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Roboto Slab"/>
      <p:regular r:id="rId68"/>
      <p:bold r:id="rId69"/>
    </p:embeddedFont>
    <p:embeddedFont>
      <p:font typeface="Roboto"/>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boldItalic.fntdata"/><Relationship Id="rId72" Type="http://schemas.openxmlformats.org/officeDocument/2006/relationships/font" Target="fonts/Roboto-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bold.fntdata"/><Relationship Id="rId70" Type="http://schemas.openxmlformats.org/officeDocument/2006/relationships/font" Target="fonts/Roboto-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obotoSlab-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Slab-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t>Depression (GREG)</a:t>
            </a:r>
            <a:endParaRPr b="1" sz="900"/>
          </a:p>
          <a:p>
            <a:pPr indent="0" lvl="0" marL="0" rtl="0" algn="l">
              <a:lnSpc>
                <a:spcPct val="115000"/>
              </a:lnSpc>
              <a:spcBef>
                <a:spcPts val="0"/>
              </a:spcBef>
              <a:spcAft>
                <a:spcPts val="0"/>
              </a:spcAft>
              <a:buNone/>
            </a:pPr>
            <a:r>
              <a:rPr b="1" lang="en" sz="900"/>
              <a:t>Bipolar Disorders (JOHN)</a:t>
            </a:r>
            <a:endParaRPr b="1" sz="900"/>
          </a:p>
          <a:p>
            <a:pPr indent="0" lvl="0" marL="0" rtl="0" algn="l">
              <a:lnSpc>
                <a:spcPct val="115000"/>
              </a:lnSpc>
              <a:spcBef>
                <a:spcPts val="0"/>
              </a:spcBef>
              <a:spcAft>
                <a:spcPts val="0"/>
              </a:spcAft>
              <a:buNone/>
            </a:pPr>
            <a:r>
              <a:t/>
            </a:r>
            <a:endParaRPr b="1" sz="900"/>
          </a:p>
          <a:p>
            <a:pPr indent="0" lvl="0" marL="0" rtl="0" algn="l">
              <a:lnSpc>
                <a:spcPct val="115000"/>
              </a:lnSpc>
              <a:spcBef>
                <a:spcPts val="0"/>
              </a:spcBef>
              <a:spcAft>
                <a:spcPts val="0"/>
              </a:spcAft>
              <a:buNone/>
            </a:pPr>
            <a:r>
              <a:rPr lang="en" sz="900"/>
              <a:t>Suicide (GREG)</a:t>
            </a:r>
            <a:endParaRPr sz="900"/>
          </a:p>
          <a:p>
            <a:pPr indent="0" lvl="0" marL="0" rtl="0" algn="l">
              <a:lnSpc>
                <a:spcPct val="115000"/>
              </a:lnSpc>
              <a:spcBef>
                <a:spcPts val="0"/>
              </a:spcBef>
              <a:spcAft>
                <a:spcPts val="0"/>
              </a:spcAft>
              <a:buNone/>
            </a:pPr>
            <a:r>
              <a:rPr b="1" lang="en" sz="900"/>
              <a:t>Eating Disorders (JOHN)</a:t>
            </a:r>
            <a:endParaRPr b="1"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PTSD (GREG)</a:t>
            </a:r>
            <a:endParaRPr sz="900"/>
          </a:p>
          <a:p>
            <a:pPr indent="0" lvl="0" marL="0" rtl="0" algn="l">
              <a:lnSpc>
                <a:spcPct val="115000"/>
              </a:lnSpc>
              <a:spcBef>
                <a:spcPts val="0"/>
              </a:spcBef>
              <a:spcAft>
                <a:spcPts val="0"/>
              </a:spcAft>
              <a:buNone/>
            </a:pPr>
            <a:r>
              <a:rPr lang="en" sz="900"/>
              <a:t>LGBT Issues (JOHN)</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Anxiety Disorders (JOHN)</a:t>
            </a:r>
            <a:endParaRPr sz="900"/>
          </a:p>
          <a:p>
            <a:pPr indent="0" lvl="0" marL="0" rtl="0" algn="l">
              <a:lnSpc>
                <a:spcPct val="115000"/>
              </a:lnSpc>
              <a:spcBef>
                <a:spcPts val="0"/>
              </a:spcBef>
              <a:spcAft>
                <a:spcPts val="0"/>
              </a:spcAft>
              <a:buNone/>
            </a:pPr>
            <a:r>
              <a:rPr lang="en" sz="900"/>
              <a:t>Defense Mechanisms (GREG)</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b="1" lang="en" sz="900"/>
              <a:t>Somatic Symptom Disorders (JOHN)</a:t>
            </a:r>
            <a:endParaRPr b="1" sz="9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e9fb8f9f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e9fb8f9f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e9fb8f9f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e9fb8f9f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e9fb8f9f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e9fb8f9f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e9fb8f9f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e9fb8f9f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e9fb8f9f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e9fb8f9f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e9fb8f9f4_1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e9fb8f9f4_1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e9fb8f9f4_1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e9fb8f9f4_1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e9fb8f9f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e9fb8f9f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Benjavisa / Getty Images</a:t>
            </a:r>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e9fb8f9f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e9fb8f9f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e9fb8f9f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e9fb8f9f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e8de40da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e8de40da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e9fb8f9f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e9fb8f9f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e9fb8f9f4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e9fb8f9f4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6e9fb8f9f4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e9fb8f9f4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4000"/>
              </a:lnSpc>
              <a:spcBef>
                <a:spcPts val="0"/>
              </a:spcBef>
              <a:spcAft>
                <a:spcPts val="0"/>
              </a:spcAft>
              <a:buNone/>
            </a:pPr>
            <a:r>
              <a:rPr lang="en" sz="1000">
                <a:solidFill>
                  <a:srgbClr val="222222"/>
                </a:solidFill>
              </a:rPr>
              <a:t>Naaldijk, Y. M., Bittencourt, M. C., Sack, U., &amp; Ulrich, H. (2016). Kinins and microglial responses in bipolar disorder: a neuroinflammation hypothesis. </a:t>
            </a:r>
            <a:r>
              <a:rPr i="1" lang="en" sz="1000">
                <a:solidFill>
                  <a:srgbClr val="222222"/>
                </a:solidFill>
              </a:rPr>
              <a:t>Biological chemistry</a:t>
            </a:r>
            <a:r>
              <a:rPr lang="en" sz="1000">
                <a:solidFill>
                  <a:srgbClr val="222222"/>
                </a:solidFill>
              </a:rPr>
              <a:t>, </a:t>
            </a:r>
            <a:r>
              <a:rPr i="1" lang="en" sz="1000">
                <a:solidFill>
                  <a:srgbClr val="222222"/>
                </a:solidFill>
              </a:rPr>
              <a:t>397</a:t>
            </a:r>
            <a:r>
              <a:rPr lang="en" sz="1000">
                <a:solidFill>
                  <a:srgbClr val="222222"/>
                </a:solidFill>
              </a:rPr>
              <a:t>(4), 283-296.</a:t>
            </a:r>
            <a:endParaRPr sz="1000">
              <a:solidFill>
                <a:srgbClr val="222222"/>
              </a:solidFill>
            </a:endParaRPr>
          </a:p>
          <a:p>
            <a:pPr indent="0" lvl="0" marL="0" rtl="0" algn="r">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e9fb8f9f4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e9fb8f9f4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e9fb8f9f4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e9fb8f9f4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how the first three are teratogens, and in general you don’t give </a:t>
            </a:r>
            <a:r>
              <a:rPr lang="en"/>
              <a:t>antidepressants</a:t>
            </a:r>
            <a:r>
              <a:rPr lang="en"/>
              <a:t> because it can precipitate mania/hypomania!!!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e9fb8f9f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e9fb8f9f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e9fb8f9f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e9fb8f9f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e9fb8f9f4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e9fb8f9f4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e9fb8f9f4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e9fb8f9f4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e9fb8f9f4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e9fb8f9f4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6e9fb8f9f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e9fb8f9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e9fb8f9f4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e9fb8f9f4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Binge-eating – excessive food intake within a 2-hour period, eating more rapidly, eating until uncomfortably full, eating when not hungry, eating alone, feeling disgusted about eating habits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6e9fb8f9f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6e9fb8f9f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6e9fb8f9f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6e9fb8f9f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e9fb8f9f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e9fb8f9f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e9fb8f9f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e9fb8f9f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6e9fb8f9f4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6e9fb8f9f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e9fb8f9f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6e9fb8f9f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e9fb8f9f4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e9fb8f9f4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e9fb8f9f4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6e9fb8f9f4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e9fb8f9f4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e9fb8f9f4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e9fb8f9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e9fb8f9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6e9fb8f9f4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6e9fb8f9f4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e9fb8f9f4_1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e9fb8f9f4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e9fb8f9f4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e9fb8f9f4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 THE LOT ONES IN LIVER FAILURE!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6e9fb8f9f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6e9fb8f9f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e9fb8f9f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6e9fb8f9f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6e9fb8f9f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e9fb8f9f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6e9fb8f9f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6e9fb8f9f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6e9fb8f9f4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6e9fb8f9f4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e9fb8f9f4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6e9fb8f9f4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6e9fb8f9f4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6e9fb8f9f4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e9fb8f9f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e9fb8f9f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6e9fb8f9f4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e9fb8f9f4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e9fb8f9f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e9fb8f9f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e9fb8f9f4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6e9fb8f9f4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6e9fb8f9f4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6e9fb8f9f4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6e9fb8f9f4_1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6e9fb8f9f4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6e9fb8f9f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6e9fb8f9f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serotonin syndrome with triptan and ssri</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6e9fb8f9f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e9fb8f9f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 - anorexia, decreased bone density</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6e9fb8f9f4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6e9fb8f9f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 thyroid obv. Tremor. Also renal - nephrogenic DI, hypothyroidism, pregnancy (ebstein anomaly)</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6e9fb8f9f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6e9fb8f9f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 typical antipsychotics</a:t>
            </a:r>
            <a:endParaRPr/>
          </a:p>
          <a:p>
            <a:pPr indent="0" lvl="0" marL="0" rtl="0" algn="l">
              <a:spcBef>
                <a:spcPts val="0"/>
              </a:spcBef>
              <a:spcAft>
                <a:spcPts val="0"/>
              </a:spcAft>
              <a:buNone/>
            </a:pPr>
            <a:r>
              <a:rPr lang="en"/>
              <a:t>A - atypicals, c - mirtazapine, d - ssris, e - snris, f - Li</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6e9fb8f9f4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6e9fb8f9f4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 serotonin syndrome with maoi, need to wait 2 weeks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e9fb8f9f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e9fb8f9f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6e9fb8f9f4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6e9fb8f9f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anticholinergic effects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6e9fb8f9f4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6e9fb8f9f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6e9fb8f9f4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6e9fb8f9f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 go over SADPERSONS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e9fb8f9f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e9fb8f9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e9fb8f9f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e9fb8f9f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e9fb8f9f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e9fb8f9f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verywellmind.com/bipolar-disorder-overview-37881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idx="1" type="subTitle"/>
          </p:nvPr>
        </p:nvSpPr>
        <p:spPr>
          <a:xfrm>
            <a:off x="1537775" y="3049450"/>
            <a:ext cx="5925900" cy="154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Greg Raczkowski, MS-IV</a:t>
            </a:r>
            <a:endParaRPr sz="1800"/>
          </a:p>
          <a:p>
            <a:pPr indent="0" lvl="0" marL="0" rtl="0" algn="ctr">
              <a:spcBef>
                <a:spcPts val="0"/>
              </a:spcBef>
              <a:spcAft>
                <a:spcPts val="0"/>
              </a:spcAft>
              <a:buNone/>
            </a:pPr>
            <a:r>
              <a:rPr lang="en" sz="1800"/>
              <a:t>John DiMeglio, MS-IV</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200"/>
              <a:t>Jacobs School of Medicine &amp; Biomedical Sciences</a:t>
            </a:r>
            <a:endParaRPr sz="1200"/>
          </a:p>
          <a:p>
            <a:pPr indent="0" lvl="0" marL="0" rtl="0" algn="ctr">
              <a:spcBef>
                <a:spcPts val="0"/>
              </a:spcBef>
              <a:spcAft>
                <a:spcPts val="0"/>
              </a:spcAft>
              <a:buNone/>
            </a:pPr>
            <a:r>
              <a:rPr lang="en" sz="1200"/>
              <a:t>2/6/2020</a:t>
            </a:r>
            <a:endParaRPr/>
          </a:p>
        </p:txBody>
      </p:sp>
      <p:sp>
        <p:nvSpPr>
          <p:cNvPr id="64" name="Google Shape;64;p13"/>
          <p:cNvSpPr txBox="1"/>
          <p:nvPr/>
        </p:nvSpPr>
        <p:spPr>
          <a:xfrm>
            <a:off x="1680302" y="1021975"/>
            <a:ext cx="5783400" cy="1457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Roboto Slab"/>
                <a:ea typeface="Roboto Slab"/>
                <a:cs typeface="Roboto Slab"/>
                <a:sym typeface="Roboto Slab"/>
              </a:rPr>
              <a:t>Psychiatry</a:t>
            </a:r>
            <a:endParaRPr sz="4000">
              <a:solidFill>
                <a:srgbClr val="FFFFFF"/>
              </a:solidFill>
              <a:latin typeface="Roboto Slab"/>
              <a:ea typeface="Roboto Slab"/>
              <a:cs typeface="Roboto Slab"/>
              <a:sym typeface="Roboto Slab"/>
            </a:endParaRPr>
          </a:p>
          <a:p>
            <a:pPr indent="0" lvl="0" marL="0" rtl="0" algn="ctr">
              <a:spcBef>
                <a:spcPts val="0"/>
              </a:spcBef>
              <a:spcAft>
                <a:spcPts val="0"/>
              </a:spcAft>
              <a:buNone/>
            </a:pPr>
            <a:r>
              <a:rPr lang="en" sz="4000">
                <a:solidFill>
                  <a:srgbClr val="FFFFFF"/>
                </a:solidFill>
                <a:latin typeface="Roboto Slab"/>
                <a:ea typeface="Roboto Slab"/>
                <a:cs typeface="Roboto Slab"/>
                <a:sym typeface="Roboto Slab"/>
              </a:rPr>
              <a:t>Review Session #2</a:t>
            </a:r>
            <a:endParaRPr sz="4000">
              <a:solidFill>
                <a:srgbClr val="FFFFFF"/>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Antidepressants</a:t>
            </a:r>
            <a:endParaRPr/>
          </a:p>
        </p:txBody>
      </p:sp>
      <p:sp>
        <p:nvSpPr>
          <p:cNvPr id="120" name="Google Shape;120;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SNRIs: </a:t>
            </a:r>
            <a:r>
              <a:rPr lang="en" sz="1400"/>
              <a:t>venlafaxine, duloxetine</a:t>
            </a:r>
            <a:endParaRPr sz="1400"/>
          </a:p>
          <a:p>
            <a:pPr indent="0" lvl="0" marL="0" rtl="0" algn="l">
              <a:spcBef>
                <a:spcPts val="0"/>
              </a:spcBef>
              <a:spcAft>
                <a:spcPts val="0"/>
              </a:spcAft>
              <a:buNone/>
            </a:pPr>
            <a:r>
              <a:rPr lang="en" sz="1400"/>
              <a:t>	-second-line</a:t>
            </a:r>
            <a:endParaRPr sz="1400"/>
          </a:p>
          <a:p>
            <a:pPr indent="0" lvl="0" marL="0" rtl="0" algn="l">
              <a:spcBef>
                <a:spcPts val="0"/>
              </a:spcBef>
              <a:spcAft>
                <a:spcPts val="0"/>
              </a:spcAft>
              <a:buNone/>
            </a:pPr>
            <a:r>
              <a:rPr lang="en" sz="1400"/>
              <a:t>	-venlafaxine: dose-related hypertension</a:t>
            </a:r>
            <a:endParaRPr sz="1400"/>
          </a:p>
          <a:p>
            <a:pPr indent="0" lvl="0" marL="0" rtl="0" algn="l">
              <a:spcBef>
                <a:spcPts val="0"/>
              </a:spcBef>
              <a:spcAft>
                <a:spcPts val="0"/>
              </a:spcAft>
              <a:buNone/>
            </a:pPr>
            <a:r>
              <a:rPr lang="en" sz="1400"/>
              <a:t>	-duloxetine: neuropathic pain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 sz="1400"/>
              <a:t>TCAs</a:t>
            </a:r>
            <a:r>
              <a:rPr lang="en" sz="1400"/>
              <a:t>: amitriptyline, nortriptyline, clomipramine, imipramine, desipramine, doxepin</a:t>
            </a:r>
            <a:endParaRPr sz="1400"/>
          </a:p>
          <a:p>
            <a:pPr indent="0" lvl="0" marL="0" rtl="0" algn="l">
              <a:spcBef>
                <a:spcPts val="0"/>
              </a:spcBef>
              <a:spcAft>
                <a:spcPts val="0"/>
              </a:spcAft>
              <a:buNone/>
            </a:pPr>
            <a:r>
              <a:rPr lang="en" sz="1400"/>
              <a:t>	-NE and 5HT reuptake inhibitors</a:t>
            </a:r>
            <a:endParaRPr sz="1400"/>
          </a:p>
          <a:p>
            <a:pPr indent="0" lvl="0" marL="0" rtl="0" algn="l">
              <a:spcBef>
                <a:spcPts val="0"/>
              </a:spcBef>
              <a:spcAft>
                <a:spcPts val="0"/>
              </a:spcAft>
              <a:buNone/>
            </a:pPr>
            <a:r>
              <a:rPr lang="en" sz="1400"/>
              <a:t>	-overdose potential -&gt; arrhythmias, treat with NaHCO3</a:t>
            </a:r>
            <a:endParaRPr sz="1400"/>
          </a:p>
          <a:p>
            <a:pPr indent="0" lvl="0" marL="0" rtl="0" algn="l">
              <a:spcBef>
                <a:spcPts val="0"/>
              </a:spcBef>
              <a:spcAft>
                <a:spcPts val="0"/>
              </a:spcAft>
              <a:buNone/>
            </a:pPr>
            <a:r>
              <a:rPr lang="en" sz="1400"/>
              <a:t>	-anticholinergic side effects, orthostatic hypotension</a:t>
            </a:r>
            <a:endParaRPr sz="1400"/>
          </a:p>
          <a:p>
            <a:pPr indent="0" lvl="0" marL="0" rtl="0" algn="l">
              <a:spcBef>
                <a:spcPts val="0"/>
              </a:spcBef>
              <a:spcAft>
                <a:spcPts val="0"/>
              </a:spcAft>
              <a:buNone/>
            </a:pPr>
            <a:r>
              <a:rPr lang="en" sz="1400"/>
              <a:t>	-amitriptyline - migraine prophylaxis</a:t>
            </a:r>
            <a:endParaRPr sz="1400"/>
          </a:p>
          <a:p>
            <a:pPr indent="0" lvl="0" marL="0" rtl="0" algn="l">
              <a:spcBef>
                <a:spcPts val="0"/>
              </a:spcBef>
              <a:spcAft>
                <a:spcPts val="0"/>
              </a:spcAft>
              <a:buNone/>
            </a:pPr>
            <a:r>
              <a:rPr lang="en" sz="1400"/>
              <a:t>	-clomipramine - OCD (not first line)</a:t>
            </a:r>
            <a:endParaRPr sz="1400"/>
          </a:p>
          <a:p>
            <a:pPr indent="0" lvl="0" marL="0" rtl="0" algn="l">
              <a:spcBef>
                <a:spcPts val="0"/>
              </a:spcBef>
              <a:spcAft>
                <a:spcPts val="0"/>
              </a:spcAft>
              <a:buNone/>
            </a:pPr>
            <a:r>
              <a:rPr lang="en" sz="1400"/>
              <a:t>	-imipramine - bed-wetting (not first line)</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Antidepressants</a:t>
            </a:r>
            <a:endParaRPr/>
          </a:p>
        </p:txBody>
      </p:sp>
      <p:sp>
        <p:nvSpPr>
          <p:cNvPr id="126" name="Google Shape;126;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MAOIs: </a:t>
            </a:r>
            <a:r>
              <a:rPr lang="en"/>
              <a:t>phenelzine, isocarboxazid, tranylcypromine, hydracarbazine, selegiline, rasagiline</a:t>
            </a:r>
            <a:endParaRPr/>
          </a:p>
          <a:p>
            <a:pPr indent="0" lvl="0" marL="0" rtl="0" algn="l">
              <a:spcBef>
                <a:spcPts val="0"/>
              </a:spcBef>
              <a:spcAft>
                <a:spcPts val="0"/>
              </a:spcAft>
              <a:buNone/>
            </a:pPr>
            <a:r>
              <a:rPr lang="en"/>
              <a:t>	-inhibit breakdown of catecholamines - NE, 5HT, DA, tyramine</a:t>
            </a:r>
            <a:endParaRPr/>
          </a:p>
          <a:p>
            <a:pPr indent="0" lvl="0" marL="457200" rtl="0" algn="l">
              <a:spcBef>
                <a:spcPts val="0"/>
              </a:spcBef>
              <a:spcAft>
                <a:spcPts val="0"/>
              </a:spcAft>
              <a:buNone/>
            </a:pPr>
            <a:r>
              <a:rPr lang="en"/>
              <a:t>-MUST avoid tyramine containing foods (cheese, wine, chocolate, fava beans), otherwise at risk for </a:t>
            </a:r>
            <a:r>
              <a:rPr b="1" lang="en"/>
              <a:t>hypertensive crisis</a:t>
            </a:r>
            <a:endParaRPr b="1"/>
          </a:p>
          <a:p>
            <a:pPr indent="0" lvl="0" marL="457200" rtl="0" algn="l">
              <a:spcBef>
                <a:spcPts val="0"/>
              </a:spcBef>
              <a:spcAft>
                <a:spcPts val="0"/>
              </a:spcAft>
              <a:buNone/>
            </a:pPr>
            <a:r>
              <a:rPr lang="en"/>
              <a:t>-effective in </a:t>
            </a:r>
            <a:r>
              <a:rPr b="1" lang="en"/>
              <a:t>atypical</a:t>
            </a:r>
            <a:r>
              <a:rPr lang="en"/>
              <a:t> depression, refractory cases (not used often)</a:t>
            </a:r>
            <a:endParaRPr/>
          </a:p>
          <a:p>
            <a:pPr indent="0" lvl="0" marL="457200" rtl="0" algn="l">
              <a:spcBef>
                <a:spcPts val="0"/>
              </a:spcBef>
              <a:spcAft>
                <a:spcPts val="0"/>
              </a:spcAft>
              <a:buNone/>
            </a:pPr>
            <a:r>
              <a:rPr lang="en"/>
              <a:t>-when combined with SSRIs, can cause serotonin syndrome -&gt; d/c and start 2 weeks later if switching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Antidepressants</a:t>
            </a:r>
            <a:endParaRPr/>
          </a:p>
        </p:txBody>
      </p:sp>
      <p:sp>
        <p:nvSpPr>
          <p:cNvPr id="132" name="Google Shape;132;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Trazodone:</a:t>
            </a:r>
            <a:r>
              <a:rPr lang="en"/>
              <a:t> serotonin antagonist</a:t>
            </a:r>
            <a:endParaRPr/>
          </a:p>
          <a:p>
            <a:pPr indent="0" lvl="0" marL="0" rtl="0" algn="l">
              <a:spcBef>
                <a:spcPts val="0"/>
              </a:spcBef>
              <a:spcAft>
                <a:spcPts val="0"/>
              </a:spcAft>
              <a:buNone/>
            </a:pPr>
            <a:r>
              <a:rPr lang="en"/>
              <a:t>	-trazzzoBONE: sedation, priapism</a:t>
            </a:r>
            <a:endParaRPr/>
          </a:p>
          <a:p>
            <a:pPr indent="0" lvl="0" marL="0" rtl="0" algn="l">
              <a:spcBef>
                <a:spcPts val="0"/>
              </a:spcBef>
              <a:spcAft>
                <a:spcPts val="0"/>
              </a:spcAft>
              <a:buNone/>
            </a:pPr>
            <a:r>
              <a:rPr b="1" lang="en"/>
              <a:t>Bupropion: </a:t>
            </a:r>
            <a:r>
              <a:rPr lang="en"/>
              <a:t>DA and NE reuptake inhibitor</a:t>
            </a:r>
            <a:endParaRPr/>
          </a:p>
          <a:p>
            <a:pPr indent="0" lvl="0" marL="0" rtl="0" algn="l">
              <a:spcBef>
                <a:spcPts val="0"/>
              </a:spcBef>
              <a:spcAft>
                <a:spcPts val="0"/>
              </a:spcAft>
              <a:buNone/>
            </a:pPr>
            <a:r>
              <a:rPr lang="en"/>
              <a:t>	-more activating</a:t>
            </a:r>
            <a:endParaRPr/>
          </a:p>
          <a:p>
            <a:pPr indent="0" lvl="0" marL="0" rtl="0" algn="l">
              <a:spcBef>
                <a:spcPts val="0"/>
              </a:spcBef>
              <a:spcAft>
                <a:spcPts val="0"/>
              </a:spcAft>
              <a:buNone/>
            </a:pPr>
            <a:r>
              <a:rPr lang="en"/>
              <a:t>	-increase risk for seizure -&gt; cannot use in eating disorders</a:t>
            </a:r>
            <a:endParaRPr/>
          </a:p>
          <a:p>
            <a:pPr indent="0" lvl="0" marL="0" rtl="0" algn="l">
              <a:spcBef>
                <a:spcPts val="0"/>
              </a:spcBef>
              <a:spcAft>
                <a:spcPts val="0"/>
              </a:spcAft>
              <a:buNone/>
            </a:pPr>
            <a:r>
              <a:rPr lang="en"/>
              <a:t>	-can use instead of SSRIs if experiencing sexual dysfunction</a:t>
            </a:r>
            <a:endParaRPr/>
          </a:p>
          <a:p>
            <a:pPr indent="0" lvl="0" marL="0" rtl="0" algn="l">
              <a:spcBef>
                <a:spcPts val="0"/>
              </a:spcBef>
              <a:spcAft>
                <a:spcPts val="0"/>
              </a:spcAft>
              <a:buNone/>
            </a:pPr>
            <a:r>
              <a:rPr lang="en"/>
              <a:t>	-DA reuptake inhibition -&gt; first line for Parkinson’s</a:t>
            </a:r>
            <a:endParaRPr/>
          </a:p>
          <a:p>
            <a:pPr indent="0" lvl="0" marL="0" rtl="0" algn="l">
              <a:spcBef>
                <a:spcPts val="0"/>
              </a:spcBef>
              <a:spcAft>
                <a:spcPts val="0"/>
              </a:spcAft>
              <a:buNone/>
            </a:pPr>
            <a:r>
              <a:rPr b="1" lang="en"/>
              <a:t>Mirtazapine: </a:t>
            </a:r>
            <a:r>
              <a:rPr lang="en"/>
              <a:t>5HT and alpha2 antagonist</a:t>
            </a:r>
            <a:endParaRPr/>
          </a:p>
          <a:p>
            <a:pPr indent="0" lvl="0" marL="0" rtl="0" algn="l">
              <a:spcBef>
                <a:spcPts val="0"/>
              </a:spcBef>
              <a:spcAft>
                <a:spcPts val="0"/>
              </a:spcAft>
              <a:buNone/>
            </a:pPr>
            <a:r>
              <a:rPr lang="en"/>
              <a:t>	-sedation and weight gain -&gt; good for chronically ill/cancer pts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Depression</a:t>
            </a:r>
            <a:endParaRPr/>
          </a:p>
        </p:txBody>
      </p:sp>
      <p:sp>
        <p:nvSpPr>
          <p:cNvPr id="138" name="Google Shape;138;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ECT</a:t>
            </a:r>
            <a:endParaRPr b="1"/>
          </a:p>
          <a:p>
            <a:pPr indent="0" lvl="0" marL="0" rtl="0" algn="l">
              <a:spcBef>
                <a:spcPts val="0"/>
              </a:spcBef>
              <a:spcAft>
                <a:spcPts val="0"/>
              </a:spcAft>
              <a:buNone/>
            </a:pPr>
            <a:r>
              <a:rPr lang="en"/>
              <a:t>	-most effective therapy</a:t>
            </a:r>
            <a:endParaRPr/>
          </a:p>
          <a:p>
            <a:pPr indent="0" lvl="0" marL="457200" rtl="0" algn="l">
              <a:spcBef>
                <a:spcPts val="0"/>
              </a:spcBef>
              <a:spcAft>
                <a:spcPts val="0"/>
              </a:spcAft>
              <a:buNone/>
            </a:pPr>
            <a:r>
              <a:rPr lang="en"/>
              <a:t>-severe depression (psychosis), elderly, pregnancy, refractory, severe suicidality</a:t>
            </a:r>
            <a:endParaRPr/>
          </a:p>
          <a:p>
            <a:pPr indent="0" lvl="0" marL="457200" rtl="0" algn="l">
              <a:spcBef>
                <a:spcPts val="0"/>
              </a:spcBef>
              <a:spcAft>
                <a:spcPts val="0"/>
              </a:spcAft>
              <a:buNone/>
            </a:pPr>
            <a:r>
              <a:rPr lang="en"/>
              <a:t>-only side effect is amnesia that usually resolves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Depression</a:t>
            </a:r>
            <a:endParaRPr/>
          </a:p>
        </p:txBody>
      </p:sp>
      <p:sp>
        <p:nvSpPr>
          <p:cNvPr id="144" name="Google Shape;144;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Principles of Treatment</a:t>
            </a:r>
            <a:endParaRPr b="1"/>
          </a:p>
          <a:p>
            <a:pPr indent="0" lvl="0" marL="457200" rtl="0" algn="l">
              <a:spcBef>
                <a:spcPts val="0"/>
              </a:spcBef>
              <a:spcAft>
                <a:spcPts val="0"/>
              </a:spcAft>
              <a:buNone/>
            </a:pPr>
            <a:r>
              <a:rPr lang="en"/>
              <a:t>-adequate trial of antidepressant = 4-6 weeks, must wait this long before switch is justified</a:t>
            </a:r>
            <a:endParaRPr/>
          </a:p>
          <a:p>
            <a:pPr indent="0" lvl="0" marL="457200" rtl="0" algn="l">
              <a:spcBef>
                <a:spcPts val="0"/>
              </a:spcBef>
              <a:spcAft>
                <a:spcPts val="0"/>
              </a:spcAft>
              <a:buNone/>
            </a:pPr>
            <a:r>
              <a:rPr lang="en"/>
              <a:t>-suicidality may be increased in the short term -&gt; improve vegetative sx before mood</a:t>
            </a:r>
            <a:endParaRPr/>
          </a:p>
          <a:p>
            <a:pPr indent="0" lvl="0" marL="457200" rtl="0" algn="l">
              <a:spcBef>
                <a:spcPts val="0"/>
              </a:spcBef>
              <a:spcAft>
                <a:spcPts val="0"/>
              </a:spcAft>
              <a:buNone/>
            </a:pPr>
            <a:r>
              <a:rPr lang="en"/>
              <a:t>-be wary of mania</a:t>
            </a:r>
            <a:endParaRPr/>
          </a:p>
          <a:p>
            <a:pPr indent="0" lvl="0" marL="457200" rtl="0" algn="l">
              <a:spcBef>
                <a:spcPts val="0"/>
              </a:spcBef>
              <a:spcAft>
                <a:spcPts val="0"/>
              </a:spcAft>
              <a:buNone/>
            </a:pPr>
            <a:r>
              <a:rPr lang="en"/>
              <a:t>-continue antidepressants for 8-12 months, indefinitely if recurrent or severe episode</a:t>
            </a:r>
            <a:endParaRPr/>
          </a:p>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0000"/>
                </a:solidFill>
              </a:rPr>
              <a:t>L</a:t>
            </a:r>
            <a:r>
              <a:rPr lang="en">
                <a:solidFill>
                  <a:srgbClr val="F6B26B"/>
                </a:solidFill>
              </a:rPr>
              <a:t>G</a:t>
            </a:r>
            <a:r>
              <a:rPr lang="en">
                <a:solidFill>
                  <a:srgbClr val="FFFF00"/>
                </a:solidFill>
              </a:rPr>
              <a:t>B</a:t>
            </a:r>
            <a:r>
              <a:rPr lang="en">
                <a:solidFill>
                  <a:srgbClr val="6AA84F"/>
                </a:solidFill>
              </a:rPr>
              <a:t>T</a:t>
            </a:r>
            <a:r>
              <a:rPr lang="en">
                <a:solidFill>
                  <a:srgbClr val="4A86E8"/>
                </a:solidFill>
              </a:rPr>
              <a:t>+</a:t>
            </a:r>
            <a:r>
              <a:rPr lang="en"/>
              <a:t> </a:t>
            </a:r>
            <a:r>
              <a:rPr lang="en">
                <a:solidFill>
                  <a:srgbClr val="8E7CC3"/>
                </a:solidFill>
              </a:rPr>
              <a:t>Mental Health</a:t>
            </a:r>
            <a:endParaRPr>
              <a:solidFill>
                <a:srgbClr val="8E7CC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24815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Some important takeaways...</a:t>
            </a:r>
            <a:endParaRPr/>
          </a:p>
        </p:txBody>
      </p:sp>
      <p:sp>
        <p:nvSpPr>
          <p:cNvPr id="155" name="Google Shape;155;p28"/>
          <p:cNvSpPr txBox="1"/>
          <p:nvPr>
            <p:ph idx="1" type="body"/>
          </p:nvPr>
        </p:nvSpPr>
        <p:spPr>
          <a:xfrm>
            <a:off x="248150" y="1240750"/>
            <a:ext cx="8801100" cy="39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Difference between sexuality and gender (other terminology helpful as well)</a:t>
            </a:r>
            <a:endParaRPr/>
          </a:p>
          <a:p>
            <a:pPr indent="0" lvl="0" marL="0" rtl="0" algn="l">
              <a:spcBef>
                <a:spcPts val="1600"/>
              </a:spcBef>
              <a:spcAft>
                <a:spcPts val="0"/>
              </a:spcAft>
              <a:buNone/>
            </a:pPr>
            <a:r>
              <a:rPr lang="en"/>
              <a:t>Change from binary thinking (male OR female; gay OR straight) to spectrums of gender and sexuality.</a:t>
            </a:r>
            <a:endParaRPr/>
          </a:p>
          <a:p>
            <a:pPr indent="0" lvl="0" marL="0" rtl="0" algn="l">
              <a:spcBef>
                <a:spcPts val="1600"/>
              </a:spcBef>
              <a:spcAft>
                <a:spcPts val="0"/>
              </a:spcAft>
              <a:buNone/>
            </a:pPr>
            <a:r>
              <a:rPr lang="en"/>
              <a:t>LGBT population  at significantly higher risk for depression, anxiety disorders, and suicide.</a:t>
            </a:r>
            <a:endParaRPr/>
          </a:p>
          <a:p>
            <a:pPr indent="0" lvl="0" marL="0" rtl="0" algn="l">
              <a:spcBef>
                <a:spcPts val="1600"/>
              </a:spcBef>
              <a:spcAft>
                <a:spcPts val="0"/>
              </a:spcAft>
              <a:buNone/>
            </a:pPr>
            <a:r>
              <a:rPr lang="en"/>
              <a:t>Plethora of healthcare disparities- less likely to have insurance, fill medications. More likely to delay care, be refused care, or be harassed by healthcare providers.</a:t>
            </a:r>
            <a:endParaRPr/>
          </a:p>
          <a:p>
            <a:pPr indent="0" lvl="0" marL="0" rtl="0" algn="l">
              <a:spcBef>
                <a:spcPts val="1600"/>
              </a:spcBef>
              <a:spcAft>
                <a:spcPts val="0"/>
              </a:spcAft>
              <a:buNone/>
            </a:pPr>
            <a:r>
              <a:rPr lang="en"/>
              <a:t>Help to offset this by creating welcoming, inclusive environments; don’t make assumptions; be conscious of “felt stigma”</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460950" y="1212225"/>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Bipolar disorders</a:t>
            </a:r>
            <a:endParaRPr/>
          </a:p>
        </p:txBody>
      </p:sp>
      <p:pic>
        <p:nvPicPr>
          <p:cNvPr id="161" name="Google Shape;161;p29"/>
          <p:cNvPicPr preferRelativeResize="0"/>
          <p:nvPr/>
        </p:nvPicPr>
        <p:blipFill>
          <a:blip r:embed="rId3">
            <a:alphaModFix/>
          </a:blip>
          <a:stretch>
            <a:fillRect/>
          </a:stretch>
        </p:blipFill>
        <p:spPr>
          <a:xfrm>
            <a:off x="3499825" y="2404225"/>
            <a:ext cx="2144351" cy="18743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0005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Bipolar Disorder</a:t>
            </a:r>
            <a:endParaRPr/>
          </a:p>
        </p:txBody>
      </p:sp>
      <p:sp>
        <p:nvSpPr>
          <p:cNvPr id="167" name="Google Shape;167;p30"/>
          <p:cNvSpPr txBox="1"/>
          <p:nvPr/>
        </p:nvSpPr>
        <p:spPr>
          <a:xfrm>
            <a:off x="300050" y="1144125"/>
            <a:ext cx="9995400" cy="38457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b="1" lang="en" u="sng">
                <a:solidFill>
                  <a:srgbClr val="EDEDED"/>
                </a:solidFill>
              </a:rPr>
              <a:t>Mania</a:t>
            </a:r>
            <a:r>
              <a:rPr lang="en">
                <a:solidFill>
                  <a:srgbClr val="EDEDED"/>
                </a:solidFill>
              </a:rPr>
              <a:t> –  elevated/expansive/irritable mood with </a:t>
            </a:r>
            <a:r>
              <a:rPr lang="en">
                <a:solidFill>
                  <a:srgbClr val="D9D9D9"/>
                </a:solidFill>
              </a:rPr>
              <a:t>3-4+ symptoms for </a:t>
            </a:r>
            <a:r>
              <a:rPr lang="en">
                <a:solidFill>
                  <a:srgbClr val="00FFFF"/>
                </a:solidFill>
              </a:rPr>
              <a:t>≥ 1 week</a:t>
            </a:r>
            <a:r>
              <a:rPr lang="en">
                <a:solidFill>
                  <a:srgbClr val="D9D9D9"/>
                </a:solidFill>
              </a:rPr>
              <a:t>:</a:t>
            </a:r>
            <a:endParaRPr>
              <a:solidFill>
                <a:srgbClr val="D9D9D9"/>
              </a:solidFill>
            </a:endParaRPr>
          </a:p>
          <a:p>
            <a:pPr indent="0" lvl="0" marL="0" rtl="0" algn="l">
              <a:lnSpc>
                <a:spcPct val="98181"/>
              </a:lnSpc>
              <a:spcBef>
                <a:spcPts val="500"/>
              </a:spcBef>
              <a:spcAft>
                <a:spcPts val="0"/>
              </a:spcAft>
              <a:buNone/>
            </a:pPr>
            <a:r>
              <a:rPr lang="en">
                <a:solidFill>
                  <a:srgbClr val="D9D9D9"/>
                </a:solidFill>
              </a:rPr>
              <a:t>Distractibility</a:t>
            </a:r>
            <a:endParaRPr>
              <a:solidFill>
                <a:srgbClr val="D9D9D9"/>
              </a:solidFill>
            </a:endParaRPr>
          </a:p>
          <a:p>
            <a:pPr indent="0" lvl="0" marL="0" rtl="0" algn="l">
              <a:lnSpc>
                <a:spcPct val="98181"/>
              </a:lnSpc>
              <a:spcBef>
                <a:spcPts val="500"/>
              </a:spcBef>
              <a:spcAft>
                <a:spcPts val="0"/>
              </a:spcAft>
              <a:buNone/>
            </a:pPr>
            <a:r>
              <a:rPr lang="en">
                <a:solidFill>
                  <a:srgbClr val="D9D9D9"/>
                </a:solidFill>
              </a:rPr>
              <a:t>Indiscretion</a:t>
            </a:r>
            <a:endParaRPr>
              <a:solidFill>
                <a:srgbClr val="D9D9D9"/>
              </a:solidFill>
            </a:endParaRPr>
          </a:p>
          <a:p>
            <a:pPr indent="0" lvl="0" marL="0" rtl="0" algn="l">
              <a:lnSpc>
                <a:spcPct val="98181"/>
              </a:lnSpc>
              <a:spcBef>
                <a:spcPts val="500"/>
              </a:spcBef>
              <a:spcAft>
                <a:spcPts val="0"/>
              </a:spcAft>
              <a:buNone/>
            </a:pPr>
            <a:r>
              <a:rPr lang="en">
                <a:solidFill>
                  <a:srgbClr val="D9D9D9"/>
                </a:solidFill>
              </a:rPr>
              <a:t>Grandiosity</a:t>
            </a:r>
            <a:endParaRPr>
              <a:solidFill>
                <a:srgbClr val="D9D9D9"/>
              </a:solidFill>
            </a:endParaRPr>
          </a:p>
          <a:p>
            <a:pPr indent="0" lvl="0" marL="0" rtl="0" algn="l">
              <a:lnSpc>
                <a:spcPct val="98181"/>
              </a:lnSpc>
              <a:spcBef>
                <a:spcPts val="500"/>
              </a:spcBef>
              <a:spcAft>
                <a:spcPts val="0"/>
              </a:spcAft>
              <a:buNone/>
            </a:pPr>
            <a:r>
              <a:rPr lang="en">
                <a:solidFill>
                  <a:srgbClr val="D9D9D9"/>
                </a:solidFill>
              </a:rPr>
              <a:t>Flight of Ideas</a:t>
            </a:r>
            <a:endParaRPr>
              <a:solidFill>
                <a:srgbClr val="D9D9D9"/>
              </a:solidFill>
            </a:endParaRPr>
          </a:p>
          <a:p>
            <a:pPr indent="0" lvl="0" marL="0" rtl="0" algn="l">
              <a:lnSpc>
                <a:spcPct val="98181"/>
              </a:lnSpc>
              <a:spcBef>
                <a:spcPts val="500"/>
              </a:spcBef>
              <a:spcAft>
                <a:spcPts val="0"/>
              </a:spcAft>
              <a:buNone/>
            </a:pPr>
            <a:r>
              <a:rPr lang="en">
                <a:solidFill>
                  <a:srgbClr val="D9D9D9"/>
                </a:solidFill>
              </a:rPr>
              <a:t>Activity ↑</a:t>
            </a:r>
            <a:endParaRPr>
              <a:solidFill>
                <a:srgbClr val="D9D9D9"/>
              </a:solidFill>
            </a:endParaRPr>
          </a:p>
          <a:p>
            <a:pPr indent="0" lvl="0" marL="0" rtl="0" algn="l">
              <a:lnSpc>
                <a:spcPct val="98181"/>
              </a:lnSpc>
              <a:spcBef>
                <a:spcPts val="500"/>
              </a:spcBef>
              <a:spcAft>
                <a:spcPts val="0"/>
              </a:spcAft>
              <a:buNone/>
            </a:pPr>
            <a:r>
              <a:rPr lang="en">
                <a:solidFill>
                  <a:srgbClr val="D9D9D9"/>
                </a:solidFill>
              </a:rPr>
              <a:t>Sleep ↓</a:t>
            </a:r>
            <a:endParaRPr>
              <a:solidFill>
                <a:srgbClr val="D9D9D9"/>
              </a:solidFill>
            </a:endParaRPr>
          </a:p>
          <a:p>
            <a:pPr indent="0" lvl="0" marL="0" rtl="0" algn="l">
              <a:lnSpc>
                <a:spcPct val="98181"/>
              </a:lnSpc>
              <a:spcBef>
                <a:spcPts val="500"/>
              </a:spcBef>
              <a:spcAft>
                <a:spcPts val="0"/>
              </a:spcAft>
              <a:buNone/>
            </a:pPr>
            <a:r>
              <a:rPr lang="en">
                <a:solidFill>
                  <a:srgbClr val="D9D9D9"/>
                </a:solidFill>
              </a:rPr>
              <a:t>Talkative (pressured speech)</a:t>
            </a:r>
            <a:endParaRPr>
              <a:solidFill>
                <a:srgbClr val="D9D9D9"/>
              </a:solidFill>
            </a:endParaRPr>
          </a:p>
          <a:p>
            <a:pPr indent="0" lvl="0" marL="0" rtl="0" algn="l">
              <a:lnSpc>
                <a:spcPct val="98181"/>
              </a:lnSpc>
              <a:spcBef>
                <a:spcPts val="1000"/>
              </a:spcBef>
              <a:spcAft>
                <a:spcPts val="0"/>
              </a:spcAft>
              <a:buNone/>
            </a:pPr>
            <a:r>
              <a:rPr b="1" lang="en" u="sng">
                <a:solidFill>
                  <a:srgbClr val="D9D9D9"/>
                </a:solidFill>
              </a:rPr>
              <a:t>Hypomania</a:t>
            </a:r>
            <a:r>
              <a:rPr lang="en">
                <a:solidFill>
                  <a:srgbClr val="D9D9D9"/>
                </a:solidFill>
              </a:rPr>
              <a:t> – same symptom criteria as above EXCEPT:</a:t>
            </a:r>
            <a:endParaRPr>
              <a:solidFill>
                <a:srgbClr val="D9D9D9"/>
              </a:solidFill>
            </a:endParaRPr>
          </a:p>
          <a:p>
            <a:pPr indent="0" lvl="0" marL="0" rtl="0" algn="l">
              <a:lnSpc>
                <a:spcPct val="98181"/>
              </a:lnSpc>
              <a:spcBef>
                <a:spcPts val="500"/>
              </a:spcBef>
              <a:spcAft>
                <a:spcPts val="0"/>
              </a:spcAft>
              <a:buNone/>
            </a:pPr>
            <a:r>
              <a:rPr lang="en">
                <a:solidFill>
                  <a:srgbClr val="00FFFF"/>
                </a:solidFill>
              </a:rPr>
              <a:t>≥ 4 days </a:t>
            </a:r>
            <a:r>
              <a:rPr lang="en">
                <a:solidFill>
                  <a:srgbClr val="D9D9D9"/>
                </a:solidFill>
              </a:rPr>
              <a:t>duration</a:t>
            </a:r>
            <a:endParaRPr>
              <a:solidFill>
                <a:srgbClr val="D9D9D9"/>
              </a:solidFill>
            </a:endParaRPr>
          </a:p>
          <a:p>
            <a:pPr indent="0" lvl="0" marL="0" rtl="0" algn="l">
              <a:lnSpc>
                <a:spcPct val="98181"/>
              </a:lnSpc>
              <a:spcBef>
                <a:spcPts val="500"/>
              </a:spcBef>
              <a:spcAft>
                <a:spcPts val="0"/>
              </a:spcAft>
              <a:buNone/>
            </a:pPr>
            <a:r>
              <a:rPr lang="en">
                <a:solidFill>
                  <a:srgbClr val="D9D9D9"/>
                </a:solidFill>
              </a:rPr>
              <a:t>No </a:t>
            </a:r>
            <a:r>
              <a:rPr i="1" lang="en">
                <a:solidFill>
                  <a:srgbClr val="D9D9D9"/>
                </a:solidFill>
              </a:rPr>
              <a:t>marked</a:t>
            </a:r>
            <a:r>
              <a:rPr lang="en">
                <a:solidFill>
                  <a:srgbClr val="D9D9D9"/>
                </a:solidFill>
              </a:rPr>
              <a:t> functional impairment</a:t>
            </a:r>
            <a:endParaRPr>
              <a:solidFill>
                <a:srgbClr val="D9D9D9"/>
              </a:solidFill>
            </a:endParaRPr>
          </a:p>
          <a:p>
            <a:pPr indent="0" lvl="0" marL="0" rtl="0" algn="l">
              <a:lnSpc>
                <a:spcPct val="98181"/>
              </a:lnSpc>
              <a:spcBef>
                <a:spcPts val="500"/>
              </a:spcBef>
              <a:spcAft>
                <a:spcPts val="0"/>
              </a:spcAft>
              <a:buNone/>
            </a:pPr>
            <a:r>
              <a:rPr lang="en">
                <a:solidFill>
                  <a:srgbClr val="D9D9D9"/>
                </a:solidFill>
              </a:rPr>
              <a:t>Hospitalization </a:t>
            </a:r>
            <a:r>
              <a:rPr b="1" lang="en" u="sng">
                <a:solidFill>
                  <a:srgbClr val="D9D9D9"/>
                </a:solidFill>
              </a:rPr>
              <a:t>not</a:t>
            </a:r>
            <a:r>
              <a:rPr lang="en">
                <a:solidFill>
                  <a:srgbClr val="D9D9D9"/>
                </a:solidFill>
              </a:rPr>
              <a:t> required</a:t>
            </a:r>
            <a:endParaRPr>
              <a:solidFill>
                <a:srgbClr val="D9D9D9"/>
              </a:solidFill>
            </a:endParaRPr>
          </a:p>
          <a:p>
            <a:pPr indent="0" lvl="0" marL="0" rtl="0" algn="l">
              <a:lnSpc>
                <a:spcPct val="98181"/>
              </a:lnSpc>
              <a:spcBef>
                <a:spcPts val="500"/>
              </a:spcBef>
              <a:spcAft>
                <a:spcPts val="0"/>
              </a:spcAft>
              <a:buNone/>
            </a:pPr>
            <a:r>
              <a:rPr b="1" lang="en" u="sng">
                <a:solidFill>
                  <a:srgbClr val="D9D9D9"/>
                </a:solidFill>
              </a:rPr>
              <a:t>No</a:t>
            </a:r>
            <a:r>
              <a:rPr lang="en">
                <a:solidFill>
                  <a:srgbClr val="D9D9D9"/>
                </a:solidFill>
              </a:rPr>
              <a:t> psychotic features</a:t>
            </a:r>
            <a:endParaRPr>
              <a:solidFill>
                <a:srgbClr val="D9D9D9"/>
              </a:solidFill>
            </a:endParaRPr>
          </a:p>
        </p:txBody>
      </p:sp>
      <p:pic>
        <p:nvPicPr>
          <p:cNvPr id="168" name="Google Shape;168;p30"/>
          <p:cNvPicPr preferRelativeResize="0"/>
          <p:nvPr/>
        </p:nvPicPr>
        <p:blipFill>
          <a:blip r:embed="rId3">
            <a:alphaModFix/>
          </a:blip>
          <a:stretch>
            <a:fillRect/>
          </a:stretch>
        </p:blipFill>
        <p:spPr>
          <a:xfrm>
            <a:off x="5437175" y="1980622"/>
            <a:ext cx="3036249" cy="2019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Mania/Hypomania ….continued</a:t>
            </a:r>
            <a:endParaRPr/>
          </a:p>
        </p:txBody>
      </p:sp>
      <p:sp>
        <p:nvSpPr>
          <p:cNvPr id="174" name="Google Shape;174;p31"/>
          <p:cNvSpPr txBox="1"/>
          <p:nvPr>
            <p:ph idx="1" type="body"/>
          </p:nvPr>
        </p:nvSpPr>
        <p:spPr>
          <a:xfrm>
            <a:off x="387900" y="1489825"/>
            <a:ext cx="8368200" cy="19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rgbClr val="D9D9D9"/>
                </a:solidFill>
                <a:latin typeface="Arial"/>
                <a:ea typeface="Arial"/>
                <a:cs typeface="Arial"/>
                <a:sym typeface="Arial"/>
              </a:rPr>
              <a:t>Additional Characteristics of Mania:</a:t>
            </a:r>
            <a:endParaRPr sz="2000" u="sng">
              <a:solidFill>
                <a:srgbClr val="D9D9D9"/>
              </a:solidFill>
              <a:latin typeface="Arial"/>
              <a:ea typeface="Arial"/>
              <a:cs typeface="Arial"/>
              <a:sym typeface="Arial"/>
            </a:endParaRPr>
          </a:p>
          <a:p>
            <a:pPr indent="-355600" lvl="0" marL="457200" rtl="0" algn="l">
              <a:spcBef>
                <a:spcPts val="0"/>
              </a:spcBef>
              <a:spcAft>
                <a:spcPts val="0"/>
              </a:spcAft>
              <a:buClr>
                <a:srgbClr val="D9D9D9"/>
              </a:buClr>
              <a:buSzPts val="2000"/>
              <a:buFont typeface="Arial"/>
              <a:buChar char="-"/>
            </a:pPr>
            <a:r>
              <a:rPr b="1" lang="en" sz="2000">
                <a:solidFill>
                  <a:srgbClr val="D9D9D9"/>
                </a:solidFill>
                <a:latin typeface="Arial"/>
                <a:ea typeface="Arial"/>
                <a:cs typeface="Arial"/>
                <a:sym typeface="Arial"/>
              </a:rPr>
              <a:t>Severe</a:t>
            </a:r>
            <a:r>
              <a:rPr lang="en" sz="2000">
                <a:solidFill>
                  <a:srgbClr val="D9D9D9"/>
                </a:solidFill>
                <a:latin typeface="Arial"/>
                <a:ea typeface="Arial"/>
                <a:cs typeface="Arial"/>
                <a:sym typeface="Arial"/>
              </a:rPr>
              <a:t> impairment in function</a:t>
            </a:r>
            <a:endParaRPr sz="2000">
              <a:solidFill>
                <a:srgbClr val="D9D9D9"/>
              </a:solidFill>
              <a:latin typeface="Arial"/>
              <a:ea typeface="Arial"/>
              <a:cs typeface="Arial"/>
              <a:sym typeface="Arial"/>
            </a:endParaRPr>
          </a:p>
          <a:p>
            <a:pPr indent="-355600" lvl="0" marL="457200" rtl="0" algn="l">
              <a:spcBef>
                <a:spcPts val="0"/>
              </a:spcBef>
              <a:spcAft>
                <a:spcPts val="0"/>
              </a:spcAft>
              <a:buClr>
                <a:srgbClr val="D9D9D9"/>
              </a:buClr>
              <a:buSzPts val="2000"/>
              <a:buFont typeface="Arial"/>
              <a:buChar char="-"/>
            </a:pPr>
            <a:r>
              <a:rPr lang="en" sz="2000">
                <a:solidFill>
                  <a:srgbClr val="D9D9D9"/>
                </a:solidFill>
                <a:latin typeface="Arial"/>
                <a:ea typeface="Arial"/>
                <a:cs typeface="Arial"/>
                <a:sym typeface="Arial"/>
              </a:rPr>
              <a:t>May present </a:t>
            </a:r>
            <a:r>
              <a:rPr i="1" lang="en" sz="2000">
                <a:solidFill>
                  <a:srgbClr val="D9D9D9"/>
                </a:solidFill>
                <a:latin typeface="Arial"/>
                <a:ea typeface="Arial"/>
                <a:cs typeface="Arial"/>
                <a:sym typeface="Arial"/>
              </a:rPr>
              <a:t>with psychotic features</a:t>
            </a:r>
            <a:endParaRPr i="1" sz="2000">
              <a:solidFill>
                <a:srgbClr val="D9D9D9"/>
              </a:solidFill>
              <a:latin typeface="Arial"/>
              <a:ea typeface="Arial"/>
              <a:cs typeface="Arial"/>
              <a:sym typeface="Arial"/>
            </a:endParaRPr>
          </a:p>
          <a:p>
            <a:pPr indent="-355600" lvl="0" marL="457200" rtl="0" algn="l">
              <a:spcBef>
                <a:spcPts val="0"/>
              </a:spcBef>
              <a:spcAft>
                <a:spcPts val="0"/>
              </a:spcAft>
              <a:buClr>
                <a:srgbClr val="D9D9D9"/>
              </a:buClr>
              <a:buSzPts val="2000"/>
              <a:buFont typeface="Arial"/>
              <a:buChar char="-"/>
            </a:pPr>
            <a:r>
              <a:rPr lang="en" sz="2000">
                <a:solidFill>
                  <a:srgbClr val="D9D9D9"/>
                </a:solidFill>
                <a:latin typeface="Arial"/>
                <a:ea typeface="Arial"/>
                <a:cs typeface="Arial"/>
                <a:sym typeface="Arial"/>
              </a:rPr>
              <a:t>Frequently necessitates hospitalization** (this confirms diagnosis, time-frame becomes irrelevant) </a:t>
            </a:r>
            <a:endParaRPr sz="2000">
              <a:solidFill>
                <a:srgbClr val="D9D9D9"/>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Goals</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Brief overview of material since last review</a:t>
            </a:r>
            <a:endParaRPr/>
          </a:p>
          <a:p>
            <a:pPr indent="-342900" lvl="0" marL="457200" rtl="0" algn="l">
              <a:spcBef>
                <a:spcPts val="0"/>
              </a:spcBef>
              <a:spcAft>
                <a:spcPts val="0"/>
              </a:spcAft>
              <a:buSzPts val="1800"/>
              <a:buChar char="-"/>
            </a:pPr>
            <a:r>
              <a:rPr lang="en"/>
              <a:t>Highlight relevant exam/board material</a:t>
            </a:r>
            <a:endParaRPr/>
          </a:p>
          <a:p>
            <a:pPr indent="-342900" lvl="0" marL="457200" rtl="0" algn="l">
              <a:spcBef>
                <a:spcPts val="0"/>
              </a:spcBef>
              <a:spcAft>
                <a:spcPts val="0"/>
              </a:spcAft>
              <a:buSzPts val="1800"/>
              <a:buChar char="-"/>
            </a:pPr>
            <a:r>
              <a:rPr lang="en"/>
              <a:t>Answer any lingering questions</a:t>
            </a:r>
            <a:endParaRPr/>
          </a:p>
          <a:p>
            <a:pPr indent="-342900" lvl="0" marL="457200" rtl="0" algn="l">
              <a:spcBef>
                <a:spcPts val="0"/>
              </a:spcBef>
              <a:spcAft>
                <a:spcPts val="0"/>
              </a:spcAft>
              <a:buSzPts val="1800"/>
              <a:buChar char="-"/>
            </a:pPr>
            <a:r>
              <a:rPr lang="en"/>
              <a:t>Topics: Depression, Bipolar disorder, Suicidality, Eating disorders, PTSD, Anxiety disorders, Defense Mechanisms</a:t>
            </a:r>
            <a:endParaRPr/>
          </a:p>
          <a:p>
            <a:pPr indent="-342900" lvl="0" marL="457200" rtl="0" algn="l">
              <a:spcBef>
                <a:spcPts val="0"/>
              </a:spcBef>
              <a:spcAft>
                <a:spcPts val="0"/>
              </a:spcAft>
              <a:buSzPts val="1800"/>
              <a:buChar char="-"/>
            </a:pPr>
            <a:r>
              <a:rPr lang="en"/>
              <a:t>Practice Questions!</a:t>
            </a:r>
            <a:endParaRPr/>
          </a:p>
          <a:p>
            <a:pPr indent="0" lvl="0" marL="457200" rtl="0" algn="l">
              <a:spcBef>
                <a:spcPts val="1600"/>
              </a:spcBef>
              <a:spcAft>
                <a:spcPts val="1600"/>
              </a:spcAft>
              <a:buNone/>
            </a:pPr>
            <a:r>
              <a:rPr lang="en" sz="2400"/>
              <a:t>Review sessions should </a:t>
            </a:r>
            <a:r>
              <a:rPr b="1" i="1" lang="en" sz="2400" u="sng"/>
              <a:t>guide</a:t>
            </a:r>
            <a:r>
              <a:rPr lang="en" sz="2400"/>
              <a:t> your studying</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Diagnoses</a:t>
            </a:r>
            <a:endParaRPr/>
          </a:p>
        </p:txBody>
      </p:sp>
      <p:sp>
        <p:nvSpPr>
          <p:cNvPr id="180" name="Google Shape;180;p32"/>
          <p:cNvSpPr txBox="1"/>
          <p:nvPr>
            <p:ph idx="1" type="body"/>
          </p:nvPr>
        </p:nvSpPr>
        <p:spPr>
          <a:xfrm>
            <a:off x="387900" y="1428750"/>
            <a:ext cx="8541900" cy="3786300"/>
          </a:xfrm>
          <a:prstGeom prst="rect">
            <a:avLst/>
          </a:prstGeom>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u="sng">
                <a:solidFill>
                  <a:srgbClr val="EDEDED"/>
                </a:solidFill>
                <a:latin typeface="Arial"/>
                <a:ea typeface="Arial"/>
                <a:cs typeface="Arial"/>
                <a:sym typeface="Arial"/>
              </a:rPr>
              <a:t>Bipolar Diagnoses:</a:t>
            </a:r>
            <a:endParaRPr u="sng">
              <a:solidFill>
                <a:srgbClr val="EDEDED"/>
              </a:solidFill>
              <a:latin typeface="Arial"/>
              <a:ea typeface="Arial"/>
              <a:cs typeface="Arial"/>
              <a:sym typeface="Arial"/>
            </a:endParaRPr>
          </a:p>
          <a:p>
            <a:pPr indent="0" lvl="0" marL="0" rtl="0" algn="l">
              <a:lnSpc>
                <a:spcPct val="98181"/>
              </a:lnSpc>
              <a:spcBef>
                <a:spcPts val="1000"/>
              </a:spcBef>
              <a:spcAft>
                <a:spcPts val="0"/>
              </a:spcAft>
              <a:buNone/>
            </a:pPr>
            <a:r>
              <a:rPr lang="en">
                <a:solidFill>
                  <a:srgbClr val="FFFFFF"/>
                </a:solidFill>
                <a:latin typeface="Arial"/>
                <a:ea typeface="Arial"/>
                <a:cs typeface="Arial"/>
                <a:sym typeface="Arial"/>
              </a:rPr>
              <a:t> [1] </a:t>
            </a:r>
            <a:r>
              <a:rPr b="1" lang="en" u="sng">
                <a:solidFill>
                  <a:srgbClr val="EDEDED"/>
                </a:solidFill>
                <a:latin typeface="Arial"/>
                <a:ea typeface="Arial"/>
                <a:cs typeface="Arial"/>
                <a:sym typeface="Arial"/>
              </a:rPr>
              <a:t>Bipolar I </a:t>
            </a:r>
            <a:r>
              <a:rPr lang="en">
                <a:solidFill>
                  <a:srgbClr val="EDEDED"/>
                </a:solidFill>
                <a:latin typeface="Arial"/>
                <a:ea typeface="Arial"/>
                <a:cs typeface="Arial"/>
                <a:sym typeface="Arial"/>
              </a:rPr>
              <a:t>– 1 manic episode (only requirement) </a:t>
            </a:r>
            <a:endParaRPr>
              <a:solidFill>
                <a:srgbClr val="EDEDED"/>
              </a:solidFill>
              <a:latin typeface="Arial"/>
              <a:ea typeface="Arial"/>
              <a:cs typeface="Arial"/>
              <a:sym typeface="Arial"/>
            </a:endParaRPr>
          </a:p>
          <a:p>
            <a:pPr indent="0" lvl="0" marL="0" rtl="0" algn="l">
              <a:lnSpc>
                <a:spcPct val="98181"/>
              </a:lnSpc>
              <a:spcBef>
                <a:spcPts val="1000"/>
              </a:spcBef>
              <a:spcAft>
                <a:spcPts val="0"/>
              </a:spcAft>
              <a:buNone/>
            </a:pPr>
            <a:r>
              <a:rPr lang="en">
                <a:solidFill>
                  <a:srgbClr val="EDEDED"/>
                </a:solidFill>
                <a:latin typeface="Arial"/>
                <a:ea typeface="Arial"/>
                <a:cs typeface="Arial"/>
                <a:sym typeface="Arial"/>
              </a:rPr>
              <a:t>(+/- major depressive episodes, may include hypomania)</a:t>
            </a:r>
            <a:endParaRPr>
              <a:solidFill>
                <a:srgbClr val="EDEDED"/>
              </a:solidFill>
              <a:latin typeface="Arial"/>
              <a:ea typeface="Arial"/>
              <a:cs typeface="Arial"/>
              <a:sym typeface="Arial"/>
            </a:endParaRPr>
          </a:p>
          <a:p>
            <a:pPr indent="0" lvl="0" marL="0" rtl="0" algn="l">
              <a:lnSpc>
                <a:spcPct val="98181"/>
              </a:lnSpc>
              <a:spcBef>
                <a:spcPts val="1000"/>
              </a:spcBef>
              <a:spcAft>
                <a:spcPts val="0"/>
              </a:spcAft>
              <a:buNone/>
            </a:pPr>
            <a:r>
              <a:t/>
            </a:r>
            <a:endParaRPr>
              <a:solidFill>
                <a:srgbClr val="EDEDED"/>
              </a:solidFill>
              <a:latin typeface="Arial"/>
              <a:ea typeface="Arial"/>
              <a:cs typeface="Arial"/>
              <a:sym typeface="Arial"/>
            </a:endParaRPr>
          </a:p>
          <a:p>
            <a:pPr indent="0" lvl="0" marL="0" rtl="0" algn="l">
              <a:lnSpc>
                <a:spcPct val="98181"/>
              </a:lnSpc>
              <a:spcBef>
                <a:spcPts val="1000"/>
              </a:spcBef>
              <a:spcAft>
                <a:spcPts val="0"/>
              </a:spcAft>
              <a:buNone/>
            </a:pPr>
            <a:r>
              <a:rPr lang="en">
                <a:solidFill>
                  <a:srgbClr val="EDEDED"/>
                </a:solidFill>
                <a:latin typeface="Arial"/>
                <a:ea typeface="Arial"/>
                <a:cs typeface="Arial"/>
                <a:sym typeface="Arial"/>
              </a:rPr>
              <a:t>[2] </a:t>
            </a:r>
            <a:r>
              <a:rPr b="1" lang="en" u="sng">
                <a:solidFill>
                  <a:srgbClr val="EDEDED"/>
                </a:solidFill>
                <a:latin typeface="Arial"/>
                <a:ea typeface="Arial"/>
                <a:cs typeface="Arial"/>
                <a:sym typeface="Arial"/>
              </a:rPr>
              <a:t>Bipolar II</a:t>
            </a:r>
            <a:r>
              <a:rPr lang="en">
                <a:solidFill>
                  <a:srgbClr val="EDEDED"/>
                </a:solidFill>
                <a:latin typeface="Arial"/>
                <a:ea typeface="Arial"/>
                <a:cs typeface="Arial"/>
                <a:sym typeface="Arial"/>
              </a:rPr>
              <a:t> – at least 1 hypomanic episode </a:t>
            </a:r>
            <a:r>
              <a:rPr b="1" lang="en" u="sng">
                <a:solidFill>
                  <a:srgbClr val="EDEDED"/>
                </a:solidFill>
                <a:latin typeface="Arial"/>
                <a:ea typeface="Arial"/>
                <a:cs typeface="Arial"/>
                <a:sym typeface="Arial"/>
              </a:rPr>
              <a:t>AND</a:t>
            </a:r>
            <a:r>
              <a:rPr lang="en">
                <a:solidFill>
                  <a:srgbClr val="EDEDED"/>
                </a:solidFill>
                <a:latin typeface="Arial"/>
                <a:ea typeface="Arial"/>
                <a:cs typeface="Arial"/>
                <a:sym typeface="Arial"/>
              </a:rPr>
              <a:t> at least 1 major depressive episode</a:t>
            </a:r>
            <a:endParaRPr>
              <a:solidFill>
                <a:srgbClr val="EDEDED"/>
              </a:solidFill>
              <a:latin typeface="Arial"/>
              <a:ea typeface="Arial"/>
              <a:cs typeface="Arial"/>
              <a:sym typeface="Arial"/>
            </a:endParaRPr>
          </a:p>
          <a:p>
            <a:pPr indent="0" lvl="0" marL="0" rtl="0" algn="l">
              <a:lnSpc>
                <a:spcPct val="98181"/>
              </a:lnSpc>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Cyclothymia</a:t>
            </a:r>
            <a:endParaRPr/>
          </a:p>
        </p:txBody>
      </p:sp>
      <p:sp>
        <p:nvSpPr>
          <p:cNvPr id="186" name="Google Shape;186;p33"/>
          <p:cNvSpPr txBox="1"/>
          <p:nvPr>
            <p:ph idx="1" type="body"/>
          </p:nvPr>
        </p:nvSpPr>
        <p:spPr>
          <a:xfrm>
            <a:off x="387900" y="1343025"/>
            <a:ext cx="8541900" cy="3457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100">
                <a:solidFill>
                  <a:srgbClr val="FFFFFF"/>
                </a:solidFill>
                <a:latin typeface="Arial"/>
                <a:ea typeface="Arial"/>
                <a:cs typeface="Arial"/>
                <a:sym typeface="Arial"/>
              </a:rPr>
              <a:t>Criterion A from the </a:t>
            </a:r>
            <a:r>
              <a:rPr i="1" lang="en" sz="1100">
                <a:solidFill>
                  <a:srgbClr val="FFFFFF"/>
                </a:solidFill>
                <a:latin typeface="Arial"/>
                <a:ea typeface="Arial"/>
                <a:cs typeface="Arial"/>
                <a:sym typeface="Arial"/>
              </a:rPr>
              <a:t>Diagnostic and Statistical Handbook of Mental Disorders, Fifth Edition </a:t>
            </a:r>
            <a:r>
              <a:rPr lang="en" sz="1100">
                <a:solidFill>
                  <a:srgbClr val="FFFFFF"/>
                </a:solidFill>
                <a:latin typeface="Arial"/>
                <a:ea typeface="Arial"/>
                <a:cs typeface="Arial"/>
                <a:sym typeface="Arial"/>
              </a:rPr>
              <a:t>(</a:t>
            </a:r>
            <a:r>
              <a:rPr i="1" lang="en" sz="1100">
                <a:solidFill>
                  <a:srgbClr val="FFFFFF"/>
                </a:solidFill>
                <a:latin typeface="Arial"/>
                <a:ea typeface="Arial"/>
                <a:cs typeface="Arial"/>
                <a:sym typeface="Arial"/>
              </a:rPr>
              <a:t>DSM-5</a:t>
            </a:r>
            <a:r>
              <a:rPr lang="en" sz="1100">
                <a:solidFill>
                  <a:srgbClr val="FFFFFF"/>
                </a:solidFill>
                <a:latin typeface="Arial"/>
                <a:ea typeface="Arial"/>
                <a:cs typeface="Arial"/>
                <a:sym typeface="Arial"/>
              </a:rPr>
              <a:t>) defines cyclomania as: “For at least two years there have been numerous periods with hypomanic symptoms that </a:t>
            </a:r>
            <a:r>
              <a:rPr b="1" lang="en" sz="1100" u="sng">
                <a:solidFill>
                  <a:srgbClr val="FFFFFF"/>
                </a:solidFill>
                <a:latin typeface="Arial"/>
                <a:ea typeface="Arial"/>
                <a:cs typeface="Arial"/>
                <a:sym typeface="Arial"/>
              </a:rPr>
              <a:t>do not meet criteria for a hypomanic episode</a:t>
            </a:r>
            <a:r>
              <a:rPr i="1" lang="en" sz="1100">
                <a:solidFill>
                  <a:srgbClr val="FFFFFF"/>
                </a:solidFill>
                <a:latin typeface="Arial"/>
                <a:ea typeface="Arial"/>
                <a:cs typeface="Arial"/>
                <a:sym typeface="Arial"/>
              </a:rPr>
              <a:t> </a:t>
            </a:r>
            <a:r>
              <a:rPr lang="en" sz="1100">
                <a:solidFill>
                  <a:srgbClr val="FFFFFF"/>
                </a:solidFill>
                <a:latin typeface="Arial"/>
                <a:ea typeface="Arial"/>
                <a:cs typeface="Arial"/>
                <a:sym typeface="Arial"/>
              </a:rPr>
              <a:t>and numerous periods with depressive symptoms that d</a:t>
            </a:r>
            <a:r>
              <a:rPr b="1" lang="en" sz="1100" u="sng">
                <a:solidFill>
                  <a:srgbClr val="FFFFFF"/>
                </a:solidFill>
                <a:latin typeface="Arial"/>
                <a:ea typeface="Arial"/>
                <a:cs typeface="Arial"/>
                <a:sym typeface="Arial"/>
              </a:rPr>
              <a:t>o not meet criteria for a major depressive episode</a:t>
            </a:r>
            <a:r>
              <a:rPr lang="en" sz="1100">
                <a:solidFill>
                  <a:srgbClr val="FFFFFF"/>
                </a:solidFill>
                <a:latin typeface="Arial"/>
                <a:ea typeface="Arial"/>
                <a:cs typeface="Arial"/>
                <a:sym typeface="Arial"/>
              </a:rPr>
              <a:t>."</a:t>
            </a:r>
            <a:endParaRPr sz="1100">
              <a:solidFill>
                <a:srgbClr val="FFFFFF"/>
              </a:solidFill>
              <a:latin typeface="Arial"/>
              <a:ea typeface="Arial"/>
              <a:cs typeface="Arial"/>
              <a:sym typeface="Arial"/>
            </a:endParaRPr>
          </a:p>
          <a:p>
            <a:pPr indent="0" lvl="0" marL="0" rtl="0" algn="l">
              <a:spcBef>
                <a:spcPts val="1200"/>
              </a:spcBef>
              <a:spcAft>
                <a:spcPts val="0"/>
              </a:spcAft>
              <a:buNone/>
            </a:pPr>
            <a:r>
              <a:rPr lang="en" sz="1100">
                <a:solidFill>
                  <a:srgbClr val="FFFFFF"/>
                </a:solidFill>
                <a:latin typeface="Arial"/>
                <a:ea typeface="Arial"/>
                <a:cs typeface="Arial"/>
                <a:sym typeface="Arial"/>
              </a:rPr>
              <a:t>Additional criteria for cyclothymic disorder in the </a:t>
            </a:r>
            <a:r>
              <a:rPr i="1" lang="en" sz="1100">
                <a:solidFill>
                  <a:srgbClr val="FFFFFF"/>
                </a:solidFill>
                <a:latin typeface="Arial"/>
                <a:ea typeface="Arial"/>
                <a:cs typeface="Arial"/>
                <a:sym typeface="Arial"/>
              </a:rPr>
              <a:t>DSM-5</a:t>
            </a:r>
            <a:r>
              <a:rPr lang="en" sz="1100">
                <a:solidFill>
                  <a:srgbClr val="FFFFFF"/>
                </a:solidFill>
                <a:latin typeface="Arial"/>
                <a:ea typeface="Arial"/>
                <a:cs typeface="Arial"/>
                <a:sym typeface="Arial"/>
              </a:rPr>
              <a:t> are:</a:t>
            </a:r>
            <a:endParaRPr sz="1100">
              <a:solidFill>
                <a:srgbClr val="FFFFFF"/>
              </a:solidFill>
              <a:latin typeface="Arial"/>
              <a:ea typeface="Arial"/>
              <a:cs typeface="Arial"/>
              <a:sym typeface="Arial"/>
            </a:endParaRPr>
          </a:p>
          <a:p>
            <a:pPr indent="-298450" lvl="0" marL="457200" rtl="0" algn="l">
              <a:spcBef>
                <a:spcPts val="1200"/>
              </a:spcBef>
              <a:spcAft>
                <a:spcPts val="0"/>
              </a:spcAft>
              <a:buClr>
                <a:srgbClr val="FFFFFF"/>
              </a:buClr>
              <a:buSzPts val="1100"/>
              <a:buFont typeface="Arial"/>
              <a:buChar char="●"/>
            </a:pPr>
            <a:r>
              <a:rPr b="1" i="1" lang="en" sz="1100">
                <a:solidFill>
                  <a:srgbClr val="FFFFFF"/>
                </a:solidFill>
                <a:latin typeface="Arial"/>
                <a:ea typeface="Arial"/>
                <a:cs typeface="Arial"/>
                <a:sym typeface="Arial"/>
              </a:rPr>
              <a:t>B. During the above two-year period**, the hypomanic and depressive periods have been present for at least half the time and the individual has not been without the symptoms for more than two months at a time.</a:t>
            </a:r>
            <a:endParaRPr b="1" i="1" sz="1100">
              <a:solidFill>
                <a:srgbClr val="FFFFFF"/>
              </a:solidFill>
              <a:latin typeface="Arial"/>
              <a:ea typeface="Arial"/>
              <a:cs typeface="Arial"/>
              <a:sym typeface="Arial"/>
            </a:endParaRPr>
          </a:p>
          <a:p>
            <a:pPr indent="-298450" lvl="0" marL="457200" rtl="0" algn="l">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C. Criteria for a major depressive, manic, or hypomanic episode have never been met. [If such episodes appear later, the diagnosis would be changed to </a:t>
            </a:r>
            <a:r>
              <a:rPr lang="en" sz="1100">
                <a:solidFill>
                  <a:srgbClr val="FFFFFF"/>
                </a:solidFill>
                <a:uFill>
                  <a:noFill/>
                </a:uFill>
                <a:latin typeface="Arial"/>
                <a:ea typeface="Arial"/>
                <a:cs typeface="Arial"/>
                <a:sym typeface="Arial"/>
                <a:hlinkClick r:id="rId3"/>
              </a:rPr>
              <a:t>bipolar I</a:t>
            </a:r>
            <a:r>
              <a:rPr lang="en" sz="1100">
                <a:solidFill>
                  <a:srgbClr val="FFFFFF"/>
                </a:solidFill>
                <a:latin typeface="Arial"/>
                <a:ea typeface="Arial"/>
                <a:cs typeface="Arial"/>
                <a:sym typeface="Arial"/>
              </a:rPr>
              <a:t> or bipolar II disorder, as appropriate.]</a:t>
            </a:r>
            <a:endParaRPr sz="1100">
              <a:solidFill>
                <a:srgbClr val="FFFFFF"/>
              </a:solidFill>
              <a:latin typeface="Arial"/>
              <a:ea typeface="Arial"/>
              <a:cs typeface="Arial"/>
              <a:sym typeface="Arial"/>
            </a:endParaRPr>
          </a:p>
          <a:p>
            <a:pPr indent="-298450" lvl="0" marL="457200" rtl="0" algn="l">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D. The symptoms aren’t better explained by another mental disorder.</a:t>
            </a:r>
            <a:endParaRPr sz="1100">
              <a:solidFill>
                <a:srgbClr val="FFFFFF"/>
              </a:solidFill>
              <a:latin typeface="Arial"/>
              <a:ea typeface="Arial"/>
              <a:cs typeface="Arial"/>
              <a:sym typeface="Arial"/>
            </a:endParaRPr>
          </a:p>
          <a:p>
            <a:pPr indent="-298450" lvl="0" marL="457200" rtl="0" algn="l">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E. The symptoms aren’t caused by a substance (i.e., medication or drug of abuse) or another medical condition.</a:t>
            </a:r>
            <a:endParaRPr sz="1100">
              <a:solidFill>
                <a:srgbClr val="FFFFFF"/>
              </a:solidFill>
              <a:latin typeface="Arial"/>
              <a:ea typeface="Arial"/>
              <a:cs typeface="Arial"/>
              <a:sym typeface="Arial"/>
            </a:endParaRPr>
          </a:p>
          <a:p>
            <a:pPr indent="-298450" lvl="0" marL="457200" rtl="0" algn="l">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F. The symptoms cause clinically significant distress or impairment in social, occupational, or other important areas of functioning.</a:t>
            </a:r>
            <a:endParaRPr sz="1100">
              <a:solidFill>
                <a:srgbClr val="FFFFFF"/>
              </a:solidFill>
              <a:latin typeface="Arial"/>
              <a:ea typeface="Arial"/>
              <a:cs typeface="Arial"/>
              <a:sym typeface="Arial"/>
            </a:endParaRPr>
          </a:p>
          <a:p>
            <a:pPr indent="0" lvl="0" marL="0" rtl="0" algn="l">
              <a:spcBef>
                <a:spcPts val="1200"/>
              </a:spcBef>
              <a:spcAft>
                <a:spcPts val="0"/>
              </a:spcAft>
              <a:buNone/>
            </a:pPr>
            <a:r>
              <a:rPr lang="en" sz="1100">
                <a:solidFill>
                  <a:srgbClr val="FFFFFF"/>
                </a:solidFill>
                <a:latin typeface="Arial"/>
                <a:ea typeface="Arial"/>
                <a:cs typeface="Arial"/>
                <a:sym typeface="Arial"/>
              </a:rPr>
              <a:t>The specifier “with anxious distress” may be added to a diagnosis of cyclothymic disorder where anxiety is a significant factor.</a:t>
            </a:r>
            <a:endParaRPr sz="1100">
              <a:solidFill>
                <a:srgbClr val="FFFFFF"/>
              </a:solidFill>
              <a:latin typeface="Arial"/>
              <a:ea typeface="Arial"/>
              <a:cs typeface="Arial"/>
              <a:sym typeface="Arial"/>
            </a:endParaRPr>
          </a:p>
          <a:p>
            <a:pPr indent="0" lvl="0" marL="0" rtl="0" algn="l">
              <a:spcBef>
                <a:spcPts val="1200"/>
              </a:spcBef>
              <a:spcAft>
                <a:spcPts val="1600"/>
              </a:spcAft>
              <a:buNone/>
            </a:pPr>
            <a:r>
              <a:t/>
            </a:r>
            <a:endParaRPr sz="1200">
              <a:solidFill>
                <a:srgbClr val="FFFFFF"/>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3" name="Google Shape;193;p34"/>
          <p:cNvPicPr preferRelativeResize="0"/>
          <p:nvPr/>
        </p:nvPicPr>
        <p:blipFill>
          <a:blip r:embed="rId3">
            <a:alphaModFix/>
          </a:blip>
          <a:stretch>
            <a:fillRect/>
          </a:stretch>
        </p:blipFill>
        <p:spPr>
          <a:xfrm>
            <a:off x="84538" y="558548"/>
            <a:ext cx="8974927" cy="40264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Contrasting this with Schizoaffective d/o</a:t>
            </a:r>
            <a:endParaRPr/>
          </a:p>
        </p:txBody>
      </p:sp>
      <p:sp>
        <p:nvSpPr>
          <p:cNvPr id="199" name="Google Shape;199;p35"/>
          <p:cNvSpPr txBox="1"/>
          <p:nvPr/>
        </p:nvSpPr>
        <p:spPr>
          <a:xfrm>
            <a:off x="387900" y="1443050"/>
            <a:ext cx="8270400" cy="33291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sz="1800">
                <a:solidFill>
                  <a:srgbClr val="00FFFF"/>
                </a:solidFill>
              </a:rPr>
              <a:t>Schizoaffective Disorder </a:t>
            </a:r>
            <a:r>
              <a:rPr lang="en" sz="1800">
                <a:solidFill>
                  <a:srgbClr val="EDEDED"/>
                </a:solidFill>
              </a:rPr>
              <a:t>– concurrent symptoms of schizophrenia and mood disorder but with at least 2 weeks of psychotic symptoms in the absence of mood symptoms</a:t>
            </a:r>
            <a:endParaRPr sz="1800">
              <a:solidFill>
                <a:srgbClr val="EDEDED"/>
              </a:solidFill>
            </a:endParaRPr>
          </a:p>
          <a:p>
            <a:pPr indent="0" lvl="0" marL="0" rtl="0" algn="l">
              <a:lnSpc>
                <a:spcPct val="98181"/>
              </a:lnSpc>
              <a:spcBef>
                <a:spcPts val="1000"/>
              </a:spcBef>
              <a:spcAft>
                <a:spcPts val="0"/>
              </a:spcAft>
              <a:buNone/>
            </a:pPr>
            <a:r>
              <a:rPr lang="en" sz="1800">
                <a:solidFill>
                  <a:srgbClr val="EDEDED"/>
                </a:solidFill>
              </a:rPr>
              <a:t>In mood disorders </a:t>
            </a:r>
            <a:r>
              <a:rPr b="1" i="1" lang="en" sz="1800">
                <a:solidFill>
                  <a:srgbClr val="EDEDED"/>
                </a:solidFill>
              </a:rPr>
              <a:t>with psychotic features</a:t>
            </a:r>
            <a:r>
              <a:rPr lang="en" sz="1800">
                <a:solidFill>
                  <a:srgbClr val="EDEDED"/>
                </a:solidFill>
              </a:rPr>
              <a:t>, psychosis never occurs outside of the context of the mood symptoms (since the mood symptoms are causing the psychosis)</a:t>
            </a:r>
            <a:endParaRPr sz="1800">
              <a:solidFill>
                <a:srgbClr val="EDEDED"/>
              </a:solidFill>
            </a:endParaRPr>
          </a:p>
          <a:p>
            <a:pPr indent="0" lvl="0" marL="0" rtl="0" algn="l">
              <a:lnSpc>
                <a:spcPct val="98181"/>
              </a:lnSpc>
              <a:spcBef>
                <a:spcPts val="1000"/>
              </a:spcBef>
              <a:spcAft>
                <a:spcPts val="0"/>
              </a:spcAft>
              <a:buNone/>
            </a:pPr>
            <a:r>
              <a:rPr lang="en" sz="1800">
                <a:solidFill>
                  <a:srgbClr val="EDEDED"/>
                </a:solidFill>
              </a:rPr>
              <a:t>If mood symptoms disappear </a:t>
            </a:r>
            <a:r>
              <a:rPr b="1" lang="en" sz="1800" u="sng">
                <a:solidFill>
                  <a:srgbClr val="EDEDED"/>
                </a:solidFill>
              </a:rPr>
              <a:t>but</a:t>
            </a:r>
            <a:r>
              <a:rPr lang="en" sz="1800">
                <a:solidFill>
                  <a:srgbClr val="EDEDED"/>
                </a:solidFill>
              </a:rPr>
              <a:t> psychotic symptoms persist for at least 2 weeks on their own = Schizoaffective Disorder</a:t>
            </a:r>
            <a:endParaRPr sz="1800">
              <a:solidFill>
                <a:srgbClr val="EDEDED"/>
              </a:solidFill>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195325" y="390650"/>
            <a:ext cx="8431500" cy="781800"/>
          </a:xfrm>
          <a:prstGeom prst="rect">
            <a:avLst/>
          </a:prstGeom>
        </p:spPr>
        <p:txBody>
          <a:bodyPr anchorCtr="0" anchor="b" bIns="91425" lIns="91425" spcFirstLastPara="1" rIns="91425" wrap="square" tIns="91425">
            <a:noAutofit/>
          </a:bodyPr>
          <a:lstStyle/>
          <a:p>
            <a:pPr indent="0" lvl="0" marL="0" rtl="0" algn="l">
              <a:lnSpc>
                <a:spcPct val="98181"/>
              </a:lnSpc>
              <a:spcBef>
                <a:spcPts val="1000"/>
              </a:spcBef>
              <a:spcAft>
                <a:spcPts val="0"/>
              </a:spcAft>
              <a:buNone/>
            </a:pPr>
            <a:r>
              <a:rPr lang="en" u="sng">
                <a:solidFill>
                  <a:srgbClr val="EDEDED"/>
                </a:solidFill>
              </a:rPr>
              <a:t>Mood Stabilizers:</a:t>
            </a:r>
            <a:endParaRPr/>
          </a:p>
        </p:txBody>
      </p:sp>
      <p:sp>
        <p:nvSpPr>
          <p:cNvPr id="205" name="Google Shape;205;p36"/>
          <p:cNvSpPr txBox="1"/>
          <p:nvPr>
            <p:ph idx="1" type="body"/>
          </p:nvPr>
        </p:nvSpPr>
        <p:spPr>
          <a:xfrm>
            <a:off x="318000" y="1172400"/>
            <a:ext cx="8826000" cy="3971100"/>
          </a:xfrm>
          <a:prstGeom prst="rect">
            <a:avLst/>
          </a:prstGeom>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sz="1600">
                <a:solidFill>
                  <a:srgbClr val="00FF00"/>
                </a:solidFill>
                <a:latin typeface="Arial"/>
                <a:ea typeface="Arial"/>
                <a:cs typeface="Arial"/>
                <a:sym typeface="Arial"/>
              </a:rPr>
              <a:t>Lithium</a:t>
            </a:r>
            <a:endParaRPr sz="1600">
              <a:solidFill>
                <a:srgbClr val="00FF00"/>
              </a:solidFill>
              <a:latin typeface="Arial"/>
              <a:ea typeface="Arial"/>
              <a:cs typeface="Arial"/>
              <a:sym typeface="Arial"/>
            </a:endParaRPr>
          </a:p>
          <a:p>
            <a:pPr indent="0" lvl="0" marL="0" rtl="0" algn="l">
              <a:lnSpc>
                <a:spcPct val="98181"/>
              </a:lnSpc>
              <a:spcBef>
                <a:spcPts val="500"/>
              </a:spcBef>
              <a:spcAft>
                <a:spcPts val="0"/>
              </a:spcAft>
              <a:buNone/>
            </a:pPr>
            <a:r>
              <a:rPr lang="en" sz="1600">
                <a:solidFill>
                  <a:srgbClr val="D9D9D9"/>
                </a:solidFill>
                <a:latin typeface="Arial"/>
                <a:ea typeface="Arial"/>
                <a:cs typeface="Arial"/>
                <a:sym typeface="Arial"/>
              </a:rPr>
              <a:t>Narrow therapeutic index, can improve depression, helps suicidality</a:t>
            </a:r>
            <a:endParaRPr sz="1600">
              <a:solidFill>
                <a:srgbClr val="D9D9D9"/>
              </a:solidFill>
              <a:latin typeface="Arial"/>
              <a:ea typeface="Arial"/>
              <a:cs typeface="Arial"/>
              <a:sym typeface="Arial"/>
            </a:endParaRPr>
          </a:p>
          <a:p>
            <a:pPr indent="0" lvl="0" marL="0" rtl="0" algn="l">
              <a:lnSpc>
                <a:spcPct val="98181"/>
              </a:lnSpc>
              <a:spcBef>
                <a:spcPts val="500"/>
              </a:spcBef>
              <a:spcAft>
                <a:spcPts val="0"/>
              </a:spcAft>
              <a:buNone/>
            </a:pPr>
            <a:r>
              <a:rPr lang="en" sz="1600">
                <a:solidFill>
                  <a:srgbClr val="D9D9D9"/>
                </a:solidFill>
                <a:latin typeface="Arial"/>
                <a:ea typeface="Arial"/>
                <a:cs typeface="Arial"/>
                <a:sym typeface="Arial"/>
              </a:rPr>
              <a:t>Side effects – cognitive impairment, weight gain, renal/thyroid dysfunction</a:t>
            </a:r>
            <a:endParaRPr sz="1600">
              <a:solidFill>
                <a:srgbClr val="D9D9D9"/>
              </a:solidFill>
              <a:latin typeface="Arial"/>
              <a:ea typeface="Arial"/>
              <a:cs typeface="Arial"/>
              <a:sym typeface="Arial"/>
            </a:endParaRPr>
          </a:p>
          <a:p>
            <a:pPr indent="0" lvl="0" marL="0" rtl="0" algn="l">
              <a:lnSpc>
                <a:spcPct val="98181"/>
              </a:lnSpc>
              <a:spcBef>
                <a:spcPts val="1000"/>
              </a:spcBef>
              <a:spcAft>
                <a:spcPts val="0"/>
              </a:spcAft>
              <a:buNone/>
            </a:pPr>
            <a:r>
              <a:rPr lang="en" sz="1600">
                <a:solidFill>
                  <a:srgbClr val="00FF00"/>
                </a:solidFill>
                <a:latin typeface="Arial"/>
                <a:ea typeface="Arial"/>
                <a:cs typeface="Arial"/>
                <a:sym typeface="Arial"/>
              </a:rPr>
              <a:t>Carbamazepine</a:t>
            </a:r>
            <a:endParaRPr sz="1600">
              <a:solidFill>
                <a:srgbClr val="00FF00"/>
              </a:solidFill>
              <a:latin typeface="Arial"/>
              <a:ea typeface="Arial"/>
              <a:cs typeface="Arial"/>
              <a:sym typeface="Arial"/>
            </a:endParaRPr>
          </a:p>
          <a:p>
            <a:pPr indent="0" lvl="0" marL="0" rtl="0" algn="l">
              <a:lnSpc>
                <a:spcPct val="98181"/>
              </a:lnSpc>
              <a:spcBef>
                <a:spcPts val="500"/>
              </a:spcBef>
              <a:spcAft>
                <a:spcPts val="0"/>
              </a:spcAft>
              <a:buNone/>
            </a:pPr>
            <a:r>
              <a:rPr lang="en" sz="1600">
                <a:solidFill>
                  <a:srgbClr val="D9D9D9"/>
                </a:solidFill>
                <a:latin typeface="Arial"/>
                <a:ea typeface="Arial"/>
                <a:cs typeface="Arial"/>
                <a:sym typeface="Arial"/>
              </a:rPr>
              <a:t>Better tolerated than Li, useful for rapid cycling, can improve depression</a:t>
            </a:r>
            <a:endParaRPr sz="1600">
              <a:solidFill>
                <a:srgbClr val="D9D9D9"/>
              </a:solidFill>
              <a:latin typeface="Arial"/>
              <a:ea typeface="Arial"/>
              <a:cs typeface="Arial"/>
              <a:sym typeface="Arial"/>
            </a:endParaRPr>
          </a:p>
          <a:p>
            <a:pPr indent="0" lvl="0" marL="0" rtl="0" algn="l">
              <a:lnSpc>
                <a:spcPct val="98181"/>
              </a:lnSpc>
              <a:spcBef>
                <a:spcPts val="500"/>
              </a:spcBef>
              <a:spcAft>
                <a:spcPts val="0"/>
              </a:spcAft>
              <a:buNone/>
            </a:pPr>
            <a:r>
              <a:rPr lang="en" sz="1600">
                <a:solidFill>
                  <a:srgbClr val="D9D9D9"/>
                </a:solidFill>
                <a:latin typeface="Arial"/>
                <a:ea typeface="Arial"/>
                <a:cs typeface="Arial"/>
                <a:sym typeface="Arial"/>
              </a:rPr>
              <a:t>Side effects – sedation, neurotoxicity, SIADH, agranulocytosis (rare)</a:t>
            </a:r>
            <a:endParaRPr sz="1600">
              <a:solidFill>
                <a:srgbClr val="D9D9D9"/>
              </a:solidFill>
              <a:latin typeface="Arial"/>
              <a:ea typeface="Arial"/>
              <a:cs typeface="Arial"/>
              <a:sym typeface="Arial"/>
            </a:endParaRPr>
          </a:p>
          <a:p>
            <a:pPr indent="0" lvl="0" marL="0" rtl="0" algn="l">
              <a:lnSpc>
                <a:spcPct val="98181"/>
              </a:lnSpc>
              <a:spcBef>
                <a:spcPts val="1000"/>
              </a:spcBef>
              <a:spcAft>
                <a:spcPts val="0"/>
              </a:spcAft>
              <a:buNone/>
            </a:pPr>
            <a:r>
              <a:rPr lang="en" sz="1600">
                <a:solidFill>
                  <a:srgbClr val="00FF00"/>
                </a:solidFill>
                <a:latin typeface="Arial"/>
                <a:ea typeface="Arial"/>
                <a:cs typeface="Arial"/>
                <a:sym typeface="Arial"/>
              </a:rPr>
              <a:t>Valproic Acid/Divalproex</a:t>
            </a:r>
            <a:endParaRPr sz="1600">
              <a:solidFill>
                <a:srgbClr val="00FF00"/>
              </a:solidFill>
              <a:latin typeface="Arial"/>
              <a:ea typeface="Arial"/>
              <a:cs typeface="Arial"/>
              <a:sym typeface="Arial"/>
            </a:endParaRPr>
          </a:p>
          <a:p>
            <a:pPr indent="0" lvl="0" marL="0" rtl="0" algn="l">
              <a:lnSpc>
                <a:spcPct val="98181"/>
              </a:lnSpc>
              <a:spcBef>
                <a:spcPts val="500"/>
              </a:spcBef>
              <a:spcAft>
                <a:spcPts val="0"/>
              </a:spcAft>
              <a:buNone/>
            </a:pPr>
            <a:r>
              <a:rPr lang="en" sz="1600">
                <a:solidFill>
                  <a:srgbClr val="D9D9D9"/>
                </a:solidFill>
                <a:latin typeface="Arial"/>
                <a:ea typeface="Arial"/>
                <a:cs typeface="Arial"/>
                <a:sym typeface="Arial"/>
              </a:rPr>
              <a:t>Good for anxiety and anti-aggression, but no antidepressant effect</a:t>
            </a:r>
            <a:endParaRPr sz="1600">
              <a:solidFill>
                <a:srgbClr val="D9D9D9"/>
              </a:solidFill>
              <a:latin typeface="Arial"/>
              <a:ea typeface="Arial"/>
              <a:cs typeface="Arial"/>
              <a:sym typeface="Arial"/>
            </a:endParaRPr>
          </a:p>
          <a:p>
            <a:pPr indent="0" lvl="0" marL="0" rtl="0" algn="l">
              <a:lnSpc>
                <a:spcPct val="98181"/>
              </a:lnSpc>
              <a:spcBef>
                <a:spcPts val="500"/>
              </a:spcBef>
              <a:spcAft>
                <a:spcPts val="0"/>
              </a:spcAft>
              <a:buNone/>
            </a:pPr>
            <a:r>
              <a:rPr lang="en" sz="1600">
                <a:solidFill>
                  <a:srgbClr val="EDEDED"/>
                </a:solidFill>
                <a:latin typeface="Arial"/>
                <a:ea typeface="Arial"/>
                <a:cs typeface="Arial"/>
                <a:sym typeface="Arial"/>
              </a:rPr>
              <a:t>Side effects – sedation, weight gain, cognitive impairment, pancreatitis</a:t>
            </a:r>
            <a:endParaRPr sz="1600">
              <a:solidFill>
                <a:srgbClr val="EDEDED"/>
              </a:solidFill>
              <a:latin typeface="Arial"/>
              <a:ea typeface="Arial"/>
              <a:cs typeface="Arial"/>
              <a:sym typeface="Arial"/>
            </a:endParaRPr>
          </a:p>
          <a:p>
            <a:pPr indent="0" lvl="0" marL="0" rtl="0" algn="l">
              <a:lnSpc>
                <a:spcPct val="98181"/>
              </a:lnSpc>
              <a:spcBef>
                <a:spcPts val="1000"/>
              </a:spcBef>
              <a:spcAft>
                <a:spcPts val="0"/>
              </a:spcAft>
              <a:buNone/>
            </a:pPr>
            <a:r>
              <a:rPr lang="en" sz="1600">
                <a:solidFill>
                  <a:srgbClr val="00FF00"/>
                </a:solidFill>
                <a:latin typeface="Arial"/>
                <a:ea typeface="Arial"/>
                <a:cs typeface="Arial"/>
                <a:sym typeface="Arial"/>
              </a:rPr>
              <a:t>Atypical antipsychotics</a:t>
            </a:r>
            <a:r>
              <a:rPr lang="en" sz="1600">
                <a:solidFill>
                  <a:srgbClr val="FFFF00"/>
                </a:solidFill>
                <a:latin typeface="Arial"/>
                <a:ea typeface="Arial"/>
                <a:cs typeface="Arial"/>
                <a:sym typeface="Arial"/>
              </a:rPr>
              <a:t> </a:t>
            </a:r>
            <a:endParaRPr sz="1600">
              <a:solidFill>
                <a:srgbClr val="FFFF00"/>
              </a:solidFill>
              <a:latin typeface="Arial"/>
              <a:ea typeface="Arial"/>
              <a:cs typeface="Arial"/>
              <a:sym typeface="Arial"/>
            </a:endParaRPr>
          </a:p>
          <a:p>
            <a:pPr indent="0" lvl="0" marL="0" rtl="0" algn="l">
              <a:lnSpc>
                <a:spcPct val="98181"/>
              </a:lnSpc>
              <a:spcBef>
                <a:spcPts val="500"/>
              </a:spcBef>
              <a:spcAft>
                <a:spcPts val="0"/>
              </a:spcAft>
              <a:buNone/>
            </a:pPr>
            <a:r>
              <a:rPr lang="en" sz="1600">
                <a:solidFill>
                  <a:srgbClr val="D9D9D9"/>
                </a:solidFill>
                <a:latin typeface="Arial"/>
                <a:ea typeface="Arial"/>
                <a:cs typeface="Arial"/>
                <a:sym typeface="Arial"/>
              </a:rPr>
              <a:t>Treat acute mania, possible adjunct to maintenance therapy</a:t>
            </a:r>
            <a:endParaRPr sz="1600">
              <a:solidFill>
                <a:srgbClr val="D9D9D9"/>
              </a:solidFill>
              <a:latin typeface="Arial"/>
              <a:ea typeface="Arial"/>
              <a:cs typeface="Arial"/>
              <a:sym typeface="Arial"/>
            </a:endParaRPr>
          </a:p>
          <a:p>
            <a:pPr indent="0" lvl="0" marL="0" rtl="0" algn="l">
              <a:spcBef>
                <a:spcPts val="0"/>
              </a:spcBef>
              <a:spcAft>
                <a:spcPts val="1600"/>
              </a:spcAft>
              <a:buNone/>
            </a:pPr>
            <a:r>
              <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Suicide</a:t>
            </a:r>
            <a:endParaRPr/>
          </a:p>
        </p:txBody>
      </p:sp>
      <p:sp>
        <p:nvSpPr>
          <p:cNvPr id="211" name="Google Shape;211;p3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-Native American &gt; White &gt; Asian, Hispanic, Black</a:t>
            </a:r>
            <a:endParaRPr/>
          </a:p>
          <a:p>
            <a:pPr indent="0" lvl="0" marL="0" rtl="0" algn="l">
              <a:spcBef>
                <a:spcPts val="0"/>
              </a:spcBef>
              <a:spcAft>
                <a:spcPts val="0"/>
              </a:spcAft>
              <a:buNone/>
            </a:pPr>
            <a:r>
              <a:rPr lang="en"/>
              <a:t>-females attempt more (3:1), males complete more (4:1)</a:t>
            </a:r>
            <a:endParaRPr/>
          </a:p>
          <a:p>
            <a:pPr indent="0" lvl="0" marL="0" rtl="0" algn="l">
              <a:spcBef>
                <a:spcPts val="0"/>
              </a:spcBef>
              <a:spcAft>
                <a:spcPts val="0"/>
              </a:spcAft>
              <a:buNone/>
            </a:pPr>
            <a:r>
              <a:rPr lang="en"/>
              <a:t>-firearms = most common in U.S. and most lethal</a:t>
            </a:r>
            <a:endParaRPr/>
          </a:p>
          <a:p>
            <a:pPr indent="0" lvl="0" marL="0" rtl="0" algn="l">
              <a:spcBef>
                <a:spcPts val="0"/>
              </a:spcBef>
              <a:spcAft>
                <a:spcPts val="0"/>
              </a:spcAft>
              <a:buNone/>
            </a:pPr>
            <a:r>
              <a:rPr lang="en"/>
              <a:t>-hospitalize! Start antidepressant, ECT</a:t>
            </a:r>
            <a:endParaRPr/>
          </a:p>
          <a:p>
            <a:pPr indent="0" lvl="0" marL="0" rtl="0" algn="l">
              <a:spcBef>
                <a:spcPts val="0"/>
              </a:spcBef>
              <a:spcAft>
                <a:spcPts val="0"/>
              </a:spcAft>
              <a:buNone/>
            </a:pPr>
            <a:r>
              <a:rPr lang="en"/>
              <a:t>	-SSRIs may increase suicidality in short term</a:t>
            </a:r>
            <a:endParaRPr/>
          </a:p>
          <a:p>
            <a:pPr indent="0" lvl="0" marL="0" rtl="0" algn="l">
              <a:spcBef>
                <a:spcPts val="0"/>
              </a:spcBef>
              <a:spcAft>
                <a:spcPts val="0"/>
              </a:spcAft>
              <a:buNone/>
            </a:pPr>
            <a:r>
              <a:rPr lang="en"/>
              <a:t>-more likely in bipolar than depression</a:t>
            </a:r>
            <a:endParaRPr/>
          </a:p>
          <a:p>
            <a:pPr indent="0" lvl="0" marL="0" rtl="0" algn="l">
              <a:spcBef>
                <a:spcPts val="0"/>
              </a:spcBef>
              <a:spcAft>
                <a:spcPts val="0"/>
              </a:spcAft>
              <a:buNone/>
            </a:pPr>
            <a:r>
              <a:rPr lang="en"/>
              <a:t>-people don’t want to be dead, they want symptoms to be over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Suicide</a:t>
            </a:r>
            <a:endParaRPr/>
          </a:p>
        </p:txBody>
      </p:sp>
      <p:sp>
        <p:nvSpPr>
          <p:cNvPr id="217" name="Google Shape;217;p3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t>
            </a:r>
            <a:r>
              <a:rPr lang="en"/>
              <a:t>ex (male)</a:t>
            </a:r>
            <a:endParaRPr/>
          </a:p>
          <a:p>
            <a:pPr indent="0" lvl="0" marL="0" rtl="0" algn="l">
              <a:spcBef>
                <a:spcPts val="0"/>
              </a:spcBef>
              <a:spcAft>
                <a:spcPts val="0"/>
              </a:spcAft>
              <a:buNone/>
            </a:pPr>
            <a:r>
              <a:rPr b="1" lang="en"/>
              <a:t>A</a:t>
            </a:r>
            <a:r>
              <a:rPr lang="en"/>
              <a:t>ge (&lt;19 or &gt;45)</a:t>
            </a:r>
            <a:endParaRPr/>
          </a:p>
          <a:p>
            <a:pPr indent="0" lvl="0" marL="0" rtl="0" algn="l">
              <a:spcBef>
                <a:spcPts val="0"/>
              </a:spcBef>
              <a:spcAft>
                <a:spcPts val="0"/>
              </a:spcAft>
              <a:buNone/>
            </a:pPr>
            <a:r>
              <a:rPr b="1" lang="en"/>
              <a:t>D</a:t>
            </a:r>
            <a:r>
              <a:rPr lang="en"/>
              <a:t>epression</a:t>
            </a:r>
            <a:endParaRPr/>
          </a:p>
          <a:p>
            <a:pPr indent="0" lvl="0" marL="0" rtl="0" algn="l">
              <a:spcBef>
                <a:spcPts val="0"/>
              </a:spcBef>
              <a:spcAft>
                <a:spcPts val="0"/>
              </a:spcAft>
              <a:buNone/>
            </a:pPr>
            <a:r>
              <a:rPr b="1" lang="en"/>
              <a:t>Previous Attempt!</a:t>
            </a:r>
            <a:endParaRPr b="1"/>
          </a:p>
          <a:p>
            <a:pPr indent="0" lvl="0" marL="0" rtl="0" algn="l">
              <a:spcBef>
                <a:spcPts val="0"/>
              </a:spcBef>
              <a:spcAft>
                <a:spcPts val="0"/>
              </a:spcAft>
              <a:buNone/>
            </a:pPr>
            <a:r>
              <a:rPr b="1" lang="en"/>
              <a:t>E</a:t>
            </a:r>
            <a:r>
              <a:rPr lang="en"/>
              <a:t>thanol (or other substances)</a:t>
            </a:r>
            <a:endParaRPr/>
          </a:p>
          <a:p>
            <a:pPr indent="0" lvl="0" marL="0" rtl="0" algn="l">
              <a:spcBef>
                <a:spcPts val="0"/>
              </a:spcBef>
              <a:spcAft>
                <a:spcPts val="0"/>
              </a:spcAft>
              <a:buNone/>
            </a:pPr>
            <a:r>
              <a:rPr b="1" lang="en"/>
              <a:t>R</a:t>
            </a:r>
            <a:r>
              <a:rPr lang="en"/>
              <a:t>ational thinking loss (psychosis)</a:t>
            </a:r>
            <a:endParaRPr/>
          </a:p>
          <a:p>
            <a:pPr indent="0" lvl="0" marL="0" rtl="0" algn="l">
              <a:spcBef>
                <a:spcPts val="0"/>
              </a:spcBef>
              <a:spcAft>
                <a:spcPts val="0"/>
              </a:spcAft>
              <a:buNone/>
            </a:pPr>
            <a:r>
              <a:rPr b="1" lang="en"/>
              <a:t>S</a:t>
            </a:r>
            <a:r>
              <a:rPr lang="en"/>
              <a:t>ocial supports lacking</a:t>
            </a:r>
            <a:endParaRPr/>
          </a:p>
          <a:p>
            <a:pPr indent="0" lvl="0" marL="0" rtl="0" algn="l">
              <a:spcBef>
                <a:spcPts val="0"/>
              </a:spcBef>
              <a:spcAft>
                <a:spcPts val="0"/>
              </a:spcAft>
              <a:buNone/>
            </a:pPr>
            <a:r>
              <a:rPr b="1" lang="en"/>
              <a:t>O</a:t>
            </a:r>
            <a:r>
              <a:rPr lang="en"/>
              <a:t>rganized plan</a:t>
            </a:r>
            <a:endParaRPr/>
          </a:p>
          <a:p>
            <a:pPr indent="0" lvl="0" marL="0" rtl="0" algn="l">
              <a:spcBef>
                <a:spcPts val="0"/>
              </a:spcBef>
              <a:spcAft>
                <a:spcPts val="0"/>
              </a:spcAft>
              <a:buNone/>
            </a:pPr>
            <a:r>
              <a:rPr b="1" lang="en"/>
              <a:t>N</a:t>
            </a:r>
            <a:r>
              <a:rPr lang="en"/>
              <a:t>o spouse</a:t>
            </a:r>
            <a:endParaRPr/>
          </a:p>
          <a:p>
            <a:pPr indent="0" lvl="0" marL="0" rtl="0" algn="l">
              <a:spcBef>
                <a:spcPts val="0"/>
              </a:spcBef>
              <a:spcAft>
                <a:spcPts val="0"/>
              </a:spcAft>
              <a:buNone/>
            </a:pPr>
            <a:r>
              <a:rPr b="1" lang="en"/>
              <a:t>S</a:t>
            </a:r>
            <a:r>
              <a:rPr lang="en"/>
              <a:t>ickness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460950" y="1211525"/>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Eating Disorders</a:t>
            </a:r>
            <a:endParaRPr/>
          </a:p>
        </p:txBody>
      </p:sp>
      <p:pic>
        <p:nvPicPr>
          <p:cNvPr id="223" name="Google Shape;223;p39"/>
          <p:cNvPicPr preferRelativeResize="0"/>
          <p:nvPr/>
        </p:nvPicPr>
        <p:blipFill>
          <a:blip r:embed="rId3">
            <a:alphaModFix/>
          </a:blip>
          <a:stretch>
            <a:fillRect/>
          </a:stretch>
        </p:blipFill>
        <p:spPr>
          <a:xfrm>
            <a:off x="2634700" y="2363175"/>
            <a:ext cx="3874594" cy="2166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4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Anorexia Nervosa</a:t>
            </a:r>
            <a:endParaRPr/>
          </a:p>
        </p:txBody>
      </p:sp>
      <p:sp>
        <p:nvSpPr>
          <p:cNvPr id="229" name="Google Shape;229;p40"/>
          <p:cNvSpPr txBox="1"/>
          <p:nvPr>
            <p:ph idx="1" type="body"/>
          </p:nvPr>
        </p:nvSpPr>
        <p:spPr>
          <a:xfrm>
            <a:off x="274950" y="1030200"/>
            <a:ext cx="8594100" cy="3999300"/>
          </a:xfrm>
          <a:prstGeom prst="rect">
            <a:avLst/>
          </a:prstGeom>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sz="1600">
                <a:solidFill>
                  <a:srgbClr val="00FF00"/>
                </a:solidFill>
                <a:latin typeface="Roboto Slab"/>
                <a:ea typeface="Roboto Slab"/>
                <a:cs typeface="Roboto Slab"/>
                <a:sym typeface="Roboto Slab"/>
              </a:rPr>
              <a:t>Anorexia Nervosa</a:t>
            </a:r>
            <a:endParaRPr sz="1600">
              <a:solidFill>
                <a:srgbClr val="00FF00"/>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Persistent energy intake restriction</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Intense </a:t>
            </a:r>
            <a:r>
              <a:rPr i="1" lang="en" sz="1600">
                <a:solidFill>
                  <a:srgbClr val="FFFFFF"/>
                </a:solidFill>
                <a:latin typeface="Roboto Slab"/>
                <a:ea typeface="Roboto Slab"/>
                <a:cs typeface="Roboto Slab"/>
                <a:sym typeface="Roboto Slab"/>
              </a:rPr>
              <a:t>fear</a:t>
            </a:r>
            <a:r>
              <a:rPr lang="en" sz="1600">
                <a:solidFill>
                  <a:srgbClr val="FFFFFF"/>
                </a:solidFill>
                <a:latin typeface="Roboto Slab"/>
                <a:ea typeface="Roboto Slab"/>
                <a:cs typeface="Roboto Slab"/>
                <a:sym typeface="Roboto Slab"/>
              </a:rPr>
              <a:t> of gaining weight</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Disturbance of body image</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D9D9D9"/>
                </a:solidFill>
                <a:latin typeface="Roboto Slab"/>
                <a:ea typeface="Roboto Slab"/>
                <a:cs typeface="Roboto Slab"/>
                <a:sym typeface="Roboto Slab"/>
              </a:rPr>
              <a:t> </a:t>
            </a:r>
            <a:r>
              <a:rPr lang="en" sz="1600">
                <a:solidFill>
                  <a:srgbClr val="FFFF00"/>
                </a:solidFill>
                <a:latin typeface="Roboto Slab"/>
                <a:ea typeface="Roboto Slab"/>
                <a:cs typeface="Roboto Slab"/>
                <a:sym typeface="Roboto Slab"/>
              </a:rPr>
              <a:t>Underweight – BMI &lt; 18.5</a:t>
            </a:r>
            <a:endParaRPr sz="1600">
              <a:solidFill>
                <a:srgbClr val="FFFF00"/>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Tend to be </a:t>
            </a:r>
            <a:r>
              <a:rPr i="1" lang="en" sz="1600">
                <a:solidFill>
                  <a:srgbClr val="FFFFFF"/>
                </a:solidFill>
                <a:latin typeface="Roboto Slab"/>
                <a:ea typeface="Roboto Slab"/>
                <a:cs typeface="Roboto Slab"/>
                <a:sym typeface="Roboto Slab"/>
              </a:rPr>
              <a:t>controlling</a:t>
            </a:r>
            <a:r>
              <a:rPr lang="en" sz="1600">
                <a:solidFill>
                  <a:srgbClr val="FFFFFF"/>
                </a:solidFill>
                <a:latin typeface="Roboto Slab"/>
                <a:ea typeface="Roboto Slab"/>
                <a:cs typeface="Roboto Slab"/>
                <a:sym typeface="Roboto Slab"/>
              </a:rPr>
              <a:t>, perfectionistic, inflexible. Generally ego-syntonic – less likely to present themselves for  treatment </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 HR/BP/Temp, ECG changes, electrolyte abnormalities, osteopenia, </a:t>
            </a:r>
            <a:r>
              <a:rPr b="1" lang="en" sz="1600">
                <a:solidFill>
                  <a:srgbClr val="FFFFFF"/>
                </a:solidFill>
                <a:latin typeface="Roboto Slab"/>
                <a:ea typeface="Roboto Slab"/>
                <a:cs typeface="Roboto Slab"/>
                <a:sym typeface="Roboto Slab"/>
              </a:rPr>
              <a:t>lanugo**</a:t>
            </a:r>
            <a:endParaRPr b="1"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Types: restricting, binge-eating/purging</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Treatment?</a:t>
            </a:r>
            <a:r>
              <a:rPr lang="en" sz="1400">
                <a:solidFill>
                  <a:srgbClr val="FFFFFF"/>
                </a:solidFill>
                <a:latin typeface="Roboto Slab"/>
                <a:ea typeface="Roboto Slab"/>
                <a:cs typeface="Roboto Slab"/>
                <a:sym typeface="Roboto Slab"/>
              </a:rPr>
              <a:t> </a:t>
            </a:r>
            <a:r>
              <a:rPr lang="en" sz="1600">
                <a:solidFill>
                  <a:srgbClr val="FFFFFF"/>
                </a:solidFill>
                <a:latin typeface="Roboto Slab"/>
                <a:ea typeface="Roboto Slab"/>
                <a:cs typeface="Roboto Slab"/>
                <a:sym typeface="Roboto Slab"/>
              </a:rPr>
              <a:t>Psychotherapy and nutritional rehabilitation are first line; pharmacotherapy includes SSRIs </a:t>
            </a:r>
            <a:r>
              <a:rPr b="1" lang="en" sz="1600" u="sng">
                <a:solidFill>
                  <a:srgbClr val="FFFFFF"/>
                </a:solidFill>
                <a:latin typeface="Roboto Slab"/>
                <a:ea typeface="Roboto Slab"/>
                <a:cs typeface="Roboto Slab"/>
                <a:sym typeface="Roboto Slab"/>
              </a:rPr>
              <a:t>for comorbid anxiety and/or depression</a:t>
            </a:r>
            <a:r>
              <a:rPr lang="en" sz="1600">
                <a:solidFill>
                  <a:srgbClr val="FFFFFF"/>
                </a:solidFill>
                <a:latin typeface="Roboto Slab"/>
                <a:ea typeface="Roboto Slab"/>
                <a:cs typeface="Roboto Slab"/>
                <a:sym typeface="Roboto Slab"/>
              </a:rPr>
              <a:t>.</a:t>
            </a:r>
            <a:endParaRPr sz="1600">
              <a:solidFill>
                <a:srgbClr val="FFFFFF"/>
              </a:solidFill>
              <a:latin typeface="Roboto Slab"/>
              <a:ea typeface="Roboto Slab"/>
              <a:cs typeface="Roboto Slab"/>
              <a:sym typeface="Roboto Slab"/>
            </a:endParaRPr>
          </a:p>
          <a:p>
            <a:pPr indent="0" lvl="0" marL="0" rtl="0" algn="l">
              <a:spcBef>
                <a:spcPts val="1200"/>
              </a:spcBef>
              <a:spcAft>
                <a:spcPts val="1200"/>
              </a:spcAft>
              <a:buNone/>
            </a:pPr>
            <a:r>
              <a:rPr b="1" lang="en" sz="1600">
                <a:solidFill>
                  <a:srgbClr val="FFFFFF"/>
                </a:solidFill>
                <a:latin typeface="Arial"/>
                <a:ea typeface="Arial"/>
                <a:cs typeface="Arial"/>
                <a:sym typeface="Arial"/>
              </a:rPr>
              <a:t>Refeeding syndrome</a:t>
            </a:r>
            <a:r>
              <a:rPr lang="en" sz="1600">
                <a:solidFill>
                  <a:srgbClr val="FFFFFF"/>
                </a:solidFill>
                <a:latin typeface="Arial"/>
                <a:ea typeface="Arial"/>
                <a:cs typeface="Arial"/>
                <a:sym typeface="Arial"/>
              </a:rPr>
              <a:t>—insulin increase leading to hypophosphatemia, hypokalemia, hypomagnesemia cardiac complications, rhabdomyolysis, seizures. </a:t>
            </a:r>
            <a:endParaRPr sz="1600">
              <a:solidFill>
                <a:srgbClr val="FFFFFF"/>
              </a:solidFill>
              <a:latin typeface="Roboto Slab"/>
              <a:ea typeface="Roboto Slab"/>
              <a:cs typeface="Roboto Slab"/>
              <a:sym typeface="Roboto Slab"/>
            </a:endParaRPr>
          </a:p>
        </p:txBody>
      </p:sp>
      <p:pic>
        <p:nvPicPr>
          <p:cNvPr id="230" name="Google Shape;230;p40"/>
          <p:cNvPicPr preferRelativeResize="0"/>
          <p:nvPr/>
        </p:nvPicPr>
        <p:blipFill>
          <a:blip r:embed="rId3">
            <a:alphaModFix/>
          </a:blip>
          <a:stretch>
            <a:fillRect/>
          </a:stretch>
        </p:blipFill>
        <p:spPr>
          <a:xfrm>
            <a:off x="5696900" y="325550"/>
            <a:ext cx="2246200" cy="2246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Bulimia Nervosa</a:t>
            </a:r>
            <a:endParaRPr/>
          </a:p>
        </p:txBody>
      </p:sp>
      <p:sp>
        <p:nvSpPr>
          <p:cNvPr id="236" name="Google Shape;236;p41"/>
          <p:cNvSpPr txBox="1"/>
          <p:nvPr>
            <p:ph idx="1" type="body"/>
          </p:nvPr>
        </p:nvSpPr>
        <p:spPr>
          <a:xfrm>
            <a:off x="387900" y="1489825"/>
            <a:ext cx="8368200" cy="340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•Recurrent episodes of binge eating</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•Compensatory behaviors – vomiting, laxatives</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•Disturbance of body image</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D9D9D9"/>
                </a:solidFill>
                <a:latin typeface="Roboto Slab"/>
                <a:ea typeface="Roboto Slab"/>
                <a:cs typeface="Roboto Slab"/>
                <a:sym typeface="Roboto Slab"/>
              </a:rPr>
              <a:t>•</a:t>
            </a:r>
            <a:r>
              <a:rPr lang="en" sz="1600">
                <a:solidFill>
                  <a:srgbClr val="48D8B5"/>
                </a:solidFill>
                <a:latin typeface="Roboto Slab"/>
                <a:ea typeface="Roboto Slab"/>
                <a:cs typeface="Roboto Slab"/>
                <a:sym typeface="Roboto Slab"/>
              </a:rPr>
              <a:t>Normal or overweight</a:t>
            </a:r>
            <a:endParaRPr sz="1600">
              <a:solidFill>
                <a:srgbClr val="48D8B5"/>
              </a:solidFill>
              <a:latin typeface="Roboto Slab"/>
              <a:ea typeface="Roboto Slab"/>
              <a:cs typeface="Roboto Slab"/>
              <a:sym typeface="Roboto Slab"/>
            </a:endParaRPr>
          </a:p>
          <a:p>
            <a:pPr indent="0" lvl="0" marL="0" rtl="0" algn="l">
              <a:spcBef>
                <a:spcPts val="0"/>
              </a:spcBef>
              <a:spcAft>
                <a:spcPts val="0"/>
              </a:spcAft>
              <a:buNone/>
            </a:pPr>
            <a:r>
              <a:rPr lang="en" sz="1400">
                <a:solidFill>
                  <a:srgbClr val="000000"/>
                </a:solidFill>
                <a:latin typeface="Arial"/>
                <a:ea typeface="Arial"/>
                <a:cs typeface="Arial"/>
                <a:sym typeface="Arial"/>
              </a:rPr>
              <a:t>•</a:t>
            </a:r>
            <a:r>
              <a:rPr lang="en" sz="1600">
                <a:solidFill>
                  <a:srgbClr val="FFFFFF"/>
                </a:solidFill>
                <a:latin typeface="Roboto Slab"/>
                <a:ea typeface="Roboto Slab"/>
                <a:cs typeface="Roboto Slab"/>
                <a:sym typeface="Roboto Slab"/>
              </a:rPr>
              <a:t>Sense of </a:t>
            </a:r>
            <a:r>
              <a:rPr i="1" lang="en" sz="1600">
                <a:solidFill>
                  <a:srgbClr val="FFFFFF"/>
                </a:solidFill>
                <a:latin typeface="Roboto Slab"/>
                <a:ea typeface="Roboto Slab"/>
                <a:cs typeface="Roboto Slab"/>
                <a:sym typeface="Roboto Slab"/>
              </a:rPr>
              <a:t>lack of control</a:t>
            </a:r>
            <a:endParaRPr i="1"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•Feelings shame/embarrassment during/after binge</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•Ego-dystonic – more likely to present for treatment</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•Parotitis, enamel erosion, </a:t>
            </a:r>
            <a:r>
              <a:rPr b="1" lang="en" sz="1600">
                <a:solidFill>
                  <a:srgbClr val="FFFFFF"/>
                </a:solidFill>
                <a:latin typeface="Roboto Slab"/>
                <a:ea typeface="Roboto Slab"/>
                <a:cs typeface="Roboto Slab"/>
                <a:sym typeface="Roboto Slab"/>
              </a:rPr>
              <a:t>dorsal hand calluses**,</a:t>
            </a:r>
            <a:r>
              <a:rPr lang="en" sz="1600">
                <a:solidFill>
                  <a:srgbClr val="FFFFFF"/>
                </a:solidFill>
                <a:latin typeface="Roboto Slab"/>
                <a:ea typeface="Roboto Slab"/>
                <a:cs typeface="Roboto Slab"/>
                <a:sym typeface="Roboto Slab"/>
              </a:rPr>
              <a:t> </a:t>
            </a:r>
            <a:r>
              <a:rPr i="1" lang="en" sz="1600">
                <a:solidFill>
                  <a:srgbClr val="FFFFFF"/>
                </a:solidFill>
                <a:latin typeface="Roboto Slab"/>
                <a:ea typeface="Roboto Slab"/>
                <a:cs typeface="Roboto Slab"/>
                <a:sym typeface="Roboto Slab"/>
              </a:rPr>
              <a:t>hypokalemic hypochloremic metabolic alkalosis</a:t>
            </a:r>
            <a:endParaRPr i="1"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•Treatment –  psychotherapy, nutritional rehabilitation, antidepressants (eg, SSRIs). </a:t>
            </a:r>
            <a:r>
              <a:rPr b="1" lang="en" sz="1600">
                <a:solidFill>
                  <a:srgbClr val="FFFFFF"/>
                </a:solidFill>
                <a:latin typeface="Roboto Slab"/>
                <a:ea typeface="Roboto Slab"/>
                <a:cs typeface="Roboto Slab"/>
                <a:sym typeface="Roboto Slab"/>
              </a:rPr>
              <a:t>Bupropion is contraindicated due to seizure risk**.</a:t>
            </a:r>
            <a:endParaRPr b="1" sz="1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400">
              <a:solidFill>
                <a:srgbClr val="D9D9D9"/>
              </a:solidFill>
              <a:latin typeface="Arial"/>
              <a:ea typeface="Arial"/>
              <a:cs typeface="Arial"/>
              <a:sym typeface="Arial"/>
            </a:endParaRPr>
          </a:p>
          <a:p>
            <a:pPr indent="0" lvl="0" marL="0" rtl="0" algn="l">
              <a:spcBef>
                <a:spcPts val="0"/>
              </a:spcBef>
              <a:spcAft>
                <a:spcPts val="1600"/>
              </a:spcAft>
              <a:buNone/>
            </a:pPr>
            <a:r>
              <a:t/>
            </a:r>
            <a:endParaRPr sz="1400"/>
          </a:p>
        </p:txBody>
      </p:sp>
      <p:pic>
        <p:nvPicPr>
          <p:cNvPr id="237" name="Google Shape;237;p41"/>
          <p:cNvPicPr preferRelativeResize="0"/>
          <p:nvPr/>
        </p:nvPicPr>
        <p:blipFill>
          <a:blip r:embed="rId3">
            <a:alphaModFix/>
          </a:blip>
          <a:stretch>
            <a:fillRect/>
          </a:stretch>
        </p:blipFill>
        <p:spPr>
          <a:xfrm>
            <a:off x="6275046" y="309275"/>
            <a:ext cx="2201901" cy="29786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Differential Diagnosis of Depression</a:t>
            </a:r>
            <a:endParaRPr/>
          </a:p>
        </p:txBody>
      </p:sp>
      <p:sp>
        <p:nvSpPr>
          <p:cNvPr id="76" name="Google Shape;76;p15"/>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Depressive Disorder					(unipolar depression)</a:t>
            </a:r>
            <a:endParaRPr/>
          </a:p>
          <a:p>
            <a:pPr indent="0" lvl="0" marL="0" rtl="0" algn="l">
              <a:spcBef>
                <a:spcPts val="1600"/>
              </a:spcBef>
              <a:spcAft>
                <a:spcPts val="0"/>
              </a:spcAft>
              <a:buNone/>
            </a:pPr>
            <a:r>
              <a:rPr lang="en"/>
              <a:t>Persistent Depressive Disorder</a:t>
            </a:r>
            <a:endParaRPr/>
          </a:p>
          <a:p>
            <a:pPr indent="0" lvl="0" marL="0" rtl="0" algn="l">
              <a:spcBef>
                <a:spcPts val="1600"/>
              </a:spcBef>
              <a:spcAft>
                <a:spcPts val="0"/>
              </a:spcAft>
              <a:buNone/>
            </a:pPr>
            <a:r>
              <a:rPr lang="en"/>
              <a:t>Cyclothymia</a:t>
            </a:r>
            <a:endParaRPr/>
          </a:p>
          <a:p>
            <a:pPr indent="0" lvl="0" marL="0" rtl="0" algn="l">
              <a:spcBef>
                <a:spcPts val="1600"/>
              </a:spcBef>
              <a:spcAft>
                <a:spcPts val="0"/>
              </a:spcAft>
              <a:buNone/>
            </a:pPr>
            <a:r>
              <a:rPr lang="en"/>
              <a:t>Bipolar II disorder</a:t>
            </a:r>
            <a:endParaRPr/>
          </a:p>
          <a:p>
            <a:pPr indent="0" lvl="0" marL="0" rtl="0" algn="l">
              <a:spcBef>
                <a:spcPts val="1600"/>
              </a:spcBef>
              <a:spcAft>
                <a:spcPts val="0"/>
              </a:spcAft>
              <a:buNone/>
            </a:pPr>
            <a:r>
              <a:rPr lang="en"/>
              <a:t>Bipolar I disorder</a:t>
            </a:r>
            <a:endParaRPr/>
          </a:p>
          <a:p>
            <a:pPr indent="0" lvl="0" marL="0" rtl="0" algn="l">
              <a:spcBef>
                <a:spcPts val="1600"/>
              </a:spcBef>
              <a:spcAft>
                <a:spcPts val="0"/>
              </a:spcAft>
              <a:buNone/>
            </a:pPr>
            <a:r>
              <a:rPr lang="en"/>
              <a:t>Borderline Personality Disorder</a:t>
            </a:r>
            <a:endParaRPr/>
          </a:p>
          <a:p>
            <a:pPr indent="0" lvl="0" marL="0" rtl="0" algn="l">
              <a:spcBef>
                <a:spcPts val="1600"/>
              </a:spcBef>
              <a:spcAft>
                <a:spcPts val="0"/>
              </a:spcAft>
              <a:buNone/>
            </a:pPr>
            <a:r>
              <a:rPr lang="en"/>
              <a:t>Substance/Medications Induced or Due to Medical Condition</a:t>
            </a:r>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Binge Eating Disorder</a:t>
            </a:r>
            <a:endParaRPr/>
          </a:p>
        </p:txBody>
      </p:sp>
      <p:sp>
        <p:nvSpPr>
          <p:cNvPr id="243" name="Google Shape;243;p4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600">
                <a:solidFill>
                  <a:srgbClr val="FFFFFF"/>
                </a:solidFill>
                <a:latin typeface="Roboto Slab"/>
                <a:ea typeface="Roboto Slab"/>
                <a:cs typeface="Roboto Slab"/>
                <a:sym typeface="Roboto Slab"/>
              </a:rPr>
              <a:t>Regular episodes of excessive, uncontrollable eating </a:t>
            </a:r>
            <a:r>
              <a:rPr lang="en" sz="1600">
                <a:solidFill>
                  <a:srgbClr val="FFFFFF"/>
                </a:solidFill>
                <a:latin typeface="Roboto Slab"/>
                <a:ea typeface="Roboto Slab"/>
                <a:cs typeface="Roboto Slab"/>
                <a:sym typeface="Roboto Slab"/>
              </a:rPr>
              <a:t>with </a:t>
            </a:r>
            <a:r>
              <a:rPr b="1" i="1" lang="en" sz="1600" u="sng">
                <a:solidFill>
                  <a:srgbClr val="FFFFFF"/>
                </a:solidFill>
                <a:latin typeface="Roboto Slab"/>
                <a:ea typeface="Roboto Slab"/>
                <a:cs typeface="Roboto Slab"/>
                <a:sym typeface="Roboto Slab"/>
              </a:rPr>
              <a:t>no inappropriate compensatory behavior</a:t>
            </a:r>
            <a:r>
              <a:rPr b="1" i="1" lang="en" sz="1600">
                <a:solidFill>
                  <a:srgbClr val="FFFFFF"/>
                </a:solidFill>
                <a:latin typeface="Roboto Slab"/>
                <a:ea typeface="Roboto Slab"/>
                <a:cs typeface="Roboto Slab"/>
                <a:sym typeface="Roboto Slab"/>
              </a:rPr>
              <a:t>**</a:t>
            </a:r>
            <a:endParaRPr b="1" i="1" sz="1600">
              <a:solidFill>
                <a:srgbClr val="FFFFFF"/>
              </a:solidFill>
              <a:latin typeface="Roboto Slab"/>
              <a:ea typeface="Roboto Slab"/>
              <a:cs typeface="Roboto Slab"/>
              <a:sym typeface="Roboto Slab"/>
            </a:endParaRPr>
          </a:p>
          <a:p>
            <a:pPr indent="0" lvl="0" marL="0" rtl="0" algn="l">
              <a:spcBef>
                <a:spcPts val="1200"/>
              </a:spcBef>
              <a:spcAft>
                <a:spcPts val="0"/>
              </a:spcAft>
              <a:buNone/>
            </a:pPr>
            <a:r>
              <a:rPr lang="en" sz="1600">
                <a:solidFill>
                  <a:srgbClr val="D9D9D9"/>
                </a:solidFill>
                <a:latin typeface="Roboto Slab"/>
                <a:ea typeface="Roboto Slab"/>
                <a:cs typeface="Roboto Slab"/>
                <a:sym typeface="Roboto Slab"/>
              </a:rPr>
              <a:t>•</a:t>
            </a:r>
            <a:r>
              <a:rPr b="1" lang="en" sz="1600">
                <a:solidFill>
                  <a:srgbClr val="FFFF00"/>
                </a:solidFill>
                <a:latin typeface="Roboto Slab"/>
                <a:ea typeface="Roboto Slab"/>
                <a:cs typeface="Roboto Slab"/>
                <a:sym typeface="Roboto Slab"/>
              </a:rPr>
              <a:t>Normal or overweight; increased risk of diabetes</a:t>
            </a:r>
            <a:endParaRPr b="1" sz="1600">
              <a:solidFill>
                <a:srgbClr val="FFFF00"/>
              </a:solidFill>
              <a:latin typeface="Roboto Slab"/>
              <a:ea typeface="Roboto Slab"/>
              <a:cs typeface="Roboto Slab"/>
              <a:sym typeface="Roboto Slab"/>
            </a:endParaRPr>
          </a:p>
          <a:p>
            <a:pPr indent="0" lvl="0" marL="0" rtl="0" algn="l">
              <a:spcBef>
                <a:spcPts val="0"/>
              </a:spcBef>
              <a:spcAft>
                <a:spcPts val="0"/>
              </a:spcAft>
              <a:buNone/>
            </a:pPr>
            <a:r>
              <a:t/>
            </a:r>
            <a:endParaRPr/>
          </a:p>
          <a:p>
            <a:pPr indent="0" lvl="0" marL="0" rtl="0" algn="l">
              <a:spcBef>
                <a:spcPts val="1600"/>
              </a:spcBef>
              <a:spcAft>
                <a:spcPts val="0"/>
              </a:spcAft>
              <a:buNone/>
            </a:pPr>
            <a:r>
              <a:rPr lang="en" sz="1600"/>
              <a:t>Treatment:</a:t>
            </a:r>
            <a:r>
              <a:rPr lang="en" sz="1600">
                <a:solidFill>
                  <a:srgbClr val="FFFFFF"/>
                </a:solidFill>
                <a:latin typeface="Roboto Slab"/>
                <a:ea typeface="Roboto Slab"/>
                <a:cs typeface="Roboto Slab"/>
                <a:sym typeface="Roboto Slab"/>
              </a:rPr>
              <a:t> psychotherapy, such as CBT, is first line; SSRIs, lisdexamfetamine.</a:t>
            </a:r>
            <a:endParaRPr sz="1600">
              <a:solidFill>
                <a:srgbClr val="FFFFFF"/>
              </a:solidFill>
              <a:latin typeface="Roboto Slab"/>
              <a:ea typeface="Roboto Slab"/>
              <a:cs typeface="Roboto Slab"/>
              <a:sym typeface="Roboto Slab"/>
            </a:endParaRPr>
          </a:p>
          <a:p>
            <a:pPr indent="0" lvl="0" marL="0" rtl="0" algn="l">
              <a:spcBef>
                <a:spcPts val="1600"/>
              </a:spcBef>
              <a:spcAft>
                <a:spcPts val="1600"/>
              </a:spcAft>
              <a:buNone/>
            </a:pPr>
            <a:r>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Posttraumatic Stress Disorder</a:t>
            </a:r>
            <a:endParaRPr/>
          </a:p>
        </p:txBody>
      </p:sp>
      <p:sp>
        <p:nvSpPr>
          <p:cNvPr id="249" name="Google Shape;249;p4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lphaUcPeriod"/>
            </a:pPr>
            <a:r>
              <a:rPr lang="en"/>
              <a:t>Exposure to actual or threatened death, serious injury, or sexual violence in one (or more) of the following ways:</a:t>
            </a:r>
            <a:endParaRPr/>
          </a:p>
          <a:p>
            <a:pPr indent="-317500" lvl="1" marL="914400" rtl="0" algn="l">
              <a:spcBef>
                <a:spcPts val="0"/>
              </a:spcBef>
              <a:spcAft>
                <a:spcPts val="0"/>
              </a:spcAft>
              <a:buSzPts val="1400"/>
              <a:buAutoNum type="alphaLcPeriod"/>
            </a:pPr>
            <a:r>
              <a:rPr lang="en"/>
              <a:t>Directly experiencing the traumatic event</a:t>
            </a:r>
            <a:endParaRPr/>
          </a:p>
          <a:p>
            <a:pPr indent="-317500" lvl="1" marL="914400" rtl="0" algn="l">
              <a:spcBef>
                <a:spcPts val="0"/>
              </a:spcBef>
              <a:spcAft>
                <a:spcPts val="0"/>
              </a:spcAft>
              <a:buSzPts val="1400"/>
              <a:buAutoNum type="alphaLcPeriod"/>
            </a:pPr>
            <a:r>
              <a:rPr lang="en"/>
              <a:t>Witnessing the event as it occurred to others</a:t>
            </a:r>
            <a:endParaRPr/>
          </a:p>
          <a:p>
            <a:pPr indent="-317500" lvl="1" marL="914400" rtl="0" algn="l">
              <a:spcBef>
                <a:spcPts val="0"/>
              </a:spcBef>
              <a:spcAft>
                <a:spcPts val="0"/>
              </a:spcAft>
              <a:buSzPts val="1400"/>
              <a:buAutoNum type="alphaLcPeriod"/>
            </a:pPr>
            <a:r>
              <a:rPr lang="en"/>
              <a:t>Learning that the traumatic event happened to a close friend or family member</a:t>
            </a:r>
            <a:endParaRPr/>
          </a:p>
          <a:p>
            <a:pPr indent="-317500" lvl="1" marL="914400" rtl="0" algn="l">
              <a:spcBef>
                <a:spcPts val="0"/>
              </a:spcBef>
              <a:spcAft>
                <a:spcPts val="0"/>
              </a:spcAft>
              <a:buSzPts val="1400"/>
              <a:buAutoNum type="alphaLcPeriod"/>
            </a:pPr>
            <a:r>
              <a:rPr lang="en"/>
              <a:t>Experiencing repeated or extreme exposure to aversive details of the traumatic event (e.g. police officers exposed to repeated instances of child abuse)</a:t>
            </a:r>
            <a:endParaRPr/>
          </a:p>
          <a:p>
            <a:pPr indent="0" lvl="0" marL="0" rtl="0" algn="l">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Posttraumatic Stress Disorder</a:t>
            </a:r>
            <a:endParaRPr/>
          </a:p>
        </p:txBody>
      </p:sp>
      <p:sp>
        <p:nvSpPr>
          <p:cNvPr id="255" name="Google Shape;255;p4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Intrusion symptoms (1 or more):</a:t>
            </a:r>
            <a:endParaRPr/>
          </a:p>
          <a:p>
            <a:pPr indent="0" lvl="0" marL="0" rtl="0" algn="l">
              <a:spcBef>
                <a:spcPts val="0"/>
              </a:spcBef>
              <a:spcAft>
                <a:spcPts val="0"/>
              </a:spcAft>
              <a:buNone/>
            </a:pPr>
            <a:r>
              <a:rPr lang="en"/>
              <a:t>	-flashbacks (distressing, intrusive memories)</a:t>
            </a:r>
            <a:endParaRPr/>
          </a:p>
          <a:p>
            <a:pPr indent="0" lvl="0" marL="0" rtl="0" algn="l">
              <a:spcBef>
                <a:spcPts val="0"/>
              </a:spcBef>
              <a:spcAft>
                <a:spcPts val="0"/>
              </a:spcAft>
              <a:buNone/>
            </a:pPr>
            <a:r>
              <a:rPr lang="en"/>
              <a:t>	-recurrent nightmares</a:t>
            </a:r>
            <a:endParaRPr/>
          </a:p>
          <a:p>
            <a:pPr indent="0" lvl="0" marL="457200" rtl="0" algn="l">
              <a:spcBef>
                <a:spcPts val="0"/>
              </a:spcBef>
              <a:spcAft>
                <a:spcPts val="0"/>
              </a:spcAft>
              <a:buNone/>
            </a:pPr>
            <a:r>
              <a:rPr lang="en"/>
              <a:t>-dissociative reactions in which the patient feels or acts as if the traumatic event is recurring</a:t>
            </a:r>
            <a:endParaRPr/>
          </a:p>
          <a:p>
            <a:pPr indent="0" lvl="0" marL="457200" rtl="0" algn="l">
              <a:spcBef>
                <a:spcPts val="0"/>
              </a:spcBef>
              <a:spcAft>
                <a:spcPts val="0"/>
              </a:spcAft>
              <a:buNone/>
            </a:pPr>
            <a:r>
              <a:rPr lang="en"/>
              <a:t>-intense or prolonged psychological distress to internal or external cues that symbolize or resemble an aspect of the traumatic events</a:t>
            </a:r>
            <a:endParaRPr/>
          </a:p>
          <a:p>
            <a:pPr indent="0" lvl="0" marL="457200" rtl="0" algn="l">
              <a:spcBef>
                <a:spcPts val="0"/>
              </a:spcBef>
              <a:spcAft>
                <a:spcPts val="0"/>
              </a:spcAft>
              <a:buNone/>
            </a:pPr>
            <a:r>
              <a:rPr lang="en"/>
              <a:t>-marked </a:t>
            </a:r>
            <a:r>
              <a:rPr lang="en"/>
              <a:t>physiological</a:t>
            </a:r>
            <a:r>
              <a:rPr lang="en"/>
              <a:t> reaction to cues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Posttraumatic Stress Disorder</a:t>
            </a:r>
            <a:endParaRPr/>
          </a:p>
        </p:txBody>
      </p:sp>
      <p:sp>
        <p:nvSpPr>
          <p:cNvPr id="261" name="Google Shape;261;p45"/>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Avoidance symptoms:</a:t>
            </a:r>
            <a:endParaRPr/>
          </a:p>
          <a:p>
            <a:pPr indent="0" lvl="0" marL="0" rtl="0" algn="l">
              <a:spcBef>
                <a:spcPts val="0"/>
              </a:spcBef>
              <a:spcAft>
                <a:spcPts val="0"/>
              </a:spcAft>
              <a:buNone/>
            </a:pPr>
            <a:r>
              <a:rPr lang="en"/>
              <a:t>	-avoidance of distressing thoughts, feelings, or memories</a:t>
            </a:r>
            <a:endParaRPr/>
          </a:p>
          <a:p>
            <a:pPr indent="0" lvl="0" marL="0" rtl="0" algn="l">
              <a:spcBef>
                <a:spcPts val="0"/>
              </a:spcBef>
              <a:spcAft>
                <a:spcPts val="0"/>
              </a:spcAft>
              <a:buNone/>
            </a:pPr>
            <a:r>
              <a:rPr lang="en"/>
              <a:t>	-avoidance of external reminders (locations, objects, etc.)</a:t>
            </a:r>
            <a:endParaRPr/>
          </a:p>
          <a:p>
            <a:pPr indent="0" lvl="0" marL="0" rtl="0" algn="l">
              <a:spcBef>
                <a:spcPts val="0"/>
              </a:spcBef>
              <a:spcAft>
                <a:spcPts val="0"/>
              </a:spcAft>
              <a:buNone/>
            </a:pPr>
            <a:r>
              <a:rPr lang="en"/>
              <a:t>D. Negative symptoms (cognition/mood):</a:t>
            </a:r>
            <a:endParaRPr/>
          </a:p>
          <a:p>
            <a:pPr indent="0" lvl="0" marL="0" rtl="0" algn="l">
              <a:spcBef>
                <a:spcPts val="0"/>
              </a:spcBef>
              <a:spcAft>
                <a:spcPts val="0"/>
              </a:spcAft>
              <a:buNone/>
            </a:pPr>
            <a:r>
              <a:rPr lang="en"/>
              <a:t>	-loss of memory (dissociative amnesia)</a:t>
            </a:r>
            <a:endParaRPr/>
          </a:p>
          <a:p>
            <a:pPr indent="0" lvl="0" marL="0" rtl="0" algn="l">
              <a:spcBef>
                <a:spcPts val="0"/>
              </a:spcBef>
              <a:spcAft>
                <a:spcPts val="0"/>
              </a:spcAft>
              <a:buNone/>
            </a:pPr>
            <a:r>
              <a:rPr lang="en"/>
              <a:t>	-persistent negative beliefs of oneself, others, world</a:t>
            </a:r>
            <a:endParaRPr/>
          </a:p>
          <a:p>
            <a:pPr indent="0" lvl="0" marL="0" rtl="0" algn="l">
              <a:spcBef>
                <a:spcPts val="0"/>
              </a:spcBef>
              <a:spcAft>
                <a:spcPts val="0"/>
              </a:spcAft>
              <a:buNone/>
            </a:pPr>
            <a:r>
              <a:rPr lang="en"/>
              <a:t>	-self-blame</a:t>
            </a:r>
            <a:endParaRPr/>
          </a:p>
          <a:p>
            <a:pPr indent="0" lvl="0" marL="0" rtl="0" algn="l">
              <a:spcBef>
                <a:spcPts val="0"/>
              </a:spcBef>
              <a:spcAft>
                <a:spcPts val="0"/>
              </a:spcAft>
              <a:buNone/>
            </a:pPr>
            <a:r>
              <a:rPr lang="en"/>
              <a:t>	-persistent negative mood</a:t>
            </a:r>
            <a:endParaRPr/>
          </a:p>
          <a:p>
            <a:pPr indent="0" lvl="0" marL="0" rtl="0" algn="l">
              <a:spcBef>
                <a:spcPts val="0"/>
              </a:spcBef>
              <a:spcAft>
                <a:spcPts val="0"/>
              </a:spcAft>
              <a:buNone/>
            </a:pPr>
            <a:r>
              <a:rPr lang="en"/>
              <a:t>	-anhedonia</a:t>
            </a:r>
            <a:endParaRPr/>
          </a:p>
          <a:p>
            <a:pPr indent="0" lvl="0" marL="0" rtl="0" algn="l">
              <a:spcBef>
                <a:spcPts val="0"/>
              </a:spcBef>
              <a:spcAft>
                <a:spcPts val="0"/>
              </a:spcAft>
              <a:buNone/>
            </a:pPr>
            <a:r>
              <a:rPr lang="en"/>
              <a:t>	-feelings of detachment from others</a:t>
            </a:r>
            <a:endParaRPr/>
          </a:p>
          <a:p>
            <a:pPr indent="0" lvl="0" marL="0" rtl="0" algn="l">
              <a:spcBef>
                <a:spcPts val="0"/>
              </a:spcBef>
              <a:spcAft>
                <a:spcPts val="0"/>
              </a:spcAft>
              <a:buNone/>
            </a:pPr>
            <a:r>
              <a:rPr lang="en"/>
              <a:t>	-inability to experience positive emotions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Posttraumatic Stress Disorder</a:t>
            </a:r>
            <a:endParaRPr/>
          </a:p>
        </p:txBody>
      </p:sp>
      <p:sp>
        <p:nvSpPr>
          <p:cNvPr id="267" name="Google Shape;267;p4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 Arousal symptoms</a:t>
            </a:r>
            <a:endParaRPr/>
          </a:p>
          <a:p>
            <a:pPr indent="0" lvl="0" marL="0" rtl="0" algn="l">
              <a:spcBef>
                <a:spcPts val="0"/>
              </a:spcBef>
              <a:spcAft>
                <a:spcPts val="0"/>
              </a:spcAft>
              <a:buNone/>
            </a:pPr>
            <a:r>
              <a:rPr lang="en"/>
              <a:t>	-irritable behavior/angry outbursts</a:t>
            </a:r>
            <a:endParaRPr/>
          </a:p>
          <a:p>
            <a:pPr indent="0" lvl="0" marL="0" rtl="0" algn="l">
              <a:spcBef>
                <a:spcPts val="0"/>
              </a:spcBef>
              <a:spcAft>
                <a:spcPts val="0"/>
              </a:spcAft>
              <a:buNone/>
            </a:pPr>
            <a:r>
              <a:rPr lang="en"/>
              <a:t>	-reckless/self-destructive behavior</a:t>
            </a:r>
            <a:endParaRPr/>
          </a:p>
          <a:p>
            <a:pPr indent="0" lvl="0" marL="0" rtl="0" algn="l">
              <a:spcBef>
                <a:spcPts val="0"/>
              </a:spcBef>
              <a:spcAft>
                <a:spcPts val="0"/>
              </a:spcAft>
              <a:buNone/>
            </a:pPr>
            <a:r>
              <a:rPr lang="en"/>
              <a:t>	-hypervigilance</a:t>
            </a:r>
            <a:endParaRPr/>
          </a:p>
          <a:p>
            <a:pPr indent="0" lvl="0" marL="0" rtl="0" algn="l">
              <a:spcBef>
                <a:spcPts val="0"/>
              </a:spcBef>
              <a:spcAft>
                <a:spcPts val="0"/>
              </a:spcAft>
              <a:buNone/>
            </a:pPr>
            <a:r>
              <a:rPr lang="en"/>
              <a:t>	-exaggerated startle response</a:t>
            </a:r>
            <a:endParaRPr/>
          </a:p>
          <a:p>
            <a:pPr indent="0" lvl="0" marL="0" rtl="0" algn="l">
              <a:spcBef>
                <a:spcPts val="0"/>
              </a:spcBef>
              <a:spcAft>
                <a:spcPts val="0"/>
              </a:spcAft>
              <a:buNone/>
            </a:pPr>
            <a:r>
              <a:rPr lang="en"/>
              <a:t>	-problems with concentration</a:t>
            </a:r>
            <a:endParaRPr/>
          </a:p>
          <a:p>
            <a:pPr indent="0" lvl="0" marL="0" rtl="0" algn="l">
              <a:spcBef>
                <a:spcPts val="0"/>
              </a:spcBef>
              <a:spcAft>
                <a:spcPts val="0"/>
              </a:spcAft>
              <a:buNone/>
            </a:pPr>
            <a:r>
              <a:rPr lang="en"/>
              <a:t>	-sleep disturbance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PTSD</a:t>
            </a:r>
            <a:endParaRPr/>
          </a:p>
        </p:txBody>
      </p:sp>
      <p:sp>
        <p:nvSpPr>
          <p:cNvPr id="273" name="Google Shape;273;p47"/>
          <p:cNvSpPr txBox="1"/>
          <p:nvPr>
            <p:ph idx="1" type="body"/>
          </p:nvPr>
        </p:nvSpPr>
        <p:spPr>
          <a:xfrm>
            <a:off x="387900" y="13431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Risk Factors: </a:t>
            </a:r>
            <a:r>
              <a:rPr lang="en"/>
              <a:t>female gender, younger age, low SES, education, IQ, intentional act </a:t>
            </a:r>
            <a:r>
              <a:rPr i="1" lang="en"/>
              <a:t>towards you</a:t>
            </a:r>
            <a:r>
              <a:rPr lang="en"/>
              <a:t>, trauma severity, continued environmental exposures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Functional Consequences: </a:t>
            </a:r>
            <a:r>
              <a:rPr lang="en"/>
              <a:t>substance abuse, aggression/violence, SI/attempts, work/relationship issues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Treatment:</a:t>
            </a:r>
            <a:endParaRPr/>
          </a:p>
          <a:p>
            <a:pPr indent="0" lvl="0" marL="0" rtl="0" algn="l">
              <a:spcBef>
                <a:spcPts val="0"/>
              </a:spcBef>
              <a:spcAft>
                <a:spcPts val="0"/>
              </a:spcAft>
              <a:buNone/>
            </a:pPr>
            <a:r>
              <a:rPr lang="en"/>
              <a:t>	-SSRIs = first-line</a:t>
            </a:r>
            <a:endParaRPr/>
          </a:p>
          <a:p>
            <a:pPr indent="0" lvl="0" marL="0" rtl="0" algn="l">
              <a:spcBef>
                <a:spcPts val="0"/>
              </a:spcBef>
              <a:spcAft>
                <a:spcPts val="0"/>
              </a:spcAft>
              <a:buNone/>
            </a:pPr>
            <a:r>
              <a:rPr lang="en"/>
              <a:t>	-CBT, EMDR also first-line</a:t>
            </a:r>
            <a:endParaRPr/>
          </a:p>
          <a:p>
            <a:pPr indent="0" lvl="0" marL="0" rtl="0" algn="l">
              <a:spcBef>
                <a:spcPts val="0"/>
              </a:spcBef>
              <a:spcAft>
                <a:spcPts val="0"/>
              </a:spcAft>
              <a:buNone/>
            </a:pPr>
            <a:r>
              <a:rPr lang="en"/>
              <a:t>	-prazosin - nightmares</a:t>
            </a:r>
            <a:endParaRPr/>
          </a:p>
          <a:p>
            <a:pPr indent="0" lvl="0" marL="0" rtl="0" algn="l">
              <a:spcBef>
                <a:spcPts val="0"/>
              </a:spcBef>
              <a:spcAft>
                <a:spcPts val="0"/>
              </a:spcAft>
              <a:buNone/>
            </a:pPr>
            <a:r>
              <a:rPr lang="en"/>
              <a:t>	-Benzos - short term anxiety only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Acute Stress Disorder</a:t>
            </a:r>
            <a:endParaRPr/>
          </a:p>
        </p:txBody>
      </p:sp>
      <p:sp>
        <p:nvSpPr>
          <p:cNvPr id="279" name="Google Shape;279;p4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 symptoms as PTSD</a:t>
            </a:r>
            <a:endParaRPr/>
          </a:p>
          <a:p>
            <a:pPr indent="0" lvl="0" marL="0" rtl="0" algn="l">
              <a:spcBef>
                <a:spcPts val="1600"/>
              </a:spcBef>
              <a:spcAft>
                <a:spcPts val="0"/>
              </a:spcAft>
              <a:buNone/>
            </a:pPr>
            <a:r>
              <a:rPr lang="en"/>
              <a:t>-timeframe is important (in questions): </a:t>
            </a:r>
            <a:r>
              <a:rPr b="1" lang="en"/>
              <a:t>&gt;3 days to &lt;1 month</a:t>
            </a:r>
            <a:endParaRPr b="1"/>
          </a:p>
          <a:p>
            <a:pPr indent="0" lvl="0" marL="0" rtl="0" algn="l">
              <a:spcBef>
                <a:spcPts val="1600"/>
              </a:spcBef>
              <a:spcAft>
                <a:spcPts val="1600"/>
              </a:spcAft>
              <a:buNone/>
            </a:pPr>
            <a:r>
              <a:rPr lang="en"/>
              <a:t>-PTSD must be &gt; 1 month</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9"/>
          <p:cNvSpPr txBox="1"/>
          <p:nvPr>
            <p:ph type="title"/>
          </p:nvPr>
        </p:nvSpPr>
        <p:spPr>
          <a:xfrm>
            <a:off x="460950" y="23090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Anxiety Disorders</a:t>
            </a:r>
            <a:endParaRPr/>
          </a:p>
        </p:txBody>
      </p:sp>
      <p:pic>
        <p:nvPicPr>
          <p:cNvPr id="285" name="Google Shape;285;p49"/>
          <p:cNvPicPr preferRelativeResize="0"/>
          <p:nvPr/>
        </p:nvPicPr>
        <p:blipFill>
          <a:blip r:embed="rId3">
            <a:alphaModFix/>
          </a:blip>
          <a:stretch>
            <a:fillRect/>
          </a:stretch>
        </p:blipFill>
        <p:spPr>
          <a:xfrm>
            <a:off x="2345213" y="2334050"/>
            <a:ext cx="4453568" cy="2166250"/>
          </a:xfrm>
          <a:prstGeom prst="rect">
            <a:avLst/>
          </a:prstGeom>
          <a:noFill/>
          <a:ln>
            <a:noFill/>
          </a:ln>
        </p:spPr>
      </p:pic>
      <p:sp>
        <p:nvSpPr>
          <p:cNvPr id="286" name="Google Shape;286;p49"/>
          <p:cNvSpPr txBox="1"/>
          <p:nvPr/>
        </p:nvSpPr>
        <p:spPr>
          <a:xfrm>
            <a:off x="197100" y="1138400"/>
            <a:ext cx="8946900" cy="14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Inappropriate </a:t>
            </a:r>
            <a:r>
              <a:rPr lang="en" sz="1600">
                <a:solidFill>
                  <a:srgbClr val="FFFFFF"/>
                </a:solidFill>
                <a:latin typeface="Roboto"/>
                <a:ea typeface="Roboto"/>
                <a:cs typeface="Roboto"/>
                <a:sym typeface="Roboto"/>
              </a:rPr>
              <a:t>experience</a:t>
            </a:r>
            <a:r>
              <a:rPr lang="en" sz="1600">
                <a:solidFill>
                  <a:srgbClr val="FFFFFF"/>
                </a:solidFill>
                <a:latin typeface="Roboto"/>
                <a:ea typeface="Roboto"/>
                <a:cs typeface="Roboto"/>
                <a:sym typeface="Roboto"/>
              </a:rPr>
              <a:t> of fear/worry and its physical </a:t>
            </a:r>
            <a:r>
              <a:rPr lang="en" sz="1600">
                <a:solidFill>
                  <a:srgbClr val="FFFFFF"/>
                </a:solidFill>
                <a:latin typeface="Roboto"/>
                <a:ea typeface="Roboto"/>
                <a:cs typeface="Roboto"/>
                <a:sym typeface="Roboto"/>
              </a:rPr>
              <a:t>manifestations</a:t>
            </a:r>
            <a:r>
              <a:rPr lang="en" sz="1600">
                <a:solidFill>
                  <a:srgbClr val="FFFFFF"/>
                </a:solidFill>
                <a:latin typeface="Roboto"/>
                <a:ea typeface="Roboto"/>
                <a:cs typeface="Roboto"/>
                <a:sym typeface="Roboto"/>
              </a:rPr>
              <a:t> (anxiety) incongruent with </a:t>
            </a:r>
            <a:r>
              <a:rPr lang="en" sz="1600">
                <a:solidFill>
                  <a:srgbClr val="FFFFFF"/>
                </a:solidFill>
                <a:latin typeface="Roboto"/>
                <a:ea typeface="Roboto"/>
                <a:cs typeface="Roboto"/>
                <a:sym typeface="Roboto"/>
              </a:rPr>
              <a:t>magnitude</a:t>
            </a:r>
            <a:r>
              <a:rPr lang="en" sz="1600">
                <a:solidFill>
                  <a:srgbClr val="FFFFFF"/>
                </a:solidFill>
                <a:latin typeface="Roboto"/>
                <a:ea typeface="Roboto"/>
                <a:cs typeface="Roboto"/>
                <a:sym typeface="Roboto"/>
              </a:rPr>
              <a:t> of perceived stressors. Symptoms </a:t>
            </a:r>
            <a:r>
              <a:rPr lang="en" sz="1600">
                <a:solidFill>
                  <a:srgbClr val="FFFFFF"/>
                </a:solidFill>
                <a:latin typeface="Roboto"/>
                <a:ea typeface="Roboto"/>
                <a:cs typeface="Roboto"/>
                <a:sym typeface="Roboto"/>
              </a:rPr>
              <a:t>interfere</a:t>
            </a:r>
            <a:r>
              <a:rPr lang="en" sz="1600">
                <a:solidFill>
                  <a:srgbClr val="FFFFFF"/>
                </a:solidFill>
                <a:latin typeface="Roboto"/>
                <a:ea typeface="Roboto"/>
                <a:cs typeface="Roboto"/>
                <a:sym typeface="Roboto"/>
              </a:rPr>
              <a:t> with </a:t>
            </a:r>
            <a:r>
              <a:rPr lang="en" sz="1600">
                <a:solidFill>
                  <a:srgbClr val="FFFFFF"/>
                </a:solidFill>
                <a:latin typeface="Roboto"/>
                <a:ea typeface="Roboto"/>
                <a:cs typeface="Roboto"/>
                <a:sym typeface="Roboto"/>
              </a:rPr>
              <a:t>daily</a:t>
            </a:r>
            <a:r>
              <a:rPr lang="en" sz="1600">
                <a:solidFill>
                  <a:srgbClr val="FFFFFF"/>
                </a:solidFill>
                <a:latin typeface="Roboto"/>
                <a:ea typeface="Roboto"/>
                <a:cs typeface="Roboto"/>
                <a:sym typeface="Roboto"/>
              </a:rPr>
              <a:t> functioning and are not </a:t>
            </a:r>
            <a:r>
              <a:rPr lang="en" sz="1600">
                <a:solidFill>
                  <a:srgbClr val="FFFFFF"/>
                </a:solidFill>
                <a:latin typeface="Roboto"/>
                <a:ea typeface="Roboto"/>
                <a:cs typeface="Roboto"/>
                <a:sym typeface="Roboto"/>
              </a:rPr>
              <a:t>attributable to another mental disorder, medical condition, or substance abuse.</a:t>
            </a:r>
            <a:r>
              <a:rPr lang="en" sz="1600">
                <a:solidFill>
                  <a:srgbClr val="FFFFFF"/>
                </a:solidFill>
                <a:latin typeface="Roboto"/>
                <a:ea typeface="Roboto"/>
                <a:cs typeface="Roboto"/>
                <a:sym typeface="Roboto"/>
              </a:rPr>
              <a:t> </a:t>
            </a:r>
            <a:endParaRPr sz="1600">
              <a:solidFill>
                <a:srgbClr val="FFFFFF"/>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5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lnSpc>
                <a:spcPct val="98181"/>
              </a:lnSpc>
              <a:spcBef>
                <a:spcPts val="1000"/>
              </a:spcBef>
              <a:spcAft>
                <a:spcPts val="0"/>
              </a:spcAft>
              <a:buNone/>
            </a:pPr>
            <a:r>
              <a:rPr lang="en">
                <a:solidFill>
                  <a:srgbClr val="FFFF00"/>
                </a:solidFill>
              </a:rPr>
              <a:t>Generalized Anxiety Disorder</a:t>
            </a:r>
            <a:endParaRPr/>
          </a:p>
        </p:txBody>
      </p:sp>
      <p:sp>
        <p:nvSpPr>
          <p:cNvPr id="292" name="Google Shape;292;p50"/>
          <p:cNvSpPr txBox="1"/>
          <p:nvPr>
            <p:ph idx="1" type="body"/>
          </p:nvPr>
        </p:nvSpPr>
        <p:spPr>
          <a:xfrm>
            <a:off x="387900" y="1489825"/>
            <a:ext cx="8368200" cy="3495900"/>
          </a:xfrm>
          <a:prstGeom prst="rect">
            <a:avLst/>
          </a:prstGeom>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a:solidFill>
                  <a:srgbClr val="FFFFFF"/>
                </a:solidFill>
                <a:latin typeface="Roboto Slab"/>
                <a:ea typeface="Roboto Slab"/>
                <a:cs typeface="Roboto Slab"/>
                <a:sym typeface="Roboto Slab"/>
              </a:rPr>
              <a:t>Excessive worry about multiple, everyday events for </a:t>
            </a:r>
            <a:r>
              <a:rPr lang="en">
                <a:solidFill>
                  <a:srgbClr val="00FF00"/>
                </a:solidFill>
                <a:latin typeface="Roboto Slab"/>
                <a:ea typeface="Roboto Slab"/>
                <a:cs typeface="Roboto Slab"/>
                <a:sym typeface="Roboto Slab"/>
              </a:rPr>
              <a:t>&gt; 6 months</a:t>
            </a:r>
            <a:endParaRPr>
              <a:solidFill>
                <a:srgbClr val="00FF00"/>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a:solidFill>
                  <a:srgbClr val="FFFFFF"/>
                </a:solidFill>
                <a:latin typeface="Roboto Slab"/>
                <a:ea typeface="Roboto Slab"/>
                <a:cs typeface="Roboto Slab"/>
                <a:sym typeface="Roboto Slab"/>
              </a:rPr>
              <a:t>Unrelated</a:t>
            </a:r>
            <a:r>
              <a:rPr lang="en">
                <a:solidFill>
                  <a:srgbClr val="FFFFFF"/>
                </a:solidFill>
                <a:latin typeface="Roboto Slab"/>
                <a:ea typeface="Roboto Slab"/>
                <a:cs typeface="Roboto Slab"/>
                <a:sym typeface="Roboto Slab"/>
              </a:rPr>
              <a:t> to a specific person, situation, or event.</a:t>
            </a:r>
            <a:endParaRPr>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a:solidFill>
                  <a:srgbClr val="FFFFFF"/>
                </a:solidFill>
                <a:latin typeface="Roboto Slab"/>
                <a:ea typeface="Roboto Slab"/>
                <a:cs typeface="Roboto Slab"/>
                <a:sym typeface="Roboto Slab"/>
              </a:rPr>
              <a:t>Restlessness, easily </a:t>
            </a:r>
            <a:r>
              <a:rPr lang="en">
                <a:solidFill>
                  <a:srgbClr val="FFFFFF"/>
                </a:solidFill>
                <a:latin typeface="Roboto Slab"/>
                <a:ea typeface="Roboto Slab"/>
                <a:cs typeface="Roboto Slab"/>
                <a:sym typeface="Roboto Slab"/>
              </a:rPr>
              <a:t>fatigability</a:t>
            </a:r>
            <a:r>
              <a:rPr lang="en">
                <a:solidFill>
                  <a:srgbClr val="FFFFFF"/>
                </a:solidFill>
                <a:latin typeface="Roboto Slab"/>
                <a:ea typeface="Roboto Slab"/>
                <a:cs typeface="Roboto Slab"/>
                <a:sym typeface="Roboto Slab"/>
              </a:rPr>
              <a:t>, ↓ concentration, irritability, muscle tension, sleep disturbance</a:t>
            </a:r>
            <a:endParaRPr>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p>
          <a:p>
            <a:pPr indent="0" lvl="0" marL="0" rtl="0" algn="l">
              <a:spcBef>
                <a:spcPts val="1600"/>
              </a:spcBef>
              <a:spcAft>
                <a:spcPts val="1600"/>
              </a:spcAft>
              <a:buNone/>
            </a:pPr>
            <a:r>
              <a:rPr lang="en"/>
              <a:t>Treatment: CBT and SSRIs/SNRIs are first line. Buspirone, TCAs and benzos are second line.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1"/>
          <p:cNvSpPr txBox="1"/>
          <p:nvPr>
            <p:ph type="title"/>
          </p:nvPr>
        </p:nvSpPr>
        <p:spPr>
          <a:xfrm>
            <a:off x="180600" y="428625"/>
            <a:ext cx="8575500" cy="71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00"/>
                </a:solidFill>
              </a:rPr>
              <a:t>Panic Disorder</a:t>
            </a:r>
            <a:endParaRPr>
              <a:solidFill>
                <a:srgbClr val="FFFF00"/>
              </a:solidFill>
            </a:endParaRPr>
          </a:p>
        </p:txBody>
      </p:sp>
      <p:sp>
        <p:nvSpPr>
          <p:cNvPr id="298" name="Google Shape;298;p51"/>
          <p:cNvSpPr txBox="1"/>
          <p:nvPr>
            <p:ph idx="1" type="body"/>
          </p:nvPr>
        </p:nvSpPr>
        <p:spPr>
          <a:xfrm>
            <a:off x="180600" y="1053875"/>
            <a:ext cx="8575500" cy="3773700"/>
          </a:xfrm>
          <a:prstGeom prst="rect">
            <a:avLst/>
          </a:prstGeom>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a:solidFill>
                  <a:srgbClr val="FFFFFF"/>
                </a:solidFill>
                <a:latin typeface="Roboto Slab"/>
                <a:ea typeface="Roboto Slab"/>
                <a:cs typeface="Roboto Slab"/>
                <a:sym typeface="Roboto Slab"/>
              </a:rPr>
              <a:t>Recurrent, unprovoked episodes of intense fear (panic attacks)</a:t>
            </a:r>
            <a:endParaRPr>
              <a:solidFill>
                <a:srgbClr val="FFFFFF"/>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a:solidFill>
                  <a:srgbClr val="FFFFFF"/>
                </a:solidFill>
                <a:latin typeface="Roboto Slab"/>
                <a:ea typeface="Roboto Slab"/>
                <a:cs typeface="Roboto Slab"/>
                <a:sym typeface="Roboto Slab"/>
              </a:rPr>
              <a:t>Strong genetic component.</a:t>
            </a:r>
            <a:endParaRPr>
              <a:solidFill>
                <a:srgbClr val="FFFFFF"/>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a:solidFill>
                  <a:srgbClr val="FFFFFF"/>
                </a:solidFill>
                <a:latin typeface="Roboto Slab"/>
                <a:ea typeface="Roboto Slab"/>
                <a:cs typeface="Roboto Slab"/>
                <a:sym typeface="Roboto Slab"/>
              </a:rPr>
              <a:t>Diagnosis requires attack followed by one or more months of one or more of: persistent concern of additional panic attacks, worrying about consequences of attack, behavioral change related to attacks.</a:t>
            </a:r>
            <a:endParaRPr>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t/>
            </a:r>
            <a:endParaRPr>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a:solidFill>
                  <a:srgbClr val="FFFFFF"/>
                </a:solidFill>
                <a:latin typeface="Roboto Slab"/>
                <a:ea typeface="Roboto Slab"/>
                <a:cs typeface="Roboto Slab"/>
                <a:sym typeface="Roboto Slab"/>
              </a:rPr>
              <a:t>Attacks peak ~10 min. May include Palpitations, Paresthesias, dePersonalization/</a:t>
            </a:r>
            <a:r>
              <a:rPr lang="en">
                <a:solidFill>
                  <a:srgbClr val="FFFFFF"/>
                </a:solidFill>
                <a:latin typeface="Roboto Slab"/>
                <a:ea typeface="Roboto Slab"/>
                <a:cs typeface="Roboto Slab"/>
                <a:sym typeface="Roboto Slab"/>
              </a:rPr>
              <a:t>derealization</a:t>
            </a:r>
            <a:r>
              <a:rPr lang="en">
                <a:solidFill>
                  <a:srgbClr val="FFFFFF"/>
                </a:solidFill>
                <a:latin typeface="Roboto Slab"/>
                <a:ea typeface="Roboto Slab"/>
                <a:cs typeface="Roboto Slab"/>
                <a:sym typeface="Roboto Slab"/>
              </a:rPr>
              <a:t>, Abdominal distress, nausea, intense fear of dying or “going crazy”. Chest pain, chills, choking, sweating, shaking, SOB. </a:t>
            </a:r>
            <a:endParaRPr>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t/>
            </a:r>
            <a:endParaRPr>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a:solidFill>
                  <a:srgbClr val="FFFFFF"/>
                </a:solidFill>
                <a:latin typeface="Roboto Slab"/>
                <a:ea typeface="Roboto Slab"/>
                <a:cs typeface="Roboto Slab"/>
                <a:sym typeface="Roboto Slab"/>
              </a:rPr>
              <a:t>Treatment: CBT, SSRIs and venlafaxine are first line. Benzos used acutely/bridge SSRI initiation</a:t>
            </a:r>
            <a:endParaRPr>
              <a:solidFill>
                <a:srgbClr val="FFFFFF"/>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Major Depressive Disorder</a:t>
            </a:r>
            <a:endParaRPr/>
          </a:p>
        </p:txBody>
      </p:sp>
      <p:sp>
        <p:nvSpPr>
          <p:cNvPr id="82" name="Google Shape;82;p16"/>
          <p:cNvSpPr txBox="1"/>
          <p:nvPr>
            <p:ph idx="1" type="body"/>
          </p:nvPr>
        </p:nvSpPr>
        <p:spPr>
          <a:xfrm>
            <a:off x="387900" y="1489825"/>
            <a:ext cx="32775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Depressed Mood	</a:t>
            </a:r>
            <a:endParaRPr b="1" sz="1400"/>
          </a:p>
          <a:p>
            <a:pPr indent="0" lvl="0" marL="0" rtl="0" algn="l">
              <a:spcBef>
                <a:spcPts val="0"/>
              </a:spcBef>
              <a:spcAft>
                <a:spcPts val="0"/>
              </a:spcAft>
              <a:buNone/>
            </a:pPr>
            <a:r>
              <a:rPr b="1" lang="en" sz="1400"/>
              <a:t>S</a:t>
            </a:r>
            <a:r>
              <a:rPr lang="en" sz="1400"/>
              <a:t>leep	</a:t>
            </a:r>
            <a:endParaRPr sz="1400"/>
          </a:p>
          <a:p>
            <a:pPr indent="0" lvl="0" marL="0" rtl="0" algn="l">
              <a:spcBef>
                <a:spcPts val="0"/>
              </a:spcBef>
              <a:spcAft>
                <a:spcPts val="0"/>
              </a:spcAft>
              <a:buNone/>
            </a:pPr>
            <a:r>
              <a:rPr b="1" lang="en" sz="1400"/>
              <a:t>I</a:t>
            </a:r>
            <a:r>
              <a:rPr lang="en" sz="1400"/>
              <a:t>nterest</a:t>
            </a:r>
            <a:endParaRPr sz="1400"/>
          </a:p>
          <a:p>
            <a:pPr indent="0" lvl="0" marL="0" rtl="0" algn="l">
              <a:spcBef>
                <a:spcPts val="0"/>
              </a:spcBef>
              <a:spcAft>
                <a:spcPts val="0"/>
              </a:spcAft>
              <a:buNone/>
            </a:pPr>
            <a:r>
              <a:rPr b="1" lang="en" sz="1400"/>
              <a:t>G</a:t>
            </a:r>
            <a:r>
              <a:rPr lang="en" sz="1400"/>
              <a:t>uilt/hopelessness/worthlessness</a:t>
            </a:r>
            <a:endParaRPr sz="1400"/>
          </a:p>
          <a:p>
            <a:pPr indent="0" lvl="0" marL="0" rtl="0" algn="l">
              <a:spcBef>
                <a:spcPts val="0"/>
              </a:spcBef>
              <a:spcAft>
                <a:spcPts val="0"/>
              </a:spcAft>
              <a:buNone/>
            </a:pPr>
            <a:r>
              <a:rPr b="1" lang="en" sz="1400"/>
              <a:t>E</a:t>
            </a:r>
            <a:r>
              <a:rPr lang="en" sz="1400"/>
              <a:t>nergy</a:t>
            </a:r>
            <a:endParaRPr sz="1400"/>
          </a:p>
          <a:p>
            <a:pPr indent="0" lvl="0" marL="0" rtl="0" algn="l">
              <a:spcBef>
                <a:spcPts val="0"/>
              </a:spcBef>
              <a:spcAft>
                <a:spcPts val="0"/>
              </a:spcAft>
              <a:buNone/>
            </a:pPr>
            <a:r>
              <a:rPr b="1" lang="en" sz="1400"/>
              <a:t>C</a:t>
            </a:r>
            <a:r>
              <a:rPr lang="en" sz="1400"/>
              <a:t>oncentration</a:t>
            </a:r>
            <a:endParaRPr sz="1400"/>
          </a:p>
          <a:p>
            <a:pPr indent="0" lvl="0" marL="0" rtl="0" algn="l">
              <a:spcBef>
                <a:spcPts val="0"/>
              </a:spcBef>
              <a:spcAft>
                <a:spcPts val="0"/>
              </a:spcAft>
              <a:buNone/>
            </a:pPr>
            <a:r>
              <a:rPr b="1" lang="en" sz="1400"/>
              <a:t>A</a:t>
            </a:r>
            <a:r>
              <a:rPr lang="en" sz="1400"/>
              <a:t>ppetite/weight loss</a:t>
            </a:r>
            <a:endParaRPr sz="1400"/>
          </a:p>
          <a:p>
            <a:pPr indent="0" lvl="0" marL="0" rtl="0" algn="l">
              <a:spcBef>
                <a:spcPts val="0"/>
              </a:spcBef>
              <a:spcAft>
                <a:spcPts val="0"/>
              </a:spcAft>
              <a:buNone/>
            </a:pPr>
            <a:r>
              <a:rPr b="1" lang="en" sz="1400"/>
              <a:t>P</a:t>
            </a:r>
            <a:r>
              <a:rPr lang="en" sz="1400"/>
              <a:t>sychomotor retardation/agitation</a:t>
            </a:r>
            <a:endParaRPr sz="1400"/>
          </a:p>
          <a:p>
            <a:pPr indent="0" lvl="0" marL="0" rtl="0" algn="l">
              <a:spcBef>
                <a:spcPts val="0"/>
              </a:spcBef>
              <a:spcAft>
                <a:spcPts val="0"/>
              </a:spcAft>
              <a:buNone/>
            </a:pPr>
            <a:r>
              <a:rPr b="1" lang="en" sz="1400"/>
              <a:t>S</a:t>
            </a:r>
            <a:r>
              <a:rPr lang="en" sz="1400"/>
              <a:t>uicidal ideation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83" name="Google Shape;83;p16"/>
          <p:cNvSpPr txBox="1"/>
          <p:nvPr/>
        </p:nvSpPr>
        <p:spPr>
          <a:xfrm>
            <a:off x="4606875" y="1535800"/>
            <a:ext cx="3817200" cy="302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Roboto"/>
                <a:ea typeface="Roboto"/>
                <a:cs typeface="Roboto"/>
                <a:sym typeface="Roboto"/>
              </a:rPr>
              <a:t>-</a:t>
            </a:r>
            <a:r>
              <a:rPr lang="en">
                <a:solidFill>
                  <a:schemeClr val="dk1"/>
                </a:solidFill>
                <a:latin typeface="Roboto"/>
                <a:ea typeface="Roboto"/>
                <a:cs typeface="Roboto"/>
                <a:sym typeface="Roboto"/>
              </a:rPr>
              <a:t>Need 5 for DSM def’n of Major Depressive Episode</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-One of them must be either depressed mood or anhedonia</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-Count ‘em up</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-symptoms must be present for at least 2 weeks</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52"/>
          <p:cNvSpPr txBox="1"/>
          <p:nvPr>
            <p:ph type="title"/>
          </p:nvPr>
        </p:nvSpPr>
        <p:spPr>
          <a:xfrm>
            <a:off x="363150" y="135375"/>
            <a:ext cx="8457600" cy="4421700"/>
          </a:xfrm>
          <a:prstGeom prst="rect">
            <a:avLst/>
          </a:prstGeom>
        </p:spPr>
        <p:txBody>
          <a:bodyPr anchorCtr="0" anchor="b" bIns="91425" lIns="91425" spcFirstLastPara="1" rIns="91425" wrap="square" tIns="91425">
            <a:noAutofit/>
          </a:bodyPr>
          <a:lstStyle/>
          <a:p>
            <a:pPr indent="0" lvl="0" marL="0" rtl="0" algn="l">
              <a:lnSpc>
                <a:spcPct val="98181"/>
              </a:lnSpc>
              <a:spcBef>
                <a:spcPts val="1000"/>
              </a:spcBef>
              <a:spcAft>
                <a:spcPts val="0"/>
              </a:spcAft>
              <a:buNone/>
            </a:pPr>
            <a:r>
              <a:rPr lang="en" sz="2200">
                <a:solidFill>
                  <a:srgbClr val="00FF00"/>
                </a:solidFill>
                <a:latin typeface="Arial"/>
                <a:ea typeface="Arial"/>
                <a:cs typeface="Arial"/>
                <a:sym typeface="Arial"/>
              </a:rPr>
              <a:t>Agoraphobia</a:t>
            </a:r>
            <a:r>
              <a:rPr lang="en" sz="2200">
                <a:solidFill>
                  <a:srgbClr val="D9D9D9"/>
                </a:solidFill>
                <a:latin typeface="Arial"/>
                <a:ea typeface="Arial"/>
                <a:cs typeface="Arial"/>
                <a:sym typeface="Arial"/>
              </a:rPr>
              <a:t> – fear of being in situations from which escape may be difficult. Associated with panic disorder. Tx w/ CBT and SSRIs</a:t>
            </a:r>
            <a:endParaRPr sz="2200">
              <a:solidFill>
                <a:srgbClr val="D9D9D9"/>
              </a:solidFill>
              <a:latin typeface="Arial"/>
              <a:ea typeface="Arial"/>
              <a:cs typeface="Arial"/>
              <a:sym typeface="Arial"/>
            </a:endParaRPr>
          </a:p>
          <a:p>
            <a:pPr indent="0" lvl="0" marL="0" rtl="0" algn="l">
              <a:lnSpc>
                <a:spcPct val="98181"/>
              </a:lnSpc>
              <a:spcBef>
                <a:spcPts val="1000"/>
              </a:spcBef>
              <a:spcAft>
                <a:spcPts val="0"/>
              </a:spcAft>
              <a:buNone/>
            </a:pPr>
            <a:r>
              <a:rPr lang="en" sz="2200">
                <a:solidFill>
                  <a:srgbClr val="00FF00"/>
                </a:solidFill>
                <a:latin typeface="Arial"/>
                <a:ea typeface="Arial"/>
                <a:cs typeface="Arial"/>
                <a:sym typeface="Arial"/>
              </a:rPr>
              <a:t>Specific Phobia </a:t>
            </a:r>
            <a:r>
              <a:rPr lang="en" sz="2200">
                <a:solidFill>
                  <a:srgbClr val="D9D9D9"/>
                </a:solidFill>
                <a:latin typeface="Arial"/>
                <a:ea typeface="Arial"/>
                <a:cs typeface="Arial"/>
                <a:sym typeface="Arial"/>
              </a:rPr>
              <a:t>– persistent, irrational fear of an bject, creature or situation. Tx with systematic desensitization.</a:t>
            </a:r>
            <a:endParaRPr sz="2200">
              <a:solidFill>
                <a:srgbClr val="D9D9D9"/>
              </a:solidFill>
              <a:latin typeface="Arial"/>
              <a:ea typeface="Arial"/>
              <a:cs typeface="Arial"/>
              <a:sym typeface="Arial"/>
            </a:endParaRPr>
          </a:p>
          <a:p>
            <a:pPr indent="0" lvl="0" marL="0" rtl="0" algn="l">
              <a:lnSpc>
                <a:spcPct val="98181"/>
              </a:lnSpc>
              <a:spcBef>
                <a:spcPts val="1000"/>
              </a:spcBef>
              <a:spcAft>
                <a:spcPts val="0"/>
              </a:spcAft>
              <a:buNone/>
            </a:pPr>
            <a:r>
              <a:rPr lang="en" sz="2200">
                <a:solidFill>
                  <a:srgbClr val="00FF00"/>
                </a:solidFill>
                <a:latin typeface="Arial"/>
                <a:ea typeface="Arial"/>
                <a:cs typeface="Arial"/>
                <a:sym typeface="Arial"/>
              </a:rPr>
              <a:t>Social Phobia (Social Anxiety Disorder)</a:t>
            </a:r>
            <a:r>
              <a:rPr lang="en" sz="2200">
                <a:solidFill>
                  <a:srgbClr val="D9D9D9"/>
                </a:solidFill>
                <a:latin typeface="Arial"/>
                <a:ea typeface="Arial"/>
                <a:cs typeface="Arial"/>
                <a:sym typeface="Arial"/>
              </a:rPr>
              <a:t> – anxiety about humiliating oneself in both social and performance situations. Treatment: CBT, SSRIs/SNRIs. For </a:t>
            </a:r>
            <a:r>
              <a:rPr lang="en" sz="2200">
                <a:solidFill>
                  <a:srgbClr val="D9D9D9"/>
                </a:solidFill>
                <a:latin typeface="Arial"/>
                <a:ea typeface="Arial"/>
                <a:cs typeface="Arial"/>
                <a:sym typeface="Arial"/>
              </a:rPr>
              <a:t>performance</a:t>
            </a:r>
            <a:r>
              <a:rPr lang="en" sz="2200">
                <a:solidFill>
                  <a:srgbClr val="D9D9D9"/>
                </a:solidFill>
                <a:latin typeface="Arial"/>
                <a:ea typeface="Arial"/>
                <a:cs typeface="Arial"/>
                <a:sym typeface="Arial"/>
              </a:rPr>
              <a:t> type, may use beta blockers or benzos as needed.</a:t>
            </a:r>
            <a:endParaRPr sz="2200">
              <a:solidFill>
                <a:srgbClr val="D9D9D9"/>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5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Other causes of anxiety disorders</a:t>
            </a:r>
            <a:endParaRPr/>
          </a:p>
        </p:txBody>
      </p:sp>
      <p:sp>
        <p:nvSpPr>
          <p:cNvPr id="309" name="Google Shape;309;p53"/>
          <p:cNvSpPr txBox="1"/>
          <p:nvPr>
            <p:ph idx="1" type="body"/>
          </p:nvPr>
        </p:nvSpPr>
        <p:spPr>
          <a:xfrm>
            <a:off x="387900" y="1489825"/>
            <a:ext cx="3221700" cy="306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00FF00"/>
                </a:solidFill>
                <a:latin typeface="Roboto Slab"/>
                <a:ea typeface="Roboto Slab"/>
                <a:cs typeface="Roboto Slab"/>
                <a:sym typeface="Roboto Slab"/>
              </a:rPr>
              <a:t>Other Psychiatry Causes:</a:t>
            </a:r>
            <a:endParaRPr sz="1600" u="sng">
              <a:solidFill>
                <a:srgbClr val="00FF00"/>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Depression</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Bipolar</a:t>
            </a:r>
            <a:endParaRPr sz="1600">
              <a:solidFill>
                <a:srgbClr val="FFFFFF"/>
              </a:solidFill>
              <a:latin typeface="Roboto Slab"/>
              <a:ea typeface="Roboto Slab"/>
              <a:cs typeface="Roboto Slab"/>
              <a:sym typeface="Roboto Slab"/>
            </a:endParaRPr>
          </a:p>
          <a:p>
            <a:pPr indent="0" lvl="0" marL="0" rtl="0" algn="l">
              <a:lnSpc>
                <a:spcPct val="100000"/>
              </a:lnSpc>
              <a:spcBef>
                <a:spcPts val="0"/>
              </a:spcBef>
              <a:spcAft>
                <a:spcPts val="0"/>
              </a:spcAft>
              <a:buNone/>
            </a:pPr>
            <a:r>
              <a:rPr lang="en" sz="1600">
                <a:solidFill>
                  <a:srgbClr val="FFFFFF"/>
                </a:solidFill>
                <a:latin typeface="Roboto Slab"/>
                <a:ea typeface="Roboto Slab"/>
                <a:cs typeface="Roboto Slab"/>
                <a:sym typeface="Roboto Slab"/>
              </a:rPr>
              <a:t>Schizophrenia</a:t>
            </a:r>
            <a:endParaRPr sz="1600">
              <a:solidFill>
                <a:srgbClr val="FFFFFF"/>
              </a:solidFill>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u="sng">
                <a:solidFill>
                  <a:srgbClr val="00FF00"/>
                </a:solidFill>
                <a:latin typeface="Roboto Slab"/>
                <a:ea typeface="Roboto Slab"/>
                <a:cs typeface="Roboto Slab"/>
                <a:sym typeface="Roboto Slab"/>
              </a:rPr>
              <a:t>Substances:</a:t>
            </a:r>
            <a:endParaRPr sz="1600" u="sng">
              <a:solidFill>
                <a:srgbClr val="00FF00"/>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Stimulants</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Caffeine</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Nicotine</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Alcohol</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Antidepressants</a:t>
            </a:r>
            <a:endParaRPr sz="1600">
              <a:solidFill>
                <a:srgbClr val="FFFFFF"/>
              </a:solidFill>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600">
              <a:solidFill>
                <a:srgbClr val="D9D9D9"/>
              </a:solidFill>
              <a:latin typeface="Arial"/>
              <a:ea typeface="Arial"/>
              <a:cs typeface="Arial"/>
              <a:sym typeface="Arial"/>
            </a:endParaRPr>
          </a:p>
        </p:txBody>
      </p:sp>
      <p:sp>
        <p:nvSpPr>
          <p:cNvPr id="310" name="Google Shape;310;p53"/>
          <p:cNvSpPr txBox="1"/>
          <p:nvPr/>
        </p:nvSpPr>
        <p:spPr>
          <a:xfrm>
            <a:off x="4323525" y="1489825"/>
            <a:ext cx="3391800" cy="295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rgbClr val="00FF00"/>
                </a:solidFill>
                <a:latin typeface="Roboto Slab"/>
                <a:ea typeface="Roboto Slab"/>
                <a:cs typeface="Roboto Slab"/>
                <a:sym typeface="Roboto Slab"/>
              </a:rPr>
              <a:t>Medical Causes:</a:t>
            </a:r>
            <a:endParaRPr sz="1600" u="sng">
              <a:solidFill>
                <a:srgbClr val="00FF00"/>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PE</a:t>
            </a:r>
            <a:endParaRPr sz="1600">
              <a:solidFill>
                <a:srgbClr val="FFFFFF"/>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Arrhythmia</a:t>
            </a:r>
            <a:endParaRPr sz="1600">
              <a:solidFill>
                <a:srgbClr val="FFFFFF"/>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CHF</a:t>
            </a:r>
            <a:endParaRPr sz="1600">
              <a:solidFill>
                <a:srgbClr val="FFFFFF"/>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Delirium</a:t>
            </a:r>
            <a:endParaRPr sz="1600">
              <a:solidFill>
                <a:srgbClr val="FFFFFF"/>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en" sz="1600">
                <a:solidFill>
                  <a:srgbClr val="FFFFFF"/>
                </a:solidFill>
                <a:latin typeface="Roboto Slab"/>
                <a:ea typeface="Roboto Slab"/>
                <a:cs typeface="Roboto Slab"/>
                <a:sym typeface="Roboto Slab"/>
              </a:rPr>
              <a:t>Dementia</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4"/>
          <p:cNvSpPr txBox="1"/>
          <p:nvPr>
            <p:ph type="title"/>
          </p:nvPr>
        </p:nvSpPr>
        <p:spPr>
          <a:xfrm>
            <a:off x="387900" y="2388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00"/>
                </a:solidFill>
              </a:rPr>
              <a:t>Anxiolytic Medications</a:t>
            </a:r>
            <a:endParaRPr>
              <a:solidFill>
                <a:srgbClr val="FFFF00"/>
              </a:solidFill>
            </a:endParaRPr>
          </a:p>
        </p:txBody>
      </p:sp>
      <p:sp>
        <p:nvSpPr>
          <p:cNvPr id="316" name="Google Shape;316;p54"/>
          <p:cNvSpPr txBox="1"/>
          <p:nvPr/>
        </p:nvSpPr>
        <p:spPr>
          <a:xfrm>
            <a:off x="387900" y="733300"/>
            <a:ext cx="8756100" cy="38574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1000"/>
              </a:spcBef>
              <a:spcAft>
                <a:spcPts val="0"/>
              </a:spcAft>
              <a:buNone/>
            </a:pPr>
            <a:r>
              <a:rPr lang="en" sz="1600">
                <a:solidFill>
                  <a:srgbClr val="FFFFFF"/>
                </a:solidFill>
                <a:latin typeface="Roboto Slab"/>
                <a:ea typeface="Roboto Slab"/>
                <a:cs typeface="Roboto Slab"/>
                <a:sym typeface="Roboto Slab"/>
              </a:rPr>
              <a:t>Benzodiazepines (</a:t>
            </a:r>
            <a:r>
              <a:rPr lang="en" sz="1600">
                <a:solidFill>
                  <a:srgbClr val="00FF00"/>
                </a:solidFill>
                <a:latin typeface="Roboto Slab"/>
                <a:ea typeface="Roboto Slab"/>
                <a:cs typeface="Roboto Slab"/>
                <a:sym typeface="Roboto Slab"/>
              </a:rPr>
              <a:t>diazepam, alprazolam</a:t>
            </a:r>
            <a:r>
              <a:rPr lang="en" sz="1600">
                <a:solidFill>
                  <a:srgbClr val="FFFFFF"/>
                </a:solidFill>
                <a:latin typeface="Roboto Slab"/>
                <a:ea typeface="Roboto Slab"/>
                <a:cs typeface="Roboto Slab"/>
                <a:sym typeface="Roboto Slab"/>
              </a:rPr>
              <a:t>, etc.) –</a:t>
            </a:r>
            <a:r>
              <a:rPr lang="en" sz="1600">
                <a:solidFill>
                  <a:srgbClr val="D9D9D9"/>
                </a:solidFill>
                <a:latin typeface="Roboto Slab"/>
                <a:ea typeface="Roboto Slab"/>
                <a:cs typeface="Roboto Slab"/>
                <a:sym typeface="Roboto Slab"/>
              </a:rPr>
              <a:t> t</a:t>
            </a:r>
            <a:r>
              <a:rPr lang="en" sz="1600">
                <a:solidFill>
                  <a:srgbClr val="FFFFFF"/>
                </a:solidFill>
                <a:latin typeface="Roboto Slab"/>
                <a:ea typeface="Roboto Slab"/>
                <a:cs typeface="Roboto Slab"/>
                <a:sym typeface="Roboto Slab"/>
              </a:rPr>
              <a:t>reatment for  </a:t>
            </a:r>
            <a:r>
              <a:rPr i="1" lang="en" sz="1600">
                <a:solidFill>
                  <a:srgbClr val="FFFFFF"/>
                </a:solidFill>
                <a:latin typeface="Roboto Slab"/>
                <a:ea typeface="Roboto Slab"/>
                <a:cs typeface="Roboto Slab"/>
                <a:sym typeface="Roboto Slab"/>
              </a:rPr>
              <a:t>acute</a:t>
            </a:r>
            <a:r>
              <a:rPr lang="en" sz="1600">
                <a:solidFill>
                  <a:srgbClr val="FFFFFF"/>
                </a:solidFill>
                <a:latin typeface="Roboto Slab"/>
                <a:ea typeface="Roboto Slab"/>
                <a:cs typeface="Roboto Slab"/>
                <a:sym typeface="Roboto Slab"/>
              </a:rPr>
              <a:t> anxiety</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Potentiate GABA -&gt; neuron hyperpolarization -&gt; reduces anxiety</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      Side effects – sedation, impaired coordination, life-threatening withdrawal</a:t>
            </a:r>
            <a:endParaRPr sz="1600">
              <a:solidFill>
                <a:srgbClr val="FFFFFF"/>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sz="1600">
                <a:solidFill>
                  <a:srgbClr val="FFFFFF"/>
                </a:solidFill>
                <a:latin typeface="Roboto Slab"/>
                <a:ea typeface="Roboto Slab"/>
                <a:cs typeface="Roboto Slab"/>
                <a:sym typeface="Roboto Slab"/>
              </a:rPr>
              <a:t>Antidepressants (SSRI/SNRI’s) –  1</a:t>
            </a:r>
            <a:r>
              <a:rPr baseline="30000" lang="en" sz="1600">
                <a:solidFill>
                  <a:srgbClr val="FFFFFF"/>
                </a:solidFill>
                <a:latin typeface="Roboto Slab"/>
                <a:ea typeface="Roboto Slab"/>
                <a:cs typeface="Roboto Slab"/>
                <a:sym typeface="Roboto Slab"/>
              </a:rPr>
              <a:t>st</a:t>
            </a:r>
            <a:r>
              <a:rPr lang="en" sz="1600">
                <a:solidFill>
                  <a:srgbClr val="FFFFFF"/>
                </a:solidFill>
                <a:latin typeface="Roboto Slab"/>
                <a:ea typeface="Roboto Slab"/>
                <a:cs typeface="Roboto Slab"/>
                <a:sym typeface="Roboto Slab"/>
              </a:rPr>
              <a:t> line for </a:t>
            </a:r>
            <a:r>
              <a:rPr i="1" lang="en" sz="1600">
                <a:solidFill>
                  <a:srgbClr val="FFFFFF"/>
                </a:solidFill>
                <a:latin typeface="Roboto Slab"/>
                <a:ea typeface="Roboto Slab"/>
                <a:cs typeface="Roboto Slab"/>
                <a:sym typeface="Roboto Slab"/>
              </a:rPr>
              <a:t>all  anxiety disorders </a:t>
            </a:r>
            <a:r>
              <a:rPr lang="en" sz="1600">
                <a:solidFill>
                  <a:srgbClr val="FFFFFF"/>
                </a:solidFill>
                <a:latin typeface="Roboto Slab"/>
                <a:ea typeface="Roboto Slab"/>
                <a:cs typeface="Roboto Slab"/>
                <a:sym typeface="Roboto Slab"/>
              </a:rPr>
              <a:t>(for board exams at least</a:t>
            </a:r>
            <a:r>
              <a:rPr lang="en" sz="1600">
                <a:solidFill>
                  <a:srgbClr val="D9D9D9"/>
                </a:solidFill>
                <a:latin typeface="Roboto Slab"/>
                <a:ea typeface="Roboto Slab"/>
                <a:cs typeface="Roboto Slab"/>
                <a:sym typeface="Roboto Slab"/>
              </a:rPr>
              <a:t>)</a:t>
            </a:r>
            <a:endParaRPr sz="1600">
              <a:solidFill>
                <a:srgbClr val="D9D9D9"/>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sz="1600">
                <a:solidFill>
                  <a:srgbClr val="00FF00"/>
                </a:solidFill>
                <a:latin typeface="Roboto Slab"/>
                <a:ea typeface="Roboto Slab"/>
                <a:cs typeface="Roboto Slab"/>
                <a:sym typeface="Roboto Slab"/>
              </a:rPr>
              <a:t>Buspirone</a:t>
            </a:r>
            <a:r>
              <a:rPr lang="en" sz="1600">
                <a:solidFill>
                  <a:srgbClr val="D9D9D9"/>
                </a:solidFill>
                <a:latin typeface="Roboto Slab"/>
                <a:ea typeface="Roboto Slab"/>
                <a:cs typeface="Roboto Slab"/>
                <a:sym typeface="Roboto Slab"/>
              </a:rPr>
              <a:t> </a:t>
            </a:r>
            <a:r>
              <a:rPr lang="en" sz="1600">
                <a:solidFill>
                  <a:srgbClr val="FFFFFF"/>
                </a:solidFill>
                <a:latin typeface="Roboto Slab"/>
                <a:ea typeface="Roboto Slab"/>
                <a:cs typeface="Roboto Slab"/>
                <a:sym typeface="Roboto Slab"/>
              </a:rPr>
              <a:t>– </a:t>
            </a:r>
            <a:r>
              <a:rPr i="1" lang="en" sz="1600">
                <a:solidFill>
                  <a:srgbClr val="FFFFFF"/>
                </a:solidFill>
                <a:latin typeface="Roboto Slab"/>
                <a:ea typeface="Roboto Slab"/>
                <a:cs typeface="Roboto Slab"/>
                <a:sym typeface="Roboto Slab"/>
              </a:rPr>
              <a:t>used for GAD only, efficacy is meh</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5HT partial agonist</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Non-sedating, no withdrawal, no impairment of driving</a:t>
            </a:r>
            <a:endParaRPr sz="1600">
              <a:solidFill>
                <a:srgbClr val="FFFFFF"/>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sz="1600">
                <a:solidFill>
                  <a:srgbClr val="00FF00"/>
                </a:solidFill>
                <a:latin typeface="Roboto Slab"/>
                <a:ea typeface="Roboto Slab"/>
                <a:cs typeface="Roboto Slab"/>
                <a:sym typeface="Roboto Slab"/>
              </a:rPr>
              <a:t>Propranolol</a:t>
            </a:r>
            <a:r>
              <a:rPr lang="en" sz="1600">
                <a:solidFill>
                  <a:srgbClr val="D9D9D9"/>
                </a:solidFill>
                <a:latin typeface="Roboto Slab"/>
                <a:ea typeface="Roboto Slab"/>
                <a:cs typeface="Roboto Slab"/>
                <a:sym typeface="Roboto Slab"/>
              </a:rPr>
              <a:t> </a:t>
            </a:r>
            <a:r>
              <a:rPr lang="en" sz="1600">
                <a:solidFill>
                  <a:srgbClr val="FFFFFF"/>
                </a:solidFill>
                <a:latin typeface="Roboto Slab"/>
                <a:ea typeface="Roboto Slab"/>
                <a:cs typeface="Roboto Slab"/>
                <a:sym typeface="Roboto Slab"/>
              </a:rPr>
              <a:t>– performance anxiety</a:t>
            </a:r>
            <a:endParaRPr sz="1600">
              <a:solidFill>
                <a:srgbClr val="FFFFFF"/>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sz="1600">
                <a:solidFill>
                  <a:srgbClr val="00FF00"/>
                </a:solidFill>
                <a:latin typeface="Roboto Slab"/>
                <a:ea typeface="Roboto Slab"/>
                <a:cs typeface="Roboto Slab"/>
                <a:sym typeface="Roboto Slab"/>
              </a:rPr>
              <a:t>Ramelteon</a:t>
            </a:r>
            <a:r>
              <a:rPr lang="en" sz="1600">
                <a:solidFill>
                  <a:srgbClr val="D9D9D9"/>
                </a:solidFill>
                <a:latin typeface="Roboto Slab"/>
                <a:ea typeface="Roboto Slab"/>
                <a:cs typeface="Roboto Slab"/>
                <a:sym typeface="Roboto Slab"/>
              </a:rPr>
              <a:t> </a:t>
            </a:r>
            <a:r>
              <a:rPr lang="en" sz="1600">
                <a:solidFill>
                  <a:srgbClr val="FFFFFF"/>
                </a:solidFill>
                <a:latin typeface="Roboto Slab"/>
                <a:ea typeface="Roboto Slab"/>
                <a:cs typeface="Roboto Slab"/>
                <a:sym typeface="Roboto Slab"/>
              </a:rPr>
              <a:t>– melatonin receptor agonist à sleep initiation but not maintenance for insomnia</a:t>
            </a:r>
            <a:endParaRPr sz="1600">
              <a:solidFill>
                <a:srgbClr val="FFFFFF"/>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sz="1600">
                <a:solidFill>
                  <a:srgbClr val="00FF00"/>
                </a:solidFill>
                <a:latin typeface="Roboto Slab"/>
                <a:ea typeface="Roboto Slab"/>
                <a:cs typeface="Roboto Slab"/>
                <a:sym typeface="Roboto Slab"/>
              </a:rPr>
              <a:t>Prazosin</a:t>
            </a:r>
            <a:r>
              <a:rPr lang="en" sz="1600">
                <a:solidFill>
                  <a:srgbClr val="D9D9D9"/>
                </a:solidFill>
                <a:latin typeface="Roboto Slab"/>
                <a:ea typeface="Roboto Slab"/>
                <a:cs typeface="Roboto Slab"/>
                <a:sym typeface="Roboto Slab"/>
              </a:rPr>
              <a:t> </a:t>
            </a:r>
            <a:r>
              <a:rPr lang="en" sz="1600">
                <a:solidFill>
                  <a:srgbClr val="FFFFFF"/>
                </a:solidFill>
                <a:latin typeface="Roboto Slab"/>
                <a:ea typeface="Roboto Slab"/>
                <a:cs typeface="Roboto Slab"/>
                <a:sym typeface="Roboto Slab"/>
              </a:rPr>
              <a:t>– alpha blocker that ↓ BP and improves sleep (↓ arousal due to nightmares)</a:t>
            </a:r>
            <a:endParaRPr sz="1600">
              <a:solidFill>
                <a:srgbClr val="FFFFFF"/>
              </a:solidFill>
              <a:latin typeface="Roboto Slab"/>
              <a:ea typeface="Roboto Slab"/>
              <a:cs typeface="Roboto Slab"/>
              <a:sym typeface="Roboto Slab"/>
            </a:endParaRPr>
          </a:p>
          <a:p>
            <a:pPr indent="0" lvl="0" marL="0" rtl="0" algn="l">
              <a:lnSpc>
                <a:spcPct val="98181"/>
              </a:lnSpc>
              <a:spcBef>
                <a:spcPts val="1000"/>
              </a:spcBef>
              <a:spcAft>
                <a:spcPts val="0"/>
              </a:spcAft>
              <a:buNone/>
            </a:pPr>
            <a:r>
              <a:rPr lang="en" sz="1600">
                <a:solidFill>
                  <a:srgbClr val="FFFFFF"/>
                </a:solidFill>
                <a:latin typeface="Roboto Slab"/>
                <a:ea typeface="Roboto Slab"/>
                <a:cs typeface="Roboto Slab"/>
                <a:sym typeface="Roboto Slab"/>
              </a:rPr>
              <a:t>Non-pharmacologic treatments – relaxation training, desensitization, CBT </a:t>
            </a:r>
            <a:endParaRPr sz="1600">
              <a:solidFill>
                <a:srgbClr val="FFFFFF"/>
              </a:solidFill>
              <a:latin typeface="Roboto Slab"/>
              <a:ea typeface="Roboto Slab"/>
              <a:cs typeface="Roboto Slab"/>
              <a:sym typeface="Roboto Slab"/>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55"/>
          <p:cNvSpPr txBox="1"/>
          <p:nvPr>
            <p:ph type="title"/>
          </p:nvPr>
        </p:nvSpPr>
        <p:spPr>
          <a:xfrm>
            <a:off x="159300" y="458025"/>
            <a:ext cx="87561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Defense Mechanisms - Maladaptive (Immature)</a:t>
            </a:r>
            <a:endParaRPr/>
          </a:p>
        </p:txBody>
      </p:sp>
      <p:sp>
        <p:nvSpPr>
          <p:cNvPr id="322" name="Google Shape;322;p5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Acting out: </a:t>
            </a:r>
            <a:r>
              <a:rPr lang="en" sz="1600"/>
              <a:t>performing extreme behavior in order to express thoughts or feelings the person is otherwise incapable of expressing (e.g. toddler breaking sibling’s toys)</a:t>
            </a:r>
            <a:endParaRPr sz="1600"/>
          </a:p>
          <a:p>
            <a:pPr indent="0" lvl="0" marL="0" rtl="0" algn="l">
              <a:spcBef>
                <a:spcPts val="1600"/>
              </a:spcBef>
              <a:spcAft>
                <a:spcPts val="0"/>
              </a:spcAft>
              <a:buNone/>
            </a:pPr>
            <a:r>
              <a:rPr b="1" lang="en" sz="1600"/>
              <a:t>Repression: </a:t>
            </a:r>
            <a:r>
              <a:rPr lang="en" sz="1600"/>
              <a:t>involuntary removal of threatening or unacceptable memories/impulses/thoughts from awareness; UNABLE to recall (e.g. unable to recall childhood abuse)</a:t>
            </a:r>
            <a:endParaRPr sz="1600"/>
          </a:p>
          <a:p>
            <a:pPr indent="0" lvl="0" marL="0" rtl="0" algn="l">
              <a:spcBef>
                <a:spcPts val="1600"/>
              </a:spcBef>
              <a:spcAft>
                <a:spcPts val="0"/>
              </a:spcAft>
              <a:buNone/>
            </a:pPr>
            <a:r>
              <a:rPr b="1" lang="en" sz="1600"/>
              <a:t>Denial: </a:t>
            </a:r>
            <a:r>
              <a:rPr lang="en" sz="1600"/>
              <a:t>Refusal to perceive an unpleasant reality (e.g. “I don’t have a gambling problem”)</a:t>
            </a:r>
            <a:endParaRPr sz="1600"/>
          </a:p>
          <a:p>
            <a:pPr indent="0" lvl="0" marL="0" rtl="0" algn="l">
              <a:spcBef>
                <a:spcPts val="1600"/>
              </a:spcBef>
              <a:spcAft>
                <a:spcPts val="1600"/>
              </a:spcAft>
              <a:buNone/>
            </a:pPr>
            <a:r>
              <a:rPr b="1" lang="en" sz="1600"/>
              <a:t>Displacement: </a:t>
            </a:r>
            <a:r>
              <a:rPr lang="en" sz="1600"/>
              <a:t>transferring emotions/ideas/desires from original subject to more acceptable one (e.g. boss gets angry at father, father to mother, mother to child, child to dog, dog to cat, cat to bird, bird to worm, worm to ???)</a:t>
            </a:r>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Reaction Formation: </a:t>
            </a:r>
            <a:r>
              <a:rPr lang="en" sz="1600"/>
              <a:t>behaving opposite to one’s true unacceptable emotions/feelings (e.g. angry at dying parent, so you give them extra care)</a:t>
            </a:r>
            <a:endParaRPr sz="1600"/>
          </a:p>
          <a:p>
            <a:pPr indent="0" lvl="0" marL="0" rtl="0" algn="l">
              <a:spcBef>
                <a:spcPts val="1600"/>
              </a:spcBef>
              <a:spcAft>
                <a:spcPts val="0"/>
              </a:spcAft>
              <a:buNone/>
            </a:pPr>
            <a:r>
              <a:rPr b="1" lang="en" sz="1600"/>
              <a:t>Projection: </a:t>
            </a:r>
            <a:r>
              <a:rPr lang="en" sz="1600"/>
              <a:t>attributing one’s own unacceptable feelings/ideas/thoughts to another (e.g. accusing partner of being unhappy in relationship)</a:t>
            </a:r>
            <a:endParaRPr sz="1600"/>
          </a:p>
          <a:p>
            <a:pPr indent="0" lvl="0" marL="0" rtl="0" algn="l">
              <a:spcBef>
                <a:spcPts val="1600"/>
              </a:spcBef>
              <a:spcAft>
                <a:spcPts val="0"/>
              </a:spcAft>
              <a:buNone/>
            </a:pPr>
            <a:r>
              <a:rPr b="1" lang="en" sz="1600"/>
              <a:t>Rationalization: </a:t>
            </a:r>
            <a:r>
              <a:rPr lang="en" sz="1600"/>
              <a:t>controversial thoughts or feelings are justified in a seemingly logical way to avoid the true explanation (e.g. racism)</a:t>
            </a:r>
            <a:endParaRPr sz="1600"/>
          </a:p>
          <a:p>
            <a:pPr indent="0" lvl="0" marL="0" rtl="0" algn="l">
              <a:spcBef>
                <a:spcPts val="1600"/>
              </a:spcBef>
              <a:spcAft>
                <a:spcPts val="1600"/>
              </a:spcAft>
              <a:buNone/>
            </a:pPr>
            <a:r>
              <a:rPr b="1" lang="en" sz="1600"/>
              <a:t>Intellectualization: </a:t>
            </a:r>
            <a:r>
              <a:rPr lang="en" sz="1600"/>
              <a:t>avoid distressing emotions by focusing on facts and logic (e.g. doctor looking up all the statistics of new cancer diagnosis)</a:t>
            </a:r>
            <a:endParaRPr sz="1600"/>
          </a:p>
        </p:txBody>
      </p:sp>
      <p:sp>
        <p:nvSpPr>
          <p:cNvPr id="328" name="Google Shape;328;p56"/>
          <p:cNvSpPr txBox="1"/>
          <p:nvPr>
            <p:ph type="title"/>
          </p:nvPr>
        </p:nvSpPr>
        <p:spPr>
          <a:xfrm>
            <a:off x="159300" y="458025"/>
            <a:ext cx="87561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Defense Mechanisms - Maladaptive (Immature)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5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Isolation: </a:t>
            </a:r>
            <a:r>
              <a:rPr lang="en"/>
              <a:t>repression of either the emotion or experiential details of an event (e.g. watching movie and character gives you strong emotional response, reminds you of someone in your past)</a:t>
            </a:r>
            <a:endParaRPr/>
          </a:p>
          <a:p>
            <a:pPr indent="0" lvl="0" marL="0" rtl="0" algn="l">
              <a:spcBef>
                <a:spcPts val="1600"/>
              </a:spcBef>
              <a:spcAft>
                <a:spcPts val="0"/>
              </a:spcAft>
              <a:buNone/>
            </a:pPr>
            <a:r>
              <a:rPr b="1" lang="en"/>
              <a:t>Splitting: </a:t>
            </a:r>
            <a:r>
              <a:rPr lang="en"/>
              <a:t>viewing people/self/groups/the world as either all good or all bad</a:t>
            </a:r>
            <a:endParaRPr/>
          </a:p>
          <a:p>
            <a:pPr indent="0" lvl="0" marL="0" rtl="0" algn="l">
              <a:spcBef>
                <a:spcPts val="1600"/>
              </a:spcBef>
              <a:spcAft>
                <a:spcPts val="1600"/>
              </a:spcAft>
              <a:buNone/>
            </a:pPr>
            <a:r>
              <a:rPr b="1" lang="en"/>
              <a:t>Projective Identification: </a:t>
            </a:r>
            <a:r>
              <a:rPr lang="en"/>
              <a:t>experience the emotion that another person is projecting onto you</a:t>
            </a:r>
            <a:endParaRPr/>
          </a:p>
        </p:txBody>
      </p:sp>
      <p:sp>
        <p:nvSpPr>
          <p:cNvPr id="334" name="Google Shape;334;p57"/>
          <p:cNvSpPr txBox="1"/>
          <p:nvPr>
            <p:ph type="title"/>
          </p:nvPr>
        </p:nvSpPr>
        <p:spPr>
          <a:xfrm>
            <a:off x="159300" y="458025"/>
            <a:ext cx="87561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Defense Mechanisms - Maladaptive (Immature)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Defense Mechanisms - Adaptive (Mature)</a:t>
            </a:r>
            <a:endParaRPr/>
          </a:p>
        </p:txBody>
      </p:sp>
      <p:sp>
        <p:nvSpPr>
          <p:cNvPr id="340" name="Google Shape;340;p5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Suppression: </a:t>
            </a:r>
            <a:r>
              <a:rPr lang="en" sz="1600"/>
              <a:t>voluntary and deliberate effort to control/conceal disturbing thoughts/emotions until able to address them at a later point (e.g. need to study for exam so ‘deal with’ break-up afterwards)</a:t>
            </a:r>
            <a:endParaRPr sz="1600"/>
          </a:p>
          <a:p>
            <a:pPr indent="0" lvl="0" marL="0" rtl="0" algn="l">
              <a:spcBef>
                <a:spcPts val="1600"/>
              </a:spcBef>
              <a:spcAft>
                <a:spcPts val="0"/>
              </a:spcAft>
              <a:buNone/>
            </a:pPr>
            <a:r>
              <a:rPr b="1" lang="en" sz="1600"/>
              <a:t>Sublimation: </a:t>
            </a:r>
            <a:r>
              <a:rPr lang="en" sz="1600"/>
              <a:t>diverting basic drives/impulses into socially appropriate channels (e.g. channel anger/aggression into boxing)</a:t>
            </a:r>
            <a:endParaRPr sz="1600"/>
          </a:p>
          <a:p>
            <a:pPr indent="0" lvl="0" marL="0" rtl="0" algn="l">
              <a:spcBef>
                <a:spcPts val="1600"/>
              </a:spcBef>
              <a:spcAft>
                <a:spcPts val="0"/>
              </a:spcAft>
              <a:buNone/>
            </a:pPr>
            <a:r>
              <a:rPr b="1" lang="en" sz="1600"/>
              <a:t>Humor: </a:t>
            </a:r>
            <a:r>
              <a:rPr lang="en" sz="1600"/>
              <a:t>using humor to diffuse anxiety/negative emotions</a:t>
            </a:r>
            <a:endParaRPr sz="1600"/>
          </a:p>
          <a:p>
            <a:pPr indent="0" lvl="0" marL="0" rtl="0" algn="l">
              <a:spcBef>
                <a:spcPts val="1600"/>
              </a:spcBef>
              <a:spcAft>
                <a:spcPts val="1600"/>
              </a:spcAft>
              <a:buNone/>
            </a:pPr>
            <a:r>
              <a:rPr b="1" lang="en" sz="1600"/>
              <a:t>Altruism: </a:t>
            </a:r>
            <a:r>
              <a:rPr lang="en" sz="1600"/>
              <a:t>taking negative emotions/experiences and channel these into socially positive ones. (e.g. starting a group for traffic rule awareness after one’s parents were killed in a traffic accident)</a:t>
            </a:r>
            <a:endParaRPr sz="16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59"/>
          <p:cNvSpPr txBox="1"/>
          <p:nvPr>
            <p:ph type="title"/>
          </p:nvPr>
        </p:nvSpPr>
        <p:spPr>
          <a:xfrm>
            <a:off x="571500" y="1025775"/>
            <a:ext cx="8131200" cy="172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Somatic Symptom &amp; Related Disorders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6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2" name="Google Shape;352;p60"/>
          <p:cNvPicPr preferRelativeResize="0"/>
          <p:nvPr/>
        </p:nvPicPr>
        <p:blipFill>
          <a:blip r:embed="rId3">
            <a:alphaModFix/>
          </a:blip>
          <a:stretch>
            <a:fillRect/>
          </a:stretch>
        </p:blipFill>
        <p:spPr>
          <a:xfrm>
            <a:off x="450388" y="183963"/>
            <a:ext cx="8243224" cy="4775574"/>
          </a:xfrm>
          <a:prstGeom prst="rect">
            <a:avLst/>
          </a:prstGeom>
          <a:noFill/>
          <a:ln>
            <a:noFill/>
          </a:ln>
        </p:spPr>
      </p:pic>
      <p:sp>
        <p:nvSpPr>
          <p:cNvPr id="353" name="Google Shape;353;p60"/>
          <p:cNvSpPr txBox="1"/>
          <p:nvPr/>
        </p:nvSpPr>
        <p:spPr>
          <a:xfrm>
            <a:off x="4344175" y="4448425"/>
            <a:ext cx="73398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FF0000"/>
                </a:solidFill>
                <a:latin typeface="Roboto"/>
                <a:ea typeface="Roboto"/>
                <a:cs typeface="Roboto"/>
                <a:sym typeface="Roboto"/>
              </a:rPr>
              <a:t>ABUSE</a:t>
            </a:r>
            <a:r>
              <a:rPr b="1" lang="en" sz="1800">
                <a:solidFill>
                  <a:srgbClr val="FF0000"/>
                </a:solidFill>
                <a:latin typeface="Roboto"/>
                <a:ea typeface="Roboto"/>
                <a:cs typeface="Roboto"/>
                <a:sym typeface="Roboto"/>
              </a:rPr>
              <a:t>!!!</a:t>
            </a:r>
            <a:endParaRPr b="1" sz="1800">
              <a:solidFill>
                <a:srgbClr val="FF0000"/>
              </a:solidFill>
              <a:latin typeface="Roboto"/>
              <a:ea typeface="Roboto"/>
              <a:cs typeface="Roboto"/>
              <a:sym typeface="Roboto"/>
            </a:endParaRPr>
          </a:p>
        </p:txBody>
      </p:sp>
      <p:sp>
        <p:nvSpPr>
          <p:cNvPr id="354" name="Google Shape;354;p60"/>
          <p:cNvSpPr/>
          <p:nvPr/>
        </p:nvSpPr>
        <p:spPr>
          <a:xfrm rot="1293437">
            <a:off x="3277379" y="4150119"/>
            <a:ext cx="1006719" cy="507454"/>
          </a:xfrm>
          <a:prstGeom prst="lef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6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Somatic Symptom Disorder</a:t>
            </a:r>
            <a:endParaRPr/>
          </a:p>
        </p:txBody>
      </p:sp>
      <p:sp>
        <p:nvSpPr>
          <p:cNvPr id="360" name="Google Shape;360;p61"/>
          <p:cNvSpPr txBox="1"/>
          <p:nvPr>
            <p:ph idx="1" type="body"/>
          </p:nvPr>
        </p:nvSpPr>
        <p:spPr>
          <a:xfrm>
            <a:off x="387900" y="1395725"/>
            <a:ext cx="8368200" cy="3404700"/>
          </a:xfrm>
          <a:prstGeom prst="rect">
            <a:avLst/>
          </a:prstGeom>
        </p:spPr>
        <p:txBody>
          <a:bodyPr anchorCtr="0" anchor="t" bIns="91425" lIns="91425" spcFirstLastPara="1" rIns="91425" wrap="square" tIns="91425">
            <a:noAutofit/>
          </a:bodyPr>
          <a:lstStyle/>
          <a:p>
            <a:pPr indent="0" lvl="0" marL="0" rtl="0" algn="l">
              <a:lnSpc>
                <a:spcPct val="98181"/>
              </a:lnSpc>
              <a:spcBef>
                <a:spcPts val="500"/>
              </a:spcBef>
              <a:spcAft>
                <a:spcPts val="0"/>
              </a:spcAft>
              <a:buNone/>
            </a:pPr>
            <a:r>
              <a:rPr lang="en" sz="2000">
                <a:solidFill>
                  <a:srgbClr val="FFFFFF"/>
                </a:solidFill>
                <a:latin typeface="Roboto Slab"/>
                <a:ea typeface="Roboto Slab"/>
                <a:cs typeface="Roboto Slab"/>
                <a:sym typeface="Roboto Slab"/>
              </a:rPr>
              <a:t>1+ somatic symptoms that are </a:t>
            </a:r>
            <a:r>
              <a:rPr i="1" lang="en" sz="2000">
                <a:solidFill>
                  <a:srgbClr val="FFFFFF"/>
                </a:solidFill>
                <a:latin typeface="Roboto Slab"/>
                <a:ea typeface="Roboto Slab"/>
                <a:cs typeface="Roboto Slab"/>
                <a:sym typeface="Roboto Slab"/>
              </a:rPr>
              <a:t>distressing</a:t>
            </a:r>
            <a:endParaRPr i="1" sz="20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2000">
                <a:solidFill>
                  <a:srgbClr val="FFFFFF"/>
                </a:solidFill>
                <a:latin typeface="Roboto Slab"/>
                <a:ea typeface="Roboto Slab"/>
                <a:cs typeface="Roboto Slab"/>
                <a:sym typeface="Roboto Slab"/>
              </a:rPr>
              <a:t>Excessive thoughts/feelings/behaviors related to the symptoms</a:t>
            </a:r>
            <a:endParaRPr sz="20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2000">
                <a:solidFill>
                  <a:srgbClr val="FFFFFF"/>
                </a:solidFill>
                <a:latin typeface="Roboto Slab"/>
                <a:ea typeface="Roboto Slab"/>
                <a:cs typeface="Roboto Slab"/>
                <a:sym typeface="Roboto Slab"/>
              </a:rPr>
              <a:t>Disproportionate/persistent thoughts about seriousness of symptoms</a:t>
            </a:r>
            <a:endParaRPr sz="20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2000">
                <a:solidFill>
                  <a:srgbClr val="FFFFFF"/>
                </a:solidFill>
                <a:latin typeface="Roboto Slab"/>
                <a:ea typeface="Roboto Slab"/>
                <a:cs typeface="Roboto Slab"/>
                <a:sym typeface="Roboto Slab"/>
              </a:rPr>
              <a:t>Persistently high anxiety level</a:t>
            </a:r>
            <a:endParaRPr sz="20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2000">
                <a:solidFill>
                  <a:srgbClr val="FFFFFF"/>
                </a:solidFill>
                <a:latin typeface="Roboto Slab"/>
                <a:ea typeface="Roboto Slab"/>
                <a:cs typeface="Roboto Slab"/>
                <a:sym typeface="Roboto Slab"/>
              </a:rPr>
              <a:t>Excessive time/energy devoted to symptoms or health concerns</a:t>
            </a:r>
            <a:endParaRPr sz="20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2000">
                <a:solidFill>
                  <a:srgbClr val="FFFFFF"/>
                </a:solidFill>
                <a:latin typeface="Roboto Slab"/>
                <a:ea typeface="Roboto Slab"/>
                <a:cs typeface="Roboto Slab"/>
                <a:sym typeface="Roboto Slab"/>
              </a:rPr>
              <a:t>Symptom duration</a:t>
            </a:r>
            <a:r>
              <a:rPr lang="en" sz="2000">
                <a:solidFill>
                  <a:srgbClr val="D9D9D9"/>
                </a:solidFill>
                <a:latin typeface="Roboto Slab"/>
                <a:ea typeface="Roboto Slab"/>
                <a:cs typeface="Roboto Slab"/>
                <a:sym typeface="Roboto Slab"/>
              </a:rPr>
              <a:t> </a:t>
            </a:r>
            <a:r>
              <a:rPr lang="en" sz="2000">
                <a:solidFill>
                  <a:srgbClr val="FFFF00"/>
                </a:solidFill>
                <a:latin typeface="Roboto Slab"/>
                <a:ea typeface="Roboto Slab"/>
                <a:cs typeface="Roboto Slab"/>
                <a:sym typeface="Roboto Slab"/>
              </a:rPr>
              <a:t>≥ 6 months</a:t>
            </a:r>
            <a:endParaRPr sz="2000">
              <a:solidFill>
                <a:srgbClr val="FFFF00"/>
              </a:solidFill>
              <a:latin typeface="Roboto Slab"/>
              <a:ea typeface="Roboto Slab"/>
              <a:cs typeface="Roboto Slab"/>
              <a:sym typeface="Roboto Slab"/>
            </a:endParaRPr>
          </a:p>
          <a:p>
            <a:pPr indent="0" lvl="0" marL="0" rtl="0" algn="l">
              <a:lnSpc>
                <a:spcPct val="98181"/>
              </a:lnSpc>
              <a:spcBef>
                <a:spcPts val="500"/>
              </a:spcBef>
              <a:spcAft>
                <a:spcPts val="0"/>
              </a:spcAft>
              <a:buNone/>
            </a:pPr>
            <a:r>
              <a:rPr b="1" lang="en" sz="2000" u="sng">
                <a:solidFill>
                  <a:srgbClr val="FFFFFF"/>
                </a:solidFill>
                <a:latin typeface="Roboto Slab"/>
                <a:ea typeface="Roboto Slab"/>
                <a:cs typeface="Roboto Slab"/>
                <a:sym typeface="Roboto Slab"/>
              </a:rPr>
              <a:t>Treatment</a:t>
            </a:r>
            <a:r>
              <a:rPr lang="en" sz="2000">
                <a:solidFill>
                  <a:srgbClr val="FFFFFF"/>
                </a:solidFill>
                <a:latin typeface="Roboto Slab"/>
                <a:ea typeface="Roboto Slab"/>
                <a:cs typeface="Roboto Slab"/>
                <a:sym typeface="Roboto Slab"/>
              </a:rPr>
              <a:t> – regular office visits with same physician, psychotherapy. Minimize polypharmacy, set limits with office visits.</a:t>
            </a:r>
            <a:endParaRPr sz="2000">
              <a:solidFill>
                <a:srgbClr val="FFFFFF"/>
              </a:solidFill>
              <a:latin typeface="Roboto Slab"/>
              <a:ea typeface="Roboto Slab"/>
              <a:cs typeface="Roboto Slab"/>
              <a:sym typeface="Roboto Slab"/>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Depression</a:t>
            </a:r>
            <a:endParaRPr/>
          </a:p>
        </p:txBody>
      </p:sp>
      <p:sp>
        <p:nvSpPr>
          <p:cNvPr id="89" name="Google Shape;89;p17"/>
          <p:cNvSpPr txBox="1"/>
          <p:nvPr>
            <p:ph idx="1" type="body"/>
          </p:nvPr>
        </p:nvSpPr>
        <p:spPr>
          <a:xfrm>
            <a:off x="271900" y="1412475"/>
            <a:ext cx="44367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t>Etiology</a:t>
            </a:r>
            <a:endParaRPr sz="1400" u="sng"/>
          </a:p>
          <a:p>
            <a:pPr indent="0" lvl="0" marL="0" rtl="0" algn="l">
              <a:spcBef>
                <a:spcPts val="0"/>
              </a:spcBef>
              <a:spcAft>
                <a:spcPts val="0"/>
              </a:spcAft>
              <a:buNone/>
            </a:pPr>
            <a:r>
              <a:rPr lang="en" sz="1400"/>
              <a:t>-Genetic: 50% MZ vs 20% DZ -&gt; oligogenic</a:t>
            </a:r>
            <a:endParaRPr sz="1400"/>
          </a:p>
          <a:p>
            <a:pPr indent="0" lvl="0" marL="0" rtl="0" algn="l">
              <a:spcBef>
                <a:spcPts val="0"/>
              </a:spcBef>
              <a:spcAft>
                <a:spcPts val="0"/>
              </a:spcAft>
              <a:buNone/>
            </a:pPr>
            <a:r>
              <a:rPr lang="en" sz="1400"/>
              <a:t>-Environmental factors: loss, illness, substances, etc.</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u="sng"/>
              <a:t>Neurobiology</a:t>
            </a:r>
            <a:endParaRPr sz="1400" u="sng"/>
          </a:p>
          <a:p>
            <a:pPr indent="0" lvl="0" marL="0" rtl="0" algn="l">
              <a:spcBef>
                <a:spcPts val="0"/>
              </a:spcBef>
              <a:spcAft>
                <a:spcPts val="0"/>
              </a:spcAft>
              <a:buNone/>
            </a:pPr>
            <a:r>
              <a:rPr lang="en" sz="1400"/>
              <a:t>-Dysregulated stress response, increase cortisol</a:t>
            </a:r>
            <a:endParaRPr sz="1400"/>
          </a:p>
          <a:p>
            <a:pPr indent="0" lvl="0" marL="0" rtl="0" algn="l">
              <a:spcBef>
                <a:spcPts val="0"/>
              </a:spcBef>
              <a:spcAft>
                <a:spcPts val="0"/>
              </a:spcAft>
              <a:buNone/>
            </a:pPr>
            <a:r>
              <a:rPr lang="en" sz="1400"/>
              <a:t>-neuronal atropy, neurotransmitter imbalances</a:t>
            </a:r>
            <a:endParaRPr sz="1400"/>
          </a:p>
          <a:p>
            <a:pPr indent="0" lvl="0" marL="0" rtl="0" algn="l">
              <a:spcBef>
                <a:spcPts val="0"/>
              </a:spcBef>
              <a:spcAft>
                <a:spcPts val="0"/>
              </a:spcAft>
              <a:buNone/>
            </a:pPr>
            <a:r>
              <a:rPr lang="en" sz="1400"/>
              <a:t>-Sleep: decreased REM latency, decreased slow wave sleep (restorative)</a:t>
            </a:r>
            <a:endParaRPr sz="1400"/>
          </a:p>
          <a:p>
            <a:pPr indent="0" lvl="0" marL="0" rtl="0" algn="l">
              <a:spcBef>
                <a:spcPts val="0"/>
              </a:spcBef>
              <a:spcAft>
                <a:spcPts val="0"/>
              </a:spcAft>
              <a:buNone/>
            </a:pPr>
            <a:r>
              <a:rPr lang="en" sz="1400"/>
              <a:t>-more likely to be asked about mechanism of the drugs</a:t>
            </a:r>
            <a:endParaRPr sz="1400"/>
          </a:p>
          <a:p>
            <a:pPr indent="0" lvl="0" marL="0" rtl="0" algn="l">
              <a:spcBef>
                <a:spcPts val="0"/>
              </a:spcBef>
              <a:spcAft>
                <a:spcPts val="0"/>
              </a:spcAft>
              <a:buNone/>
            </a:pPr>
            <a:r>
              <a:t/>
            </a:r>
            <a:endParaRPr sz="1400"/>
          </a:p>
        </p:txBody>
      </p:sp>
      <p:sp>
        <p:nvSpPr>
          <p:cNvPr id="90" name="Google Shape;90;p17"/>
          <p:cNvSpPr txBox="1"/>
          <p:nvPr>
            <p:ph idx="1" type="body"/>
          </p:nvPr>
        </p:nvSpPr>
        <p:spPr>
          <a:xfrm>
            <a:off x="4670925" y="1412475"/>
            <a:ext cx="44367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t>Course</a:t>
            </a:r>
            <a:endParaRPr sz="1400" u="sng"/>
          </a:p>
          <a:p>
            <a:pPr indent="0" lvl="0" marL="0" rtl="0" algn="l">
              <a:spcBef>
                <a:spcPts val="0"/>
              </a:spcBef>
              <a:spcAft>
                <a:spcPts val="0"/>
              </a:spcAft>
              <a:buNone/>
            </a:pPr>
            <a:r>
              <a:rPr lang="en" sz="1400"/>
              <a:t>-50% recurrence after 1 episode</a:t>
            </a:r>
            <a:endParaRPr sz="1400"/>
          </a:p>
          <a:p>
            <a:pPr indent="0" lvl="0" marL="0" rtl="0" algn="l">
              <a:spcBef>
                <a:spcPts val="0"/>
              </a:spcBef>
              <a:spcAft>
                <a:spcPts val="0"/>
              </a:spcAft>
              <a:buNone/>
            </a:pPr>
            <a:r>
              <a:rPr lang="en" sz="1400"/>
              <a:t>-increase risk of recurrence with more severe MDE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u="sng"/>
              <a:t>Children</a:t>
            </a:r>
            <a:endParaRPr sz="1400" u="sng"/>
          </a:p>
          <a:p>
            <a:pPr indent="0" lvl="0" marL="0" rtl="0" algn="l">
              <a:spcBef>
                <a:spcPts val="0"/>
              </a:spcBef>
              <a:spcAft>
                <a:spcPts val="0"/>
              </a:spcAft>
              <a:buNone/>
            </a:pPr>
            <a:r>
              <a:rPr lang="en" sz="1400"/>
              <a:t>-irritability, apathy, behavioral change (less depressed mood)</a:t>
            </a:r>
            <a:endParaRPr sz="1400"/>
          </a:p>
          <a:p>
            <a:pPr indent="0" lvl="0" marL="0" rtl="0" algn="l">
              <a:spcBef>
                <a:spcPts val="0"/>
              </a:spcBef>
              <a:spcAft>
                <a:spcPts val="0"/>
              </a:spcAft>
              <a:buNone/>
            </a:pPr>
            <a:r>
              <a:rPr lang="en" sz="1400"/>
              <a:t>-decreased response to antidepressants (can use them in kids)</a:t>
            </a:r>
            <a:endParaRPr sz="1400"/>
          </a:p>
          <a:p>
            <a:pPr indent="0" lvl="0" marL="0" rtl="0" algn="l">
              <a:spcBef>
                <a:spcPts val="0"/>
              </a:spcBef>
              <a:spcAft>
                <a:spcPts val="0"/>
              </a:spcAft>
              <a:buNone/>
            </a:pPr>
            <a:r>
              <a:rPr lang="en" sz="1400"/>
              <a:t>-more likely to have bipolar outcome</a:t>
            </a:r>
            <a:endParaRPr sz="1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6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Illness Anxiety Disorder</a:t>
            </a:r>
            <a:endParaRPr/>
          </a:p>
        </p:txBody>
      </p:sp>
      <p:sp>
        <p:nvSpPr>
          <p:cNvPr id="366" name="Google Shape;366;p62"/>
          <p:cNvSpPr txBox="1"/>
          <p:nvPr>
            <p:ph idx="1" type="body"/>
          </p:nvPr>
        </p:nvSpPr>
        <p:spPr>
          <a:xfrm>
            <a:off x="387900" y="1403350"/>
            <a:ext cx="8368200" cy="31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Formerly known as hypochondriasis.</a:t>
            </a:r>
            <a:endParaRPr sz="1600">
              <a:solidFill>
                <a:srgbClr val="FFFFFF"/>
              </a:solidFill>
              <a:latin typeface="Roboto Slab"/>
              <a:ea typeface="Roboto Slab"/>
              <a:cs typeface="Roboto Slab"/>
              <a:sym typeface="Roboto Slab"/>
            </a:endParaRPr>
          </a:p>
          <a:p>
            <a:pPr indent="0" lvl="0" marL="0" rtl="0" algn="l">
              <a:lnSpc>
                <a:spcPct val="98181"/>
              </a:lnSpc>
              <a:spcBef>
                <a:spcPts val="1600"/>
              </a:spcBef>
              <a:spcAft>
                <a:spcPts val="0"/>
              </a:spcAft>
              <a:buNone/>
            </a:pPr>
            <a:r>
              <a:rPr lang="en" sz="1600">
                <a:solidFill>
                  <a:srgbClr val="FFFFFF"/>
                </a:solidFill>
                <a:latin typeface="Roboto Slab"/>
                <a:ea typeface="Roboto Slab"/>
                <a:cs typeface="Roboto Slab"/>
                <a:sym typeface="Roboto Slab"/>
              </a:rPr>
              <a:t>Excessive/disproportionate preoccupation with having/acquiring a serious illness, often despite medical evaluation and reassurance.</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High anxiety level about health, illness becomes central to identity.</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b="1" i="1" lang="en" sz="1600" u="sng">
                <a:solidFill>
                  <a:srgbClr val="FFFFFF"/>
                </a:solidFill>
                <a:latin typeface="Roboto Slab"/>
                <a:ea typeface="Roboto Slab"/>
                <a:cs typeface="Roboto Slab"/>
                <a:sym typeface="Roboto Slab"/>
              </a:rPr>
              <a:t>Minimal to no somatic symptoms</a:t>
            </a:r>
            <a:endParaRPr b="1" i="1" sz="1600" u="sng">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t/>
            </a:r>
            <a:endParaRPr b="1" i="1" sz="1600" u="sng">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Illness preoccupation present for </a:t>
            </a:r>
            <a:r>
              <a:rPr lang="en" sz="1600">
                <a:solidFill>
                  <a:srgbClr val="FFFF00"/>
                </a:solidFill>
                <a:latin typeface="Roboto Slab"/>
                <a:ea typeface="Roboto Slab"/>
                <a:cs typeface="Roboto Slab"/>
                <a:sym typeface="Roboto Slab"/>
              </a:rPr>
              <a:t>≥ 6 months</a:t>
            </a:r>
            <a:endParaRPr sz="1600">
              <a:solidFill>
                <a:srgbClr val="FFFF00"/>
              </a:solidFill>
              <a:latin typeface="Roboto Slab"/>
              <a:ea typeface="Roboto Slab"/>
              <a:cs typeface="Roboto Slab"/>
              <a:sym typeface="Roboto Slab"/>
            </a:endParaRPr>
          </a:p>
          <a:p>
            <a:pPr indent="0" lvl="0" marL="0" rtl="0" algn="l">
              <a:spcBef>
                <a:spcPts val="1600"/>
              </a:spcBef>
              <a:spcAft>
                <a:spcPts val="1600"/>
              </a:spcAft>
              <a:buNone/>
            </a:pPr>
            <a:r>
              <a:rPr lang="en" sz="1600">
                <a:solidFill>
                  <a:srgbClr val="FFFFFF"/>
                </a:solidFill>
                <a:latin typeface="Roboto Slab"/>
                <a:ea typeface="Roboto Slab"/>
                <a:cs typeface="Roboto Slab"/>
                <a:sym typeface="Roboto Slab"/>
              </a:rPr>
              <a:t>Treatment: Similar to Somatic Symptom Disorder. </a:t>
            </a:r>
            <a:r>
              <a:rPr lang="en" sz="1600">
                <a:solidFill>
                  <a:srgbClr val="FFFFFF"/>
                </a:solidFill>
                <a:latin typeface="Roboto Slab"/>
                <a:ea typeface="Roboto Slab"/>
                <a:cs typeface="Roboto Slab"/>
                <a:sym typeface="Roboto Slab"/>
              </a:rPr>
              <a:t>Primary</a:t>
            </a:r>
            <a:r>
              <a:rPr lang="en" sz="1600">
                <a:solidFill>
                  <a:srgbClr val="FFFFFF"/>
                </a:solidFill>
                <a:latin typeface="Roboto Slab"/>
                <a:ea typeface="Roboto Slab"/>
                <a:cs typeface="Roboto Slab"/>
                <a:sym typeface="Roboto Slab"/>
              </a:rPr>
              <a:t> goal in managing illness anxiety disorder is to improve coping with health fears rather than eliminate them, and to prevent patients from adopting the sick role</a:t>
            </a:r>
            <a:endParaRPr sz="1600">
              <a:solidFill>
                <a:srgbClr val="FFFFFF"/>
              </a:solidFill>
              <a:latin typeface="Roboto Slab"/>
              <a:ea typeface="Roboto Slab"/>
              <a:cs typeface="Roboto Slab"/>
              <a:sym typeface="Roboto Slab"/>
            </a:endParaRPr>
          </a:p>
        </p:txBody>
      </p:sp>
      <p:pic>
        <p:nvPicPr>
          <p:cNvPr id="367" name="Google Shape;367;p62"/>
          <p:cNvPicPr preferRelativeResize="0"/>
          <p:nvPr/>
        </p:nvPicPr>
        <p:blipFill>
          <a:blip r:embed="rId3">
            <a:alphaModFix/>
          </a:blip>
          <a:stretch>
            <a:fillRect/>
          </a:stretch>
        </p:blipFill>
        <p:spPr>
          <a:xfrm>
            <a:off x="6179425" y="172350"/>
            <a:ext cx="2290151" cy="1722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Conversion Disorder</a:t>
            </a:r>
            <a:endParaRPr/>
          </a:p>
        </p:txBody>
      </p:sp>
      <p:sp>
        <p:nvSpPr>
          <p:cNvPr id="373" name="Google Shape;373;p63"/>
          <p:cNvSpPr txBox="1"/>
          <p:nvPr>
            <p:ph idx="1" type="body"/>
          </p:nvPr>
        </p:nvSpPr>
        <p:spPr>
          <a:xfrm>
            <a:off x="387900" y="125539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known as </a:t>
            </a:r>
            <a:r>
              <a:rPr lang="en"/>
              <a:t>functional</a:t>
            </a:r>
            <a:r>
              <a:rPr lang="en"/>
              <a:t> </a:t>
            </a:r>
            <a:r>
              <a:rPr lang="en"/>
              <a:t>neurological</a:t>
            </a:r>
            <a:r>
              <a:rPr lang="en"/>
              <a:t> symptom disorder.</a:t>
            </a:r>
            <a:endParaRPr/>
          </a:p>
          <a:p>
            <a:pPr indent="0" lvl="0" marL="0" rtl="0" algn="l">
              <a:lnSpc>
                <a:spcPct val="98181"/>
              </a:lnSpc>
              <a:spcBef>
                <a:spcPts val="1600"/>
              </a:spcBef>
              <a:spcAft>
                <a:spcPts val="0"/>
              </a:spcAft>
              <a:buNone/>
            </a:pPr>
            <a:r>
              <a:rPr lang="en" sz="1600">
                <a:solidFill>
                  <a:srgbClr val="FFFFFF"/>
                </a:solidFill>
                <a:latin typeface="Roboto Slab"/>
                <a:ea typeface="Roboto Slab"/>
                <a:cs typeface="Roboto Slab"/>
                <a:sym typeface="Roboto Slab"/>
              </a:rPr>
              <a:t>One or more neurologic (sensory or motor) symptoms which cannot be explained by a known neurological/medical condition</a:t>
            </a:r>
            <a:endParaRPr sz="1600">
              <a:solidFill>
                <a:srgbClr val="FFFFFF"/>
              </a:solidFill>
              <a:latin typeface="Roboto Slab"/>
              <a:ea typeface="Roboto Slab"/>
              <a:cs typeface="Roboto Slab"/>
              <a:sym typeface="Roboto Slab"/>
            </a:endParaRPr>
          </a:p>
          <a:p>
            <a:pPr indent="45720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Weakness/paralysis, reduced sensation, dysarthria, limb shaking/pseudoseizures</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Abrupt onset, short duration</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More likely in women, adolescents, and young adults.</a:t>
            </a:r>
            <a:endParaRPr sz="1600">
              <a:solidFill>
                <a:srgbClr val="FFFFFF"/>
              </a:solidFill>
              <a:latin typeface="Roboto Slab"/>
              <a:ea typeface="Roboto Slab"/>
              <a:cs typeface="Roboto Slab"/>
              <a:sym typeface="Roboto Slab"/>
            </a:endParaRPr>
          </a:p>
          <a:p>
            <a:pPr indent="0" lvl="0" marL="0" rtl="0" algn="l">
              <a:lnSpc>
                <a:spcPct val="98181"/>
              </a:lnSpc>
              <a:spcBef>
                <a:spcPts val="500"/>
              </a:spcBef>
              <a:spcAft>
                <a:spcPts val="0"/>
              </a:spcAft>
              <a:buNone/>
            </a:pPr>
            <a:r>
              <a:rPr lang="en" sz="1600">
                <a:solidFill>
                  <a:srgbClr val="FFFFFF"/>
                </a:solidFill>
                <a:latin typeface="Roboto Slab"/>
                <a:ea typeface="Roboto Slab"/>
                <a:cs typeface="Roboto Slab"/>
                <a:sym typeface="Roboto Slab"/>
              </a:rPr>
              <a:t>“La Belle Indifference” - awareness of, but indifference towards, symptoms</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p>
          <a:p>
            <a:pPr indent="0" lvl="0" marL="0" rtl="0" algn="l">
              <a:spcBef>
                <a:spcPts val="1600"/>
              </a:spcBef>
              <a:spcAft>
                <a:spcPts val="1600"/>
              </a:spcAft>
              <a:buNone/>
            </a:pPr>
            <a:r>
              <a:rPr b="1" lang="en"/>
              <a:t>Treatment</a:t>
            </a:r>
            <a:r>
              <a:rPr lang="en"/>
              <a:t> focuses on education regarding the diagnosis, as well as </a:t>
            </a:r>
            <a:r>
              <a:rPr lang="en"/>
              <a:t>strengthening</a:t>
            </a:r>
            <a:r>
              <a:rPr lang="en"/>
              <a:t> the patient-physician alliance. May consider physical therapy and/or CBT.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64"/>
          <p:cNvSpPr txBox="1"/>
          <p:nvPr>
            <p:ph type="title"/>
          </p:nvPr>
        </p:nvSpPr>
        <p:spPr>
          <a:xfrm>
            <a:off x="2508450" y="2084400"/>
            <a:ext cx="5973900" cy="74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Practice Question Time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65"/>
          <p:cNvSpPr txBox="1"/>
          <p:nvPr>
            <p:ph idx="1" type="body"/>
          </p:nvPr>
        </p:nvSpPr>
        <p:spPr>
          <a:xfrm>
            <a:off x="387900" y="270700"/>
            <a:ext cx="8368200" cy="4298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400"/>
              <a:t>A 39-year-old man was evaluated by a psychiatrist 1 month ago after reports that he was locking himself in his apartment because the devil was trying to put thoughts into his head. He initially responded well to pharmacologic treatment and was able to resume normal daily activities. However, 3 weeks after initiation of treatment, he presents to the hospital with muscular rigidity and mental status changes. His temperature is 39.7°C (103.5°F), blood pressure is 173/91 mm Hg, pulse is 116/min, and respiratory rate is 22/min.</a:t>
            </a:r>
            <a:endParaRPr sz="1400"/>
          </a:p>
          <a:p>
            <a:pPr indent="0" lvl="0" marL="0" rtl="0" algn="l">
              <a:spcBef>
                <a:spcPts val="1200"/>
              </a:spcBef>
              <a:spcAft>
                <a:spcPts val="0"/>
              </a:spcAft>
              <a:buNone/>
            </a:pPr>
            <a:r>
              <a:rPr lang="en" sz="1400"/>
              <a:t>Which of the following best describes the mechanism of action of the drug used to treat this patient's acute medical condition?</a:t>
            </a:r>
            <a:endParaRPr sz="1400"/>
          </a:p>
          <a:p>
            <a:pPr indent="-317500" lvl="0" marL="457200" rtl="0" algn="l">
              <a:spcBef>
                <a:spcPts val="1200"/>
              </a:spcBef>
              <a:spcAft>
                <a:spcPts val="0"/>
              </a:spcAft>
              <a:buSzPts val="1400"/>
              <a:buAutoNum type="alphaUcPeriod"/>
            </a:pPr>
            <a:r>
              <a:rPr lang="en" sz="1400"/>
              <a:t>Blocks gamma-aminobutyric acid receptor</a:t>
            </a:r>
            <a:endParaRPr sz="1400"/>
          </a:p>
          <a:p>
            <a:pPr indent="-317500" lvl="0" marL="457200" rtl="0" algn="l">
              <a:spcBef>
                <a:spcPts val="0"/>
              </a:spcBef>
              <a:spcAft>
                <a:spcPts val="0"/>
              </a:spcAft>
              <a:buSzPts val="1400"/>
              <a:buAutoNum type="alphaUcPeriod"/>
            </a:pPr>
            <a:r>
              <a:rPr lang="en" sz="1400"/>
              <a:t>Blocks dopamine D2 receptor</a:t>
            </a:r>
            <a:endParaRPr sz="1400"/>
          </a:p>
          <a:p>
            <a:pPr indent="-317500" lvl="0" marL="457200" rtl="0" algn="l">
              <a:spcBef>
                <a:spcPts val="0"/>
              </a:spcBef>
              <a:spcAft>
                <a:spcPts val="0"/>
              </a:spcAft>
              <a:buSzPts val="1400"/>
              <a:buAutoNum type="alphaUcPeriod"/>
            </a:pPr>
            <a:r>
              <a:rPr lang="en" sz="1400"/>
              <a:t>Competitively inhibits alcohol dehydrogenase</a:t>
            </a:r>
            <a:endParaRPr sz="1400"/>
          </a:p>
          <a:p>
            <a:pPr indent="-317500" lvl="0" marL="457200" rtl="0" algn="l">
              <a:spcBef>
                <a:spcPts val="0"/>
              </a:spcBef>
              <a:spcAft>
                <a:spcPts val="0"/>
              </a:spcAft>
              <a:buSzPts val="1400"/>
              <a:buAutoNum type="alphaUcPeriod"/>
            </a:pPr>
            <a:r>
              <a:rPr lang="en" sz="1400"/>
              <a:t>Inhibits calcium release from the sarcoplasmic reticulum of skeletal muscle</a:t>
            </a:r>
            <a:endParaRPr sz="1400"/>
          </a:p>
          <a:p>
            <a:pPr indent="-317500" lvl="0" marL="457200" rtl="0" algn="l">
              <a:spcBef>
                <a:spcPts val="0"/>
              </a:spcBef>
              <a:spcAft>
                <a:spcPts val="0"/>
              </a:spcAft>
              <a:buSzPts val="1400"/>
              <a:buAutoNum type="alphaUcPeriod"/>
            </a:pPr>
            <a:r>
              <a:rPr lang="en" sz="1400"/>
              <a:t>Potentiates gamma-aminobutyric acid effects by increasing the duration of Cl- channel opening</a:t>
            </a:r>
            <a:endParaRPr sz="1400"/>
          </a:p>
          <a:p>
            <a:pPr indent="0" lvl="0" marL="0" rtl="0" algn="l">
              <a:spcBef>
                <a:spcPts val="1200"/>
              </a:spcBef>
              <a:spcAft>
                <a:spcPts val="160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66"/>
          <p:cNvSpPr txBox="1"/>
          <p:nvPr>
            <p:ph idx="1" type="body"/>
          </p:nvPr>
        </p:nvSpPr>
        <p:spPr>
          <a:xfrm>
            <a:off x="387900" y="290050"/>
            <a:ext cx="8368200" cy="4278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rgbClr val="FFFFFF"/>
                </a:solidFill>
                <a:latin typeface="Arial"/>
                <a:ea typeface="Arial"/>
                <a:cs typeface="Arial"/>
                <a:sym typeface="Arial"/>
              </a:rPr>
              <a:t>A 19-year-old boy is brought to the emergency department by his parents after he attempted to jump off the balcony of their 23</a:t>
            </a:r>
            <a:r>
              <a:rPr baseline="30000" lang="en" sz="1200">
                <a:solidFill>
                  <a:srgbClr val="FFFFFF"/>
                </a:solidFill>
                <a:latin typeface="Arial"/>
                <a:ea typeface="Arial"/>
                <a:cs typeface="Arial"/>
                <a:sym typeface="Arial"/>
              </a:rPr>
              <a:t>rd</a:t>
            </a:r>
            <a:r>
              <a:rPr lang="en" sz="1200">
                <a:solidFill>
                  <a:srgbClr val="FFFFFF"/>
                </a:solidFill>
                <a:latin typeface="Arial"/>
                <a:ea typeface="Arial"/>
                <a:cs typeface="Arial"/>
                <a:sym typeface="Arial"/>
              </a:rPr>
              <a:t> story condominium. Three months ago, he began to hear voices telling him “use your superpowers to save the world.” Additionally, he is paranoid that the Russian government is trying to “hack his brain for intel.” He used to be a full-time student at the local community college; however, after he failed all of his classes, his parents demanded he that take a semester off. On physical examination, he appears disheveled and disinterested. When the physician attempts question him directly, the patient ignores the questions entirely and jumps to unrelated topics that are difficult to follow. A consulting psychiatrist admits the patient to the psychiatry ward and low-dose olanzapine is initiated immediately.</a:t>
            </a:r>
            <a:endParaRPr sz="1200">
              <a:solidFill>
                <a:srgbClr val="FFFFFF"/>
              </a:solidFill>
              <a:latin typeface="Arial"/>
              <a:ea typeface="Arial"/>
              <a:cs typeface="Arial"/>
              <a:sym typeface="Arial"/>
            </a:endParaRPr>
          </a:p>
          <a:p>
            <a:pPr indent="0" lvl="0" marL="0" rtl="0" algn="l">
              <a:spcBef>
                <a:spcPts val="1200"/>
              </a:spcBef>
              <a:spcAft>
                <a:spcPts val="0"/>
              </a:spcAft>
              <a:buNone/>
            </a:pPr>
            <a:r>
              <a:rPr lang="en" sz="1200">
                <a:solidFill>
                  <a:srgbClr val="FFFFFF"/>
                </a:solidFill>
                <a:latin typeface="Arial"/>
                <a:ea typeface="Arial"/>
                <a:cs typeface="Arial"/>
                <a:sym typeface="Arial"/>
              </a:rPr>
              <a:t>Which of the following is the most likely diagnosis?</a:t>
            </a:r>
            <a:endParaRPr sz="1200">
              <a:solidFill>
                <a:srgbClr val="FFFFFF"/>
              </a:solidFill>
              <a:latin typeface="Arial"/>
              <a:ea typeface="Arial"/>
              <a:cs typeface="Arial"/>
              <a:sym typeface="Arial"/>
            </a:endParaRPr>
          </a:p>
          <a:p>
            <a:pPr indent="-317500" lvl="0" marL="457200" rtl="0" algn="l">
              <a:spcBef>
                <a:spcPts val="1200"/>
              </a:spcBef>
              <a:spcAft>
                <a:spcPts val="0"/>
              </a:spcAft>
              <a:buSzPts val="1400"/>
              <a:buAutoNum type="alphaUcPeriod"/>
            </a:pPr>
            <a:r>
              <a:rPr lang="en" sz="1400"/>
              <a:t>Brief Psychotic Disorder</a:t>
            </a:r>
            <a:endParaRPr sz="1400"/>
          </a:p>
          <a:p>
            <a:pPr indent="-317500" lvl="0" marL="457200" rtl="0" algn="l">
              <a:spcBef>
                <a:spcPts val="0"/>
              </a:spcBef>
              <a:spcAft>
                <a:spcPts val="0"/>
              </a:spcAft>
              <a:buSzPts val="1400"/>
              <a:buAutoNum type="alphaUcPeriod"/>
            </a:pPr>
            <a:r>
              <a:rPr lang="en" sz="1400"/>
              <a:t>Delusional Disorder</a:t>
            </a:r>
            <a:endParaRPr sz="1400"/>
          </a:p>
          <a:p>
            <a:pPr indent="-317500" lvl="0" marL="457200" rtl="0" algn="l">
              <a:spcBef>
                <a:spcPts val="0"/>
              </a:spcBef>
              <a:spcAft>
                <a:spcPts val="0"/>
              </a:spcAft>
              <a:buSzPts val="1400"/>
              <a:buAutoNum type="alphaUcPeriod"/>
            </a:pPr>
            <a:r>
              <a:rPr lang="en" sz="1400"/>
              <a:t>Schizoaffective Disorder</a:t>
            </a:r>
            <a:endParaRPr sz="1400"/>
          </a:p>
          <a:p>
            <a:pPr indent="-317500" lvl="0" marL="457200" rtl="0" algn="l">
              <a:spcBef>
                <a:spcPts val="0"/>
              </a:spcBef>
              <a:spcAft>
                <a:spcPts val="0"/>
              </a:spcAft>
              <a:buSzPts val="1400"/>
              <a:buAutoNum type="alphaUcPeriod"/>
            </a:pPr>
            <a:r>
              <a:rPr lang="en" sz="1400"/>
              <a:t>Schizoid Personality Disorder</a:t>
            </a:r>
            <a:endParaRPr sz="1400"/>
          </a:p>
          <a:p>
            <a:pPr indent="-317500" lvl="0" marL="457200" rtl="0" algn="l">
              <a:spcBef>
                <a:spcPts val="0"/>
              </a:spcBef>
              <a:spcAft>
                <a:spcPts val="0"/>
              </a:spcAft>
              <a:buSzPts val="1400"/>
              <a:buAutoNum type="alphaUcPeriod"/>
            </a:pPr>
            <a:r>
              <a:rPr lang="en" sz="1400"/>
              <a:t>Schizophrenia</a:t>
            </a:r>
            <a:endParaRPr sz="1400"/>
          </a:p>
          <a:p>
            <a:pPr indent="-317500" lvl="0" marL="457200" rtl="0" algn="l">
              <a:spcBef>
                <a:spcPts val="0"/>
              </a:spcBef>
              <a:spcAft>
                <a:spcPts val="0"/>
              </a:spcAft>
              <a:buSzPts val="1400"/>
              <a:buAutoNum type="alphaUcPeriod"/>
            </a:pPr>
            <a:r>
              <a:rPr lang="en" sz="1400"/>
              <a:t>Schizophreniform Disorder</a:t>
            </a:r>
            <a:endParaRPr sz="1400"/>
          </a:p>
          <a:p>
            <a:pPr indent="-317500" lvl="0" marL="457200" rtl="0" algn="l">
              <a:spcBef>
                <a:spcPts val="0"/>
              </a:spcBef>
              <a:spcAft>
                <a:spcPts val="0"/>
              </a:spcAft>
              <a:buSzPts val="1400"/>
              <a:buAutoNum type="alphaUcPeriod"/>
            </a:pPr>
            <a:r>
              <a:rPr lang="en" sz="1400"/>
              <a:t>Schizotypal Personality Disorder</a:t>
            </a:r>
            <a:endParaRPr sz="1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67"/>
          <p:cNvSpPr txBox="1"/>
          <p:nvPr/>
        </p:nvSpPr>
        <p:spPr>
          <a:xfrm>
            <a:off x="0" y="0"/>
            <a:ext cx="8755800" cy="37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21-year-old college student is brought to the local emergency department by her roommate after she collapsed at a party. Physical examination reveals a severe tremor and muscle rigidity. Her pulse is 120/min, temperature is 38°C (100.4°F), and respiratory rate is 15/min. The patient does not respond to questioning, but her roommate states that she was with her all night and she is fairly certain the patient did not consume any alcohol or drugs. A urine drug screen is negative for illicit substances. The patient is on sumatriptan for migraines, and has also been on a first-line medication for depression.</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Which of the following is an appropriate pharmacologic intervention for her acute condition?</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UcPeriod"/>
            </a:pPr>
            <a:r>
              <a:rPr lang="en">
                <a:solidFill>
                  <a:srgbClr val="FFFFFF"/>
                </a:solidFill>
              </a:rPr>
              <a:t>Amitriptyline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Cyproheptadine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Dantrolene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Flumazenil</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Naloxone</a:t>
            </a:r>
            <a:endParaRPr>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68"/>
          <p:cNvSpPr txBox="1"/>
          <p:nvPr/>
        </p:nvSpPr>
        <p:spPr>
          <a:xfrm>
            <a:off x="0" y="0"/>
            <a:ext cx="9144000" cy="509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17-year-old girl is brought to the physician by her mother who is concerned that her daughter is losing weight. The daughter does not share this concern and says, “I just exercise a lot because I want to look my best.” The girl is 165 cm (5’5”) tall and weighs 44.5 kg (98 lb). Her BMI is 16.3 kg/m</a:t>
            </a:r>
            <a:r>
              <a:rPr baseline="30000" lang="en">
                <a:solidFill>
                  <a:srgbClr val="FFFFFF"/>
                </a:solidFill>
              </a:rPr>
              <a:t>2</a:t>
            </a:r>
            <a:r>
              <a:rPr lang="en">
                <a:solidFill>
                  <a:srgbClr val="FFFFFF"/>
                </a:solidFill>
              </a:rPr>
              <a:t>. She is wearing multiple layers of clothing and yet still complains that the office is cold. Physical examination reveals her body is covered by soft, fine hair.</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Which of the following additional findings would most likely be associated with this patent’s likely diagnosis?</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UcPeriod"/>
            </a:pPr>
            <a:r>
              <a:rPr lang="en">
                <a:solidFill>
                  <a:srgbClr val="FFFFFF"/>
                </a:solidFill>
              </a:rPr>
              <a:t>Diarrhea</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Enlarged thyroid gland</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Increased bone density</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Menorrhagia</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Stress fractures</a:t>
            </a:r>
            <a:endParaRPr>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69"/>
          <p:cNvSpPr txBox="1"/>
          <p:nvPr/>
        </p:nvSpPr>
        <p:spPr>
          <a:xfrm>
            <a:off x="0" y="0"/>
            <a:ext cx="9082200" cy="501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45-year-old woman comes to her psychiatrist for follow-up evaluation of mood swings and problems sleeping. She was diagnosed with bipolar I disorder 9 months ago after experiencing a manic episode and has been taking lithium ever since. She reports a reduction in mood swings and has not had a manic episode since she started therapy. She feels well but has lost 2.27 kg (5 lb) during that time. Pulse is 105/min; blood pressure is 115/75 mm Hg. Physical examination shows no palpable masses around the neck. A fine tremor of the hands is observed when the patient’s hands are outstretched.</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Which of the following studies is the most appropriate for the long-term safety of this patient?</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UcPeriod"/>
            </a:pPr>
            <a:r>
              <a:rPr lang="en">
                <a:solidFill>
                  <a:srgbClr val="FFFFFF"/>
                </a:solidFill>
              </a:rPr>
              <a:t>Complete blood cell count</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Fasting glucose and lipid panel</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Liver function tests</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Serum cortisol test</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Thyroid function tests</a:t>
            </a:r>
            <a:endParaRPr>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70"/>
          <p:cNvSpPr txBox="1"/>
          <p:nvPr/>
        </p:nvSpPr>
        <p:spPr>
          <a:xfrm>
            <a:off x="0" y="0"/>
            <a:ext cx="90921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35-year-old woman presents to the urgent care clinic because she is concerned about her trembling hands and a facial tic. According to her mother, who accompanies her, the patient has been seeing a psychiatrist for the past several years. On examination, the patient exhibits repetitive facial grimaces with occasional protrusion of the tongue. She denies that she is purposefully producing these facial expressions.</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What is the mechanism of action of the medication that this patient is most likely taking?</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UcPeriod"/>
            </a:pPr>
            <a:r>
              <a:rPr lang="en">
                <a:solidFill>
                  <a:srgbClr val="FFFFFF"/>
                </a:solidFill>
              </a:rPr>
              <a:t>Antagonism at dopamine, serotonin, and adrenergic receptors</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Antagonism of dopamine receptors</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Antagonism of noradrenergic and serotonin receptors</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Inhibition of serotonin reuptake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Inhibition of serotonin-norepinephrine reuptake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Interaction with cation transport</a:t>
            </a:r>
            <a:endParaRPr>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71"/>
          <p:cNvSpPr txBox="1"/>
          <p:nvPr/>
        </p:nvSpPr>
        <p:spPr>
          <a:xfrm>
            <a:off x="0" y="0"/>
            <a:ext cx="9061800" cy="50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46-year-old woman comes to the emergency department because of fever and muscle spasms. She says that a few hours before the onset of her symptoms, she took the first dose of a new medication for her depression. She was diagnosed with major depression approximately 3 months ago, at which point she was started on a 6-week trial of sertraline. After that was unsuccessful, she tried fluoxetine for 6 weeks without much relief. Given her persistent symptoms, her physician decided to discontinue fluoxetine. She was instructed to cease medication for 1 week and then start taking the new medication. At the emergency department, she appears diaphoretic and agitated. Her temperature is 39°C (102°F), blood pressure 134/92 mm Hg, pulse is 95/min, and respiratory rate is 14/min. During the physical examination, brisk, passive dorsiflexion of each ankle produces sustained clonus.</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Which of the following agents was she most likely prescribed after discontinuing fluoxetine?</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LcPeriod"/>
            </a:pPr>
            <a:r>
              <a:rPr lang="en">
                <a:solidFill>
                  <a:srgbClr val="FFFFFF"/>
                </a:solidFill>
              </a:rPr>
              <a:t>Bupropion</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LcPeriod"/>
            </a:pPr>
            <a:r>
              <a:rPr lang="en">
                <a:solidFill>
                  <a:srgbClr val="FFFFFF"/>
                </a:solidFill>
              </a:rPr>
              <a:t>Chlorpromazine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LcPeriod"/>
            </a:pPr>
            <a:r>
              <a:rPr lang="en">
                <a:solidFill>
                  <a:srgbClr val="FFFFFF"/>
                </a:solidFill>
              </a:rPr>
              <a:t>Diazepam</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LcPeriod"/>
            </a:pPr>
            <a:r>
              <a:rPr lang="en">
                <a:solidFill>
                  <a:srgbClr val="FFFFFF"/>
                </a:solidFill>
              </a:rPr>
              <a:t>Mirtazapine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LcPeriod"/>
            </a:pPr>
            <a:r>
              <a:rPr lang="en">
                <a:solidFill>
                  <a:srgbClr val="FFFFFF"/>
                </a:solidFill>
              </a:rPr>
              <a:t>Propranolol</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LcPeriod"/>
            </a:pPr>
            <a:r>
              <a:rPr lang="en">
                <a:solidFill>
                  <a:srgbClr val="FFFFFF"/>
                </a:solidFill>
              </a:rPr>
              <a:t>Tranylcypromine</a:t>
            </a:r>
            <a:endParaRPr>
              <a:solidFill>
                <a:srgbClr val="FFFFFF"/>
              </a:solidFill>
            </a:endParaRPr>
          </a:p>
          <a:p>
            <a:pPr indent="0" lvl="0" marL="4114800" rtl="0" algn="l">
              <a:lnSpc>
                <a:spcPct val="115000"/>
              </a:lnSpc>
              <a:spcBef>
                <a:spcPts val="1200"/>
              </a:spcBef>
              <a:spcAft>
                <a:spcPts val="1200"/>
              </a:spcAft>
              <a:buNone/>
            </a:pPr>
            <a:r>
              <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MDD Specifiers</a:t>
            </a:r>
            <a:endParaRPr/>
          </a:p>
        </p:txBody>
      </p:sp>
      <p:sp>
        <p:nvSpPr>
          <p:cNvPr id="96" name="Google Shape;96;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 Atypical Features</a:t>
            </a:r>
            <a:endParaRPr b="1"/>
          </a:p>
          <a:p>
            <a:pPr indent="0" lvl="0" marL="457200" rtl="0" algn="l">
              <a:spcBef>
                <a:spcPts val="0"/>
              </a:spcBef>
              <a:spcAft>
                <a:spcPts val="0"/>
              </a:spcAft>
              <a:buNone/>
            </a:pPr>
            <a:r>
              <a:rPr lang="en"/>
              <a:t>-mood reactivity: mood brightens in response to actual or potential positive events</a:t>
            </a:r>
            <a:endParaRPr/>
          </a:p>
          <a:p>
            <a:pPr indent="0" lvl="0" marL="457200" rtl="0" algn="l">
              <a:spcBef>
                <a:spcPts val="0"/>
              </a:spcBef>
              <a:spcAft>
                <a:spcPts val="0"/>
              </a:spcAft>
              <a:buNone/>
            </a:pPr>
            <a:r>
              <a:rPr lang="en"/>
              <a:t>-hypersomnia</a:t>
            </a:r>
            <a:endParaRPr/>
          </a:p>
          <a:p>
            <a:pPr indent="0" lvl="0" marL="457200" rtl="0" algn="l">
              <a:spcBef>
                <a:spcPts val="0"/>
              </a:spcBef>
              <a:spcAft>
                <a:spcPts val="0"/>
              </a:spcAft>
              <a:buNone/>
            </a:pPr>
            <a:r>
              <a:rPr lang="en"/>
              <a:t>-leaden paralysis: heavy leaden feeling in arms and legs</a:t>
            </a:r>
            <a:endParaRPr/>
          </a:p>
          <a:p>
            <a:pPr indent="0" lvl="0" marL="457200" rtl="0" algn="l">
              <a:spcBef>
                <a:spcPts val="0"/>
              </a:spcBef>
              <a:spcAft>
                <a:spcPts val="0"/>
              </a:spcAft>
              <a:buNone/>
            </a:pPr>
            <a:r>
              <a:rPr lang="en"/>
              <a:t>-rejection sensitivity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Important to know because treatment can be different: MAO inhibitors more effective for this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72"/>
          <p:cNvSpPr txBox="1"/>
          <p:nvPr/>
        </p:nvSpPr>
        <p:spPr>
          <a:xfrm>
            <a:off x="0" y="0"/>
            <a:ext cx="90417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27-year-old woman with refractory depression for a duration of 1 year reports several symptoms after being switched to a new medication for her depression after trying other medications for it. She reports that her mood has improved, but she now feels that her face flushes more frequently and she is more sensitive to the hot weather outside. Additionally, she mentions that she has had a dry mouth despite drinking plenty of water. She occasionally has difficulty driving on the highway because signs appear blurry. She also reports pain in her lower abdomen because she has a hard time urinating. She is also worried that at times she feels like her heart is racing. On further questioning, she admits to some constipation. She denies any alcohol or drug use, reports no change in her diet, and states, "I really feel like none of these things happened prior to starting this new medication, but it helps so much with my mood that I don't want to stop it."</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Which of the following drugs was most likely prescribed for this patient?</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UcPeriod"/>
            </a:pPr>
            <a:r>
              <a:rPr lang="en">
                <a:solidFill>
                  <a:srgbClr val="FFFFFF"/>
                </a:solidFill>
              </a:rPr>
              <a:t>Amitriptyline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Clonazepam</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Lithium</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Sertraline</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Venlafaxine</a:t>
            </a:r>
            <a:endParaRPr>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73"/>
          <p:cNvSpPr txBox="1"/>
          <p:nvPr/>
        </p:nvSpPr>
        <p:spPr>
          <a:xfrm>
            <a:off x="0" y="0"/>
            <a:ext cx="91023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28-year-old man returns to his apartment after a heated argument with his girlfriend. A short time later, his roommate observes his obvious distress and asks whether he is okay. Immediately the man snaps at his roommate and tells him to “back off” and “stop barging into his personal life.”</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Which defense mechanism is this man exhibiting?</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UcPeriod"/>
            </a:pPr>
            <a:r>
              <a:rPr lang="en">
                <a:solidFill>
                  <a:srgbClr val="FFFFFF"/>
                </a:solidFill>
              </a:rPr>
              <a:t>Acting out</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Displacement</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Projection</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Reaction Formation</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Suppression</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Transference</a:t>
            </a:r>
            <a:endParaRPr>
              <a:solidFill>
                <a:srgbClr val="FFFF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74"/>
          <p:cNvSpPr txBox="1"/>
          <p:nvPr/>
        </p:nvSpPr>
        <p:spPr>
          <a:xfrm>
            <a:off x="0" y="0"/>
            <a:ext cx="90822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FFFFFF"/>
                </a:solidFill>
              </a:rPr>
              <a:t>A 65-year-old man presents to his family doctor for a regularly scheduled check-up. He is recently widowed and appears unkempt at this visit. He admits to feeling depressed since his wife’s death. He reports a 4.5-kg (10-lb) unintentional weight loss in the past few weeks. On further questioning, the patient admits that he plans to shoot himself in the head on the 3-month anniversary of his wife’s death.</a:t>
            </a:r>
            <a:endParaRPr>
              <a:solidFill>
                <a:srgbClr val="FFFFFF"/>
              </a:solidFill>
            </a:endParaRPr>
          </a:p>
          <a:p>
            <a:pPr indent="0" lvl="0" marL="0" rtl="0" algn="l">
              <a:lnSpc>
                <a:spcPct val="115000"/>
              </a:lnSpc>
              <a:spcBef>
                <a:spcPts val="1200"/>
              </a:spcBef>
              <a:spcAft>
                <a:spcPts val="0"/>
              </a:spcAft>
              <a:buNone/>
            </a:pPr>
            <a:r>
              <a:rPr lang="en">
                <a:solidFill>
                  <a:srgbClr val="FFFFFF"/>
                </a:solidFill>
              </a:rPr>
              <a:t>Which of the following is the most appropriate next step?</a:t>
            </a:r>
            <a:endParaRPr>
              <a:solidFill>
                <a:srgbClr val="FFFFFF"/>
              </a:solidFill>
            </a:endParaRPr>
          </a:p>
          <a:p>
            <a:pPr indent="-317500" lvl="0" marL="457200" rtl="0" algn="l">
              <a:lnSpc>
                <a:spcPct val="115000"/>
              </a:lnSpc>
              <a:spcBef>
                <a:spcPts val="1200"/>
              </a:spcBef>
              <a:spcAft>
                <a:spcPts val="0"/>
              </a:spcAft>
              <a:buClr>
                <a:srgbClr val="FFFFFF"/>
              </a:buClr>
              <a:buSzPts val="1400"/>
              <a:buAutoNum type="alphaUcPeriod"/>
            </a:pPr>
            <a:r>
              <a:rPr lang="en">
                <a:solidFill>
                  <a:srgbClr val="FFFFFF"/>
                </a:solidFill>
              </a:rPr>
              <a:t>Contact the patient’s children to remove the patient’s access to a firearm</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Explore the patient’s concerns and schedule a follow-up visit</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Hospitalization</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Prescribe an antidepressant</a:t>
            </a:r>
            <a:endParaRPr>
              <a:solidFill>
                <a:srgbClr val="FFFFFF"/>
              </a:solidFill>
            </a:endParaRPr>
          </a:p>
          <a:p>
            <a:pPr indent="-317500" lvl="0" marL="457200" rtl="0" algn="l">
              <a:lnSpc>
                <a:spcPct val="115000"/>
              </a:lnSpc>
              <a:spcBef>
                <a:spcPts val="0"/>
              </a:spcBef>
              <a:spcAft>
                <a:spcPts val="0"/>
              </a:spcAft>
              <a:buClr>
                <a:srgbClr val="FFFFFF"/>
              </a:buClr>
              <a:buSzPts val="1400"/>
              <a:buAutoNum type="alphaUcPeriod"/>
            </a:pPr>
            <a:r>
              <a:rPr lang="en">
                <a:solidFill>
                  <a:srgbClr val="FFFFFF"/>
                </a:solidFill>
              </a:rPr>
              <a:t>Refer to a psychiatrist</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MDD Specifiers</a:t>
            </a:r>
            <a:endParaRPr/>
          </a:p>
        </p:txBody>
      </p:sp>
      <p:sp>
        <p:nvSpPr>
          <p:cNvPr id="102" name="Google Shape;102;p19"/>
          <p:cNvSpPr txBox="1"/>
          <p:nvPr>
            <p:ph idx="1" type="body"/>
          </p:nvPr>
        </p:nvSpPr>
        <p:spPr>
          <a:xfrm>
            <a:off x="387900" y="13374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 Psychotic Features</a:t>
            </a:r>
            <a:endParaRPr b="1"/>
          </a:p>
          <a:p>
            <a:pPr indent="0" lvl="0" marL="457200" rtl="0" algn="l">
              <a:spcBef>
                <a:spcPts val="0"/>
              </a:spcBef>
              <a:spcAft>
                <a:spcPts val="0"/>
              </a:spcAft>
              <a:buNone/>
            </a:pPr>
            <a:r>
              <a:rPr lang="en"/>
              <a:t>-meets criteria for major depressive episode and also presence of delusions/hallucinations</a:t>
            </a:r>
            <a:endParaRPr/>
          </a:p>
          <a:p>
            <a:pPr indent="0" lvl="0" marL="457200" rtl="0" algn="l">
              <a:spcBef>
                <a:spcPts val="0"/>
              </a:spcBef>
              <a:spcAft>
                <a:spcPts val="0"/>
              </a:spcAft>
              <a:buNone/>
            </a:pPr>
            <a:r>
              <a:rPr lang="en"/>
              <a:t>-psychosis will often take ‘flavor’ of depression, e.g. depressed individual believing his body is rotting away</a:t>
            </a:r>
            <a:endParaRPr/>
          </a:p>
          <a:p>
            <a:pPr indent="0" lvl="0" marL="457200" rtl="0" algn="l">
              <a:spcBef>
                <a:spcPts val="0"/>
              </a:spcBef>
              <a:spcAft>
                <a:spcPts val="0"/>
              </a:spcAft>
              <a:buNone/>
            </a:pPr>
            <a:r>
              <a:rPr lang="en"/>
              <a:t>-add antipsychotic to antidepressant</a:t>
            </a:r>
            <a:endParaRPr/>
          </a:p>
          <a:p>
            <a:pPr indent="0" lvl="0" marL="457200" rtl="0" algn="l">
              <a:spcBef>
                <a:spcPts val="0"/>
              </a:spcBef>
              <a:spcAft>
                <a:spcPts val="0"/>
              </a:spcAft>
              <a:buNone/>
            </a:pPr>
            <a:r>
              <a:rPr lang="en"/>
              <a:t>-adequate reason to try ECT</a:t>
            </a:r>
            <a:endParaRPr/>
          </a:p>
          <a:p>
            <a:pPr indent="0" lvl="0" marL="0" rtl="0" algn="l">
              <a:spcBef>
                <a:spcPts val="0"/>
              </a:spcBef>
              <a:spcAft>
                <a:spcPts val="0"/>
              </a:spcAft>
              <a:buNone/>
            </a:pPr>
            <a:r>
              <a:rPr b="1" lang="en"/>
              <a:t>w/ Seasonal Pattern</a:t>
            </a:r>
            <a:endParaRPr b="1"/>
          </a:p>
          <a:p>
            <a:pPr indent="0" lvl="0" marL="457200" rtl="0" algn="l">
              <a:spcBef>
                <a:spcPts val="0"/>
              </a:spcBef>
              <a:spcAft>
                <a:spcPts val="0"/>
              </a:spcAft>
              <a:buNone/>
            </a:pPr>
            <a:r>
              <a:rPr lang="en"/>
              <a:t>-meets criteria for major depressive episode during specific time of year (i.e. winter months)</a:t>
            </a:r>
            <a:endParaRPr/>
          </a:p>
          <a:p>
            <a:pPr indent="0" lvl="0" marL="457200" rtl="0" algn="l">
              <a:spcBef>
                <a:spcPts val="0"/>
              </a:spcBef>
              <a:spcAft>
                <a:spcPts val="0"/>
              </a:spcAft>
              <a:buNone/>
            </a:pPr>
            <a:r>
              <a:rPr lang="en"/>
              <a:t>-can treat with special light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Depression</a:t>
            </a:r>
            <a:endParaRPr/>
          </a:p>
        </p:txBody>
      </p:sp>
      <p:sp>
        <p:nvSpPr>
          <p:cNvPr id="108" name="Google Shape;108;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Persistent Depressive Disorder</a:t>
            </a:r>
            <a:endParaRPr b="1"/>
          </a:p>
          <a:p>
            <a:pPr indent="0" lvl="0" marL="0" rtl="0" algn="l">
              <a:spcBef>
                <a:spcPts val="0"/>
              </a:spcBef>
              <a:spcAft>
                <a:spcPts val="0"/>
              </a:spcAft>
              <a:buNone/>
            </a:pPr>
            <a:r>
              <a:rPr b="1" lang="en"/>
              <a:t>	</a:t>
            </a:r>
            <a:r>
              <a:rPr lang="en"/>
              <a:t>-symptoms for </a:t>
            </a:r>
            <a:r>
              <a:rPr b="1" lang="en"/>
              <a:t>2 years</a:t>
            </a:r>
            <a:r>
              <a:rPr lang="en"/>
              <a:t>, never went more than 2 months w/o sx</a:t>
            </a:r>
            <a:endParaRPr/>
          </a:p>
          <a:p>
            <a:pPr indent="0" lvl="0" marL="457200" rtl="0" algn="l">
              <a:spcBef>
                <a:spcPts val="0"/>
              </a:spcBef>
              <a:spcAft>
                <a:spcPts val="0"/>
              </a:spcAft>
              <a:buNone/>
            </a:pPr>
            <a:r>
              <a:rPr lang="en"/>
              <a:t>-Depressed mood + 2 or more: appetite, sleep, energy, self-esteem, concentration, hopelessness</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Medications/Substances: alcohol, steroids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Medical Conditions: Hypothyroidism, pancreatic cancer, l. Hemisphere stroke, Parkinsons, HIV, autoimmune (inflammatory), B12, syphilis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Antidepressants</a:t>
            </a:r>
            <a:endParaRPr/>
          </a:p>
        </p:txBody>
      </p:sp>
      <p:sp>
        <p:nvSpPr>
          <p:cNvPr id="114" name="Google Shape;114;p21"/>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-for mild to moderate depression, psychotherapy is effective (psychodynamic, CBT)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t>
            </a:r>
            <a:r>
              <a:rPr b="1" lang="en" sz="1400"/>
              <a:t>SSRIs = first line: </a:t>
            </a:r>
            <a:r>
              <a:rPr lang="en" sz="1400"/>
              <a:t>fluoxetine, paroxetine, fluvoxamine, sertraline, citalopram, escitalopram</a:t>
            </a:r>
            <a:endParaRPr sz="1400"/>
          </a:p>
          <a:p>
            <a:pPr indent="0" lvl="0" marL="0" rtl="0" algn="l">
              <a:spcBef>
                <a:spcPts val="0"/>
              </a:spcBef>
              <a:spcAft>
                <a:spcPts val="0"/>
              </a:spcAft>
              <a:buNone/>
            </a:pPr>
            <a:r>
              <a:rPr lang="en" sz="1400"/>
              <a:t>	-inhibit serotonin </a:t>
            </a:r>
            <a:r>
              <a:rPr lang="en" sz="1400"/>
              <a:t>reuptake</a:t>
            </a:r>
            <a:r>
              <a:rPr lang="en" sz="1400"/>
              <a:t>, increasing levels</a:t>
            </a:r>
            <a:endParaRPr sz="1400"/>
          </a:p>
          <a:p>
            <a:pPr indent="0" lvl="0" marL="457200" rtl="0" algn="l">
              <a:spcBef>
                <a:spcPts val="0"/>
              </a:spcBef>
              <a:spcAft>
                <a:spcPts val="0"/>
              </a:spcAft>
              <a:buNone/>
            </a:pPr>
            <a:r>
              <a:rPr lang="en" sz="1400"/>
              <a:t>-side effects: </a:t>
            </a:r>
            <a:r>
              <a:rPr b="1" lang="en" sz="1400"/>
              <a:t>sexual dysfunction</a:t>
            </a:r>
            <a:r>
              <a:rPr lang="en" sz="1400"/>
              <a:t>, </a:t>
            </a:r>
            <a:r>
              <a:rPr b="1" lang="en" sz="1400"/>
              <a:t>GI disturbance, </a:t>
            </a:r>
            <a:r>
              <a:rPr lang="en" sz="1400"/>
              <a:t>headaches, sedation/activation</a:t>
            </a:r>
            <a:endParaRPr sz="1400"/>
          </a:p>
          <a:p>
            <a:pPr indent="0" lvl="0" marL="0" rtl="0" algn="l">
              <a:spcBef>
                <a:spcPts val="0"/>
              </a:spcBef>
              <a:spcAft>
                <a:spcPts val="0"/>
              </a:spcAft>
              <a:buNone/>
            </a:pPr>
            <a:r>
              <a:rPr lang="en" sz="1400"/>
              <a:t>	-fluoxetine longest half-life, paroxetine shortest</a:t>
            </a:r>
            <a:endParaRPr sz="1400"/>
          </a:p>
          <a:p>
            <a:pPr indent="0" lvl="0" marL="457200" rtl="0" algn="l">
              <a:spcBef>
                <a:spcPts val="0"/>
              </a:spcBef>
              <a:spcAft>
                <a:spcPts val="0"/>
              </a:spcAft>
              <a:buNone/>
            </a:pPr>
            <a:r>
              <a:rPr lang="en" sz="1400"/>
              <a:t>-paroxetine - cardiac defects in fetus (contraindicated in pregnancy), more anticholinergic</a:t>
            </a:r>
            <a:endParaRPr sz="1400"/>
          </a:p>
          <a:p>
            <a:pPr indent="0" lvl="0" marL="0" rtl="0" algn="l">
              <a:spcBef>
                <a:spcPts val="0"/>
              </a:spcBef>
              <a:spcAft>
                <a:spcPts val="0"/>
              </a:spcAft>
              <a:buNone/>
            </a:pPr>
            <a:r>
              <a:rPr lang="en" sz="1400"/>
              <a:t>	-citalopram - lots of evidence in elderly</a:t>
            </a:r>
            <a:endParaRPr sz="1400"/>
          </a:p>
          <a:p>
            <a:pPr indent="0" lvl="0" marL="0" rtl="0" algn="l">
              <a:spcBef>
                <a:spcPts val="0"/>
              </a:spcBef>
              <a:spcAft>
                <a:spcPts val="0"/>
              </a:spcAft>
              <a:buNone/>
            </a:pPr>
            <a:r>
              <a:rPr lang="en" sz="1400"/>
              <a:t>	-ecstasy + SSRI/MAOI + SSRI -&gt; serotonin syndrome</a:t>
            </a:r>
            <a:endParaRPr sz="1400"/>
          </a:p>
          <a:p>
            <a:pPr indent="0" lvl="0" marL="0" rtl="0" algn="l">
              <a:spcBef>
                <a:spcPts val="0"/>
              </a:spcBef>
              <a:spcAft>
                <a:spcPts val="0"/>
              </a:spcAft>
              <a:buNone/>
            </a:pPr>
            <a:r>
              <a:rPr lang="en" sz="1400"/>
              <a:t>	</a:t>
            </a:r>
            <a:endParaRPr sz="1400"/>
          </a:p>
          <a:p>
            <a:pPr indent="0" lvl="0" marL="0" rtl="0" algn="l">
              <a:spcBef>
                <a:spcPts val="0"/>
              </a:spcBef>
              <a:spcAft>
                <a:spcPts val="0"/>
              </a:spcAft>
              <a:buNone/>
            </a:pPr>
            <a:r>
              <a:rPr lang="en" sz="1400"/>
              <a:t>-SSRI discontinuation syndrome</a:t>
            </a:r>
            <a:endParaRPr sz="1400"/>
          </a:p>
          <a:p>
            <a:pPr indent="0" lvl="0" marL="0" rtl="0" algn="l">
              <a:spcBef>
                <a:spcPts val="0"/>
              </a:spcBef>
              <a:spcAft>
                <a:spcPts val="0"/>
              </a:spcAft>
              <a:buNone/>
            </a:pPr>
            <a:r>
              <a:rPr lang="en" sz="1400"/>
              <a:t>	-withdrawal effects from stopping -&gt; ‘electric shock’, headache, GI</a:t>
            </a:r>
            <a:endParaRPr sz="1400"/>
          </a:p>
          <a:p>
            <a:pPr indent="0" lvl="0" marL="0" rtl="0" algn="l">
              <a:spcBef>
                <a:spcPts val="0"/>
              </a:spcBef>
              <a:spcAft>
                <a:spcPts val="0"/>
              </a:spcAft>
              <a:buNone/>
            </a:pPr>
            <a:r>
              <a:rPr lang="en" sz="1400"/>
              <a:t>	-worse with short half life medications (paroxetine)</a:t>
            </a:r>
            <a:endParaRPr sz="1400"/>
          </a:p>
          <a:p>
            <a:pPr indent="0" lvl="0" marL="0" rtl="0" algn="l">
              <a:spcBef>
                <a:spcPts val="0"/>
              </a:spcBef>
              <a:spcAft>
                <a:spcPts val="0"/>
              </a:spcAft>
              <a:buNone/>
            </a:pPr>
            <a:r>
              <a:rPr lang="en" sz="1400"/>
              <a:t>	-taper to d/c</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