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embeddedFontLst>
    <p:embeddedFont>
      <p:font typeface="Roboto" panose="02000000000000000000" pitchFamily="2" charset="0"/>
      <p:regular r:id="rId61"/>
      <p:bold r:id="rId62"/>
      <p:italic r:id="rId63"/>
      <p:boldItalic r:id="rId64"/>
    </p:embeddedFont>
    <p:embeddedFont>
      <p:font typeface="Roboto Slab" panose="020B0604020202020204" charset="0"/>
      <p:regular r:id="rId65"/>
      <p:bold r:id="rId66"/>
    </p:embeddedFont>
    <p:embeddedFont>
      <p:font typeface="Trebuchet MS" panose="020B0603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93" y="6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qdoodle.com/cognitive-distor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ee27abcc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ee27abcc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OCD (John)</a:t>
            </a:r>
            <a:endParaRPr/>
          </a:p>
          <a:p>
            <a:pPr marL="0" lvl="0" indent="0" algn="l" rtl="0">
              <a:spcBef>
                <a:spcPts val="0"/>
              </a:spcBef>
              <a:spcAft>
                <a:spcPts val="0"/>
              </a:spcAft>
              <a:buNone/>
            </a:pPr>
            <a:r>
              <a:rPr lang="en"/>
              <a:t>Conduct, ODD, DMDD (John)</a:t>
            </a:r>
            <a:endParaRPr/>
          </a:p>
          <a:p>
            <a:pPr marL="0" lvl="0" indent="0" algn="l" rtl="0">
              <a:spcBef>
                <a:spcPts val="0"/>
              </a:spcBef>
              <a:spcAft>
                <a:spcPts val="0"/>
              </a:spcAft>
              <a:buNone/>
            </a:pPr>
            <a:r>
              <a:rPr lang="en"/>
              <a:t>Forensics (Greg)</a:t>
            </a:r>
            <a:endParaRPr/>
          </a:p>
          <a:p>
            <a:pPr marL="0" lvl="0" indent="0" algn="l" rtl="0">
              <a:spcBef>
                <a:spcPts val="0"/>
              </a:spcBef>
              <a:spcAft>
                <a:spcPts val="0"/>
              </a:spcAft>
              <a:buNone/>
            </a:pPr>
            <a:r>
              <a:rPr lang="en"/>
              <a:t>Mass Shootings (John)</a:t>
            </a:r>
            <a:endParaRPr/>
          </a:p>
          <a:p>
            <a:pPr marL="0" lvl="0" indent="0" algn="l" rtl="0">
              <a:spcBef>
                <a:spcPts val="0"/>
              </a:spcBef>
              <a:spcAft>
                <a:spcPts val="0"/>
              </a:spcAft>
              <a:buNone/>
            </a:pPr>
            <a:r>
              <a:rPr lang="en"/>
              <a:t>Resilience &amp; Post Traumatic Growth (John)</a:t>
            </a:r>
            <a:endParaRPr/>
          </a:p>
          <a:p>
            <a:pPr marL="0" lvl="0" indent="0" algn="l" rtl="0">
              <a:spcBef>
                <a:spcPts val="0"/>
              </a:spcBef>
              <a:spcAft>
                <a:spcPts val="0"/>
              </a:spcAft>
              <a:buNone/>
            </a:pPr>
            <a:r>
              <a:rPr lang="en"/>
              <a:t>Personality Disorders (Greg)</a:t>
            </a:r>
            <a:endParaRPr/>
          </a:p>
          <a:p>
            <a:pPr marL="0" lvl="0" indent="0" algn="l" rtl="0">
              <a:spcBef>
                <a:spcPts val="0"/>
              </a:spcBef>
              <a:spcAft>
                <a:spcPts val="0"/>
              </a:spcAft>
              <a:buNone/>
            </a:pPr>
            <a:r>
              <a:rPr lang="en"/>
              <a:t>Child Psychiatry 1 - PTSD, Bipolar &amp; Psychotic Disorders, Abuse, and ID (John)</a:t>
            </a:r>
            <a:endParaRPr/>
          </a:p>
          <a:p>
            <a:pPr marL="0" lvl="0" indent="0" algn="l" rtl="0">
              <a:spcBef>
                <a:spcPts val="0"/>
              </a:spcBef>
              <a:spcAft>
                <a:spcPts val="0"/>
              </a:spcAft>
              <a:buNone/>
            </a:pPr>
            <a:r>
              <a:rPr lang="en"/>
              <a:t>Child Psychiatry 2 - Depression &amp; Anxiety (Greg)</a:t>
            </a:r>
            <a:endParaRPr/>
          </a:p>
          <a:p>
            <a:pPr marL="0" lvl="0" indent="0" algn="l" rtl="0">
              <a:spcBef>
                <a:spcPts val="0"/>
              </a:spcBef>
              <a:spcAft>
                <a:spcPts val="0"/>
              </a:spcAft>
              <a:buNone/>
            </a:pPr>
            <a:r>
              <a:rPr lang="en"/>
              <a:t>ASD (Greg)</a:t>
            </a:r>
            <a:endParaRPr/>
          </a:p>
          <a:p>
            <a:pPr marL="0" lvl="0" indent="0" algn="l" rtl="0">
              <a:spcBef>
                <a:spcPts val="0"/>
              </a:spcBef>
              <a:spcAft>
                <a:spcPts val="0"/>
              </a:spcAft>
              <a:buNone/>
            </a:pPr>
            <a:r>
              <a:rPr lang="en"/>
              <a:t>ADHD (John)</a:t>
            </a:r>
            <a:endParaRPr/>
          </a:p>
          <a:p>
            <a:pPr marL="0" lvl="0" indent="0" algn="l" rtl="0">
              <a:spcBef>
                <a:spcPts val="0"/>
              </a:spcBef>
              <a:spcAft>
                <a:spcPts val="0"/>
              </a:spcAft>
              <a:buNone/>
            </a:pPr>
            <a:r>
              <a:rPr lang="en"/>
              <a:t>Psychotherapy (Greg)</a:t>
            </a:r>
            <a:endParaRPr sz="9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9a5a717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9a5a717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9a5a717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9a5a717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9a5a7170_3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d9a5a7170_3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d9a5a7170_3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d9a5a7170_3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d9a5a7170_3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d9a5a7170_3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d9a5a7170_3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d9a5a7170_3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https://positivepsychology.com/cognitive-distortions/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d9a5a7170_3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d9a5a7170_3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https://iqdoodle.com/cognitive-distortions/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d9a5a7170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d9a5a7170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d9a5a717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d9a5a717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d9a5a717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d9a5a717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ee27abcc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ee27abcc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d9a5a7170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d9a5a7170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d9a5a717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d9a5a717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d9ec2a4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d9ec2a4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d9ec2a4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d9ec2a4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d9ec2a4a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d9ec2a4a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Historical note - binet scale uses outdated and terms that have become offensive with time including moron, idiot, imbecile.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d9ec2a4a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d9ec2a4a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d9ec2a4a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d9ec2a4a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d9ec2a4a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d9ec2a4a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d9ec2a4a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d9ec2a4a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d9ec2a4a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d9ec2a4a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d9a5a7170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d9a5a7170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d9ec2a4a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d9ec2a4a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d9a5a717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d9a5a717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d9a5a7170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d9a5a7170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d9a5a7170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d9a5a7170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d9a5a7170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d9a5a7170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9a5a7170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d9a5a717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d9ec2a4a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d9ec2a4a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d9ec2a4a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d9ec2a4a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d9ec2a4a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d9ec2a4a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d9ec2a4a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d9ec2a4a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d9a5a7170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d9a5a7170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d9ec2a4a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d9ec2a4a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d9ec2a4a0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7d9ec2a4a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d9ec2a4a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d9ec2a4a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9ec2a4a0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9ec2a4a0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d9a5a7170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d9a5a7170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d9a5a7170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d9a5a7170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d9a5a7170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d9a5a717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d9a5a7170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d9a5a7170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d9a5a717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d9a5a717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 only 1 domain difficult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d9a5a7170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d9a5a7170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d9a5a7170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d9a5a7170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a:solidFill>
                  <a:srgbClr val="00B0F0"/>
                </a:solidFill>
                <a:highlight>
                  <a:srgbClr val="FFFFFF"/>
                </a:highlight>
              </a:rPr>
              <a:t>ERP </a:t>
            </a:r>
            <a:r>
              <a:rPr lang="en" sz="1200">
                <a:highlight>
                  <a:srgbClr val="FFFFFF"/>
                </a:highlight>
              </a:rPr>
              <a:t>(Exposure and Ritual Prevention) is a component of CBT used to treat OCD.</a:t>
            </a:r>
            <a:endParaRPr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d9a5a7170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d9a5a717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d9a5a7170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7d9a5a7170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d9a5a7170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d9a5a7170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d9a5a7170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7d9a5a7170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d9a5a7170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7d9a5a7170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d9a5a7170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d9a5a7170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d9a5a7170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d9a5a7170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d9a5a7170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d9a5a7170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d9a5a7170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d9a5a7170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d9a5a7170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d9a5a7170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9a5a7170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9a5a7170_3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d9a5a717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d9a5a717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d9a5a717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d9a5a717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S1yGY5mvV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subTitle" idx="1"/>
          </p:nvPr>
        </p:nvSpPr>
        <p:spPr>
          <a:xfrm>
            <a:off x="1537775" y="3049450"/>
            <a:ext cx="5925900" cy="154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Greg Raczkowski, MS-IV</a:t>
            </a:r>
            <a:endParaRPr sz="1800"/>
          </a:p>
          <a:p>
            <a:pPr marL="0" lvl="0" indent="0" algn="ctr" rtl="0">
              <a:spcBef>
                <a:spcPts val="0"/>
              </a:spcBef>
              <a:spcAft>
                <a:spcPts val="0"/>
              </a:spcAft>
              <a:buNone/>
            </a:pPr>
            <a:r>
              <a:rPr lang="en" sz="1800"/>
              <a:t>John DiMeglio, MS-IV</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200"/>
              <a:t>Jacobs School of Medicine &amp; Biomedical Sciences</a:t>
            </a:r>
            <a:endParaRPr sz="1200"/>
          </a:p>
          <a:p>
            <a:pPr marL="0" lvl="0" indent="0" algn="ctr" rtl="0">
              <a:spcBef>
                <a:spcPts val="0"/>
              </a:spcBef>
              <a:spcAft>
                <a:spcPts val="0"/>
              </a:spcAft>
              <a:buNone/>
            </a:pPr>
            <a:r>
              <a:rPr lang="en" sz="1200"/>
              <a:t>2/12/2020</a:t>
            </a:r>
            <a:endParaRPr/>
          </a:p>
        </p:txBody>
      </p:sp>
      <p:sp>
        <p:nvSpPr>
          <p:cNvPr id="64" name="Google Shape;64;p13"/>
          <p:cNvSpPr txBox="1"/>
          <p:nvPr/>
        </p:nvSpPr>
        <p:spPr>
          <a:xfrm>
            <a:off x="1680302" y="1021975"/>
            <a:ext cx="5783400" cy="1457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FFFFFF"/>
                </a:solidFill>
                <a:latin typeface="Roboto Slab"/>
                <a:ea typeface="Roboto Slab"/>
                <a:cs typeface="Roboto Slab"/>
                <a:sym typeface="Roboto Slab"/>
              </a:rPr>
              <a:t>Psychiatry</a:t>
            </a:r>
            <a:endParaRPr sz="4000">
              <a:solidFill>
                <a:srgbClr val="FFFFFF"/>
              </a:solidFill>
              <a:latin typeface="Roboto Slab"/>
              <a:ea typeface="Roboto Slab"/>
              <a:cs typeface="Roboto Slab"/>
              <a:sym typeface="Roboto Slab"/>
            </a:endParaRPr>
          </a:p>
          <a:p>
            <a:pPr marL="0" lvl="0" indent="0" algn="ctr" rtl="0">
              <a:spcBef>
                <a:spcPts val="0"/>
              </a:spcBef>
              <a:spcAft>
                <a:spcPts val="0"/>
              </a:spcAft>
              <a:buNone/>
            </a:pPr>
            <a:r>
              <a:rPr lang="en" sz="4000">
                <a:solidFill>
                  <a:srgbClr val="FFFFFF"/>
                </a:solidFill>
                <a:latin typeface="Roboto Slab"/>
                <a:ea typeface="Roboto Slab"/>
                <a:cs typeface="Roboto Slab"/>
                <a:sym typeface="Roboto Slab"/>
              </a:rPr>
              <a:t>Review Session #3</a:t>
            </a:r>
            <a:endParaRPr sz="4000">
              <a:solidFill>
                <a:srgbClr val="FFFFFF"/>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Forensic Psychiatry</a:t>
            </a:r>
            <a:endParaRPr/>
          </a:p>
        </p:txBody>
      </p:sp>
      <p:sp>
        <p:nvSpPr>
          <p:cNvPr id="118" name="Google Shape;118;p22"/>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Violence Risk Assessment:</a:t>
            </a:r>
            <a:endParaRPr sz="1400" b="1"/>
          </a:p>
          <a:p>
            <a:pPr marL="0" lvl="0" indent="0" algn="l" rtl="0">
              <a:spcBef>
                <a:spcPts val="0"/>
              </a:spcBef>
              <a:spcAft>
                <a:spcPts val="0"/>
              </a:spcAft>
              <a:buNone/>
            </a:pPr>
            <a:r>
              <a:rPr lang="en" sz="1400"/>
              <a:t>	-</a:t>
            </a:r>
            <a:r>
              <a:rPr lang="en" sz="1400" b="1"/>
              <a:t>Prior History of Violence</a:t>
            </a:r>
            <a:r>
              <a:rPr lang="en" sz="1400"/>
              <a:t> - most predictive</a:t>
            </a:r>
            <a:endParaRPr sz="1400"/>
          </a:p>
          <a:p>
            <a:pPr marL="0" lvl="0" indent="0" algn="l" rtl="0">
              <a:spcBef>
                <a:spcPts val="0"/>
              </a:spcBef>
              <a:spcAft>
                <a:spcPts val="0"/>
              </a:spcAft>
              <a:buNone/>
            </a:pPr>
            <a:r>
              <a:rPr lang="en" sz="1400"/>
              <a:t>	-Younger age (late teens early 20’s) - prefrontal cortex finishes developing at 25</a:t>
            </a:r>
            <a:endParaRPr sz="1400"/>
          </a:p>
          <a:p>
            <a:pPr marL="0" lvl="0" indent="0" algn="l" rtl="0">
              <a:spcBef>
                <a:spcPts val="0"/>
              </a:spcBef>
              <a:spcAft>
                <a:spcPts val="0"/>
              </a:spcAft>
              <a:buNone/>
            </a:pPr>
            <a:r>
              <a:rPr lang="en" sz="1400"/>
              <a:t>	-Male</a:t>
            </a:r>
            <a:endParaRPr sz="1400"/>
          </a:p>
          <a:p>
            <a:pPr marL="0" lvl="0" indent="0" algn="l" rtl="0">
              <a:spcBef>
                <a:spcPts val="0"/>
              </a:spcBef>
              <a:spcAft>
                <a:spcPts val="0"/>
              </a:spcAft>
              <a:buNone/>
            </a:pPr>
            <a:r>
              <a:rPr lang="en" sz="1400"/>
              <a:t>	-lower SES</a:t>
            </a:r>
            <a:endParaRPr sz="1400"/>
          </a:p>
          <a:p>
            <a:pPr marL="0" lvl="0" indent="0" algn="l" rtl="0">
              <a:spcBef>
                <a:spcPts val="0"/>
              </a:spcBef>
              <a:spcAft>
                <a:spcPts val="0"/>
              </a:spcAft>
              <a:buNone/>
            </a:pPr>
            <a:r>
              <a:rPr lang="en" sz="1400"/>
              <a:t>	-lower IQ</a:t>
            </a:r>
            <a:endParaRPr sz="1400"/>
          </a:p>
          <a:p>
            <a:pPr marL="0" lvl="0" indent="0" algn="l" rtl="0">
              <a:spcBef>
                <a:spcPts val="0"/>
              </a:spcBef>
              <a:spcAft>
                <a:spcPts val="0"/>
              </a:spcAft>
              <a:buNone/>
            </a:pPr>
            <a:r>
              <a:rPr lang="en" sz="1400"/>
              <a:t>	-less education</a:t>
            </a:r>
            <a:endParaRPr sz="1400"/>
          </a:p>
          <a:p>
            <a:pPr marL="0" lvl="0" indent="0" algn="l" rtl="0">
              <a:spcBef>
                <a:spcPts val="0"/>
              </a:spcBef>
              <a:spcAft>
                <a:spcPts val="0"/>
              </a:spcAft>
              <a:buNone/>
            </a:pPr>
            <a:r>
              <a:rPr lang="en" sz="1400"/>
              <a:t>	-employment instability</a:t>
            </a:r>
            <a:endParaRPr sz="1400"/>
          </a:p>
          <a:p>
            <a:pPr marL="0" lvl="0" indent="0" algn="l" rtl="0">
              <a:spcBef>
                <a:spcPts val="0"/>
              </a:spcBef>
              <a:spcAft>
                <a:spcPts val="0"/>
              </a:spcAft>
              <a:buNone/>
            </a:pPr>
            <a:r>
              <a:rPr lang="en" sz="1400"/>
              <a:t>	-residential instability/homelessness</a:t>
            </a:r>
            <a:endParaRPr sz="1400"/>
          </a:p>
          <a:p>
            <a:pPr marL="0" lvl="0" indent="0" algn="l" rtl="0">
              <a:spcBef>
                <a:spcPts val="0"/>
              </a:spcBef>
              <a:spcAft>
                <a:spcPts val="0"/>
              </a:spcAft>
              <a:buNone/>
            </a:pPr>
            <a:r>
              <a:rPr lang="en" sz="1400"/>
              <a:t>	-history of substance abuse (Dr. Camp)</a:t>
            </a:r>
            <a:endParaRPr sz="1400"/>
          </a:p>
          <a:p>
            <a:pPr marL="457200" lvl="0" indent="0" algn="l" rtl="0">
              <a:spcBef>
                <a:spcPts val="0"/>
              </a:spcBef>
              <a:spcAft>
                <a:spcPts val="0"/>
              </a:spcAft>
              <a:buNone/>
            </a:pPr>
            <a:r>
              <a:rPr lang="en" sz="1400"/>
              <a:t>-mental illness: psychosis/schizophrenia (paranoid w/ persecutory delusions, command auditory hallucinations, disorganized thinking/behavior), depression (increased anger/irritability), bipolar (impulsive aggression, irritability, paranoia, grandiose delusions - omnipitence), antisocial, borderline, paranoid, intellectual disability, seizure disorders, CNS tumors, ADHD</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Forensic Psychiatry</a:t>
            </a:r>
            <a:endParaRPr/>
          </a:p>
        </p:txBody>
      </p:sp>
      <p:sp>
        <p:nvSpPr>
          <p:cNvPr id="124" name="Google Shape;124;p23"/>
          <p:cNvSpPr txBox="1">
            <a:spLocks noGrp="1"/>
          </p:cNvSpPr>
          <p:nvPr>
            <p:ph type="body" idx="1"/>
          </p:nvPr>
        </p:nvSpPr>
        <p:spPr>
          <a:xfrm>
            <a:off x="387900" y="13374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Exceptions to Patient Confidentiality</a:t>
            </a:r>
            <a:endParaRPr sz="1400"/>
          </a:p>
          <a:p>
            <a:pPr marL="457200" lvl="0" indent="0" algn="l" rtl="0">
              <a:spcBef>
                <a:spcPts val="0"/>
              </a:spcBef>
              <a:spcAft>
                <a:spcPts val="0"/>
              </a:spcAft>
              <a:buNone/>
            </a:pPr>
            <a:r>
              <a:rPr lang="en" sz="1400"/>
              <a:t>-Risk to another person - </a:t>
            </a:r>
            <a:r>
              <a:rPr lang="en" sz="1400">
                <a:solidFill>
                  <a:srgbClr val="FFFF00"/>
                </a:solidFill>
              </a:rPr>
              <a:t>physician has duty to warn victim/alert authorities/arrange for hospitalization (Tarasoff v. Regents)</a:t>
            </a:r>
            <a:endParaRPr sz="1400">
              <a:solidFill>
                <a:srgbClr val="FFFF00"/>
              </a:solidFill>
            </a:endParaRPr>
          </a:p>
          <a:p>
            <a:pPr marL="457200" lvl="0" indent="0" algn="l" rtl="0">
              <a:spcBef>
                <a:spcPts val="0"/>
              </a:spcBef>
              <a:spcAft>
                <a:spcPts val="0"/>
              </a:spcAft>
              <a:buNone/>
            </a:pPr>
            <a:r>
              <a:rPr lang="en" sz="1400"/>
              <a:t>-Suicidal/Homicidal Ideation (e.g. “don’t tell my parents I’m suicidal”)</a:t>
            </a:r>
            <a:endParaRPr sz="1400"/>
          </a:p>
          <a:p>
            <a:pPr marL="0" lvl="0" indent="0" algn="l" rtl="0">
              <a:spcBef>
                <a:spcPts val="0"/>
              </a:spcBef>
              <a:spcAft>
                <a:spcPts val="0"/>
              </a:spcAft>
              <a:buNone/>
            </a:pPr>
            <a:r>
              <a:rPr lang="en" sz="1400"/>
              <a:t>Informed Consent</a:t>
            </a:r>
            <a:endParaRPr sz="1400"/>
          </a:p>
          <a:p>
            <a:pPr marL="457200" lvl="0" indent="0" algn="l" rtl="0">
              <a:spcBef>
                <a:spcPts val="0"/>
              </a:spcBef>
              <a:spcAft>
                <a:spcPts val="0"/>
              </a:spcAft>
              <a:buNone/>
            </a:pPr>
            <a:r>
              <a:rPr lang="en" sz="1400"/>
              <a:t>-discussion of all pertinent information (facts about intervention, benefits, risks, alternatives), patient understands, patient agrees, free from coercion</a:t>
            </a:r>
            <a:endParaRPr sz="1400"/>
          </a:p>
          <a:p>
            <a:pPr marL="457200" lvl="0" indent="0" algn="l" rtl="0">
              <a:spcBef>
                <a:spcPts val="0"/>
              </a:spcBef>
              <a:spcAft>
                <a:spcPts val="0"/>
              </a:spcAft>
              <a:buNone/>
            </a:pPr>
            <a:r>
              <a:rPr lang="en" sz="1400"/>
              <a:t>-exception: patient lacking capacity, emergency, waived by patient</a:t>
            </a:r>
            <a:endParaRPr sz="1400"/>
          </a:p>
          <a:p>
            <a:pPr marL="0" lvl="0" indent="0" algn="l" rtl="0">
              <a:spcBef>
                <a:spcPts val="0"/>
              </a:spcBef>
              <a:spcAft>
                <a:spcPts val="0"/>
              </a:spcAft>
              <a:buNone/>
            </a:pPr>
            <a:r>
              <a:rPr lang="en" sz="1400"/>
              <a:t>Malpractice - 4 D’s</a:t>
            </a:r>
            <a:endParaRPr sz="1400"/>
          </a:p>
          <a:p>
            <a:pPr marL="0" lvl="0" indent="0" algn="l" rtl="0">
              <a:spcBef>
                <a:spcPts val="0"/>
              </a:spcBef>
              <a:spcAft>
                <a:spcPts val="0"/>
              </a:spcAft>
              <a:buNone/>
            </a:pPr>
            <a:r>
              <a:rPr lang="en" sz="1400"/>
              <a:t>	-Duty to patient</a:t>
            </a:r>
            <a:endParaRPr sz="1400"/>
          </a:p>
          <a:p>
            <a:pPr marL="0" lvl="0" indent="0" algn="l" rtl="0">
              <a:spcBef>
                <a:spcPts val="0"/>
              </a:spcBef>
              <a:spcAft>
                <a:spcPts val="0"/>
              </a:spcAft>
              <a:buNone/>
            </a:pPr>
            <a:r>
              <a:rPr lang="en" sz="1400"/>
              <a:t>	-Dereliction: physician breached that duty</a:t>
            </a:r>
            <a:endParaRPr sz="1400"/>
          </a:p>
          <a:p>
            <a:pPr marL="0" lvl="0" indent="0" algn="l" rtl="0">
              <a:spcBef>
                <a:spcPts val="0"/>
              </a:spcBef>
              <a:spcAft>
                <a:spcPts val="0"/>
              </a:spcAft>
              <a:buNone/>
            </a:pPr>
            <a:r>
              <a:rPr lang="en" sz="1400"/>
              <a:t>	-Damage: patient suffered from harm</a:t>
            </a:r>
            <a:endParaRPr sz="1400"/>
          </a:p>
          <a:p>
            <a:pPr marL="0" lvl="0" indent="0" algn="l" rtl="0">
              <a:spcBef>
                <a:spcPts val="0"/>
              </a:spcBef>
              <a:spcAft>
                <a:spcPts val="0"/>
              </a:spcAft>
              <a:buNone/>
            </a:pPr>
            <a:r>
              <a:rPr lang="en" sz="1400"/>
              <a:t>	-Direct: harm was caused by the breach of duty</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Mass Shootings, </a:t>
            </a:r>
            <a:endParaRPr/>
          </a:p>
          <a:p>
            <a:pPr marL="0" lvl="0" indent="0" algn="ctr" rtl="0">
              <a:spcBef>
                <a:spcPts val="0"/>
              </a:spcBef>
              <a:spcAft>
                <a:spcPts val="0"/>
              </a:spcAft>
              <a:buNone/>
            </a:pPr>
            <a:r>
              <a:rPr lang="en"/>
              <a:t>Post-Traumatic Growth, Resilience</a:t>
            </a:r>
            <a:endParaRPr/>
          </a:p>
        </p:txBody>
      </p:sp>
      <p:pic>
        <p:nvPicPr>
          <p:cNvPr id="130" name="Google Shape;130;p24"/>
          <p:cNvPicPr preferRelativeResize="0"/>
          <p:nvPr/>
        </p:nvPicPr>
        <p:blipFill>
          <a:blip r:embed="rId3">
            <a:alphaModFix/>
          </a:blip>
          <a:stretch>
            <a:fillRect/>
          </a:stretch>
        </p:blipFill>
        <p:spPr>
          <a:xfrm>
            <a:off x="2325075" y="2672450"/>
            <a:ext cx="4218487" cy="216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Mass Shootings: Important Takeaways</a:t>
            </a:r>
            <a:endParaRPr/>
          </a:p>
        </p:txBody>
      </p:sp>
      <p:sp>
        <p:nvSpPr>
          <p:cNvPr id="136" name="Google Shape;136;p25"/>
          <p:cNvSpPr txBox="1">
            <a:spLocks noGrp="1"/>
          </p:cNvSpPr>
          <p:nvPr>
            <p:ph type="body" idx="1"/>
          </p:nvPr>
        </p:nvSpPr>
        <p:spPr>
          <a:xfrm>
            <a:off x="251250" y="671200"/>
            <a:ext cx="4404600" cy="4161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solidFill>
                  <a:srgbClr val="FFFFFF"/>
                </a:solidFill>
                <a:latin typeface="Arial"/>
                <a:ea typeface="Arial"/>
                <a:cs typeface="Arial"/>
                <a:sym typeface="Arial"/>
              </a:rPr>
              <a:t> </a:t>
            </a:r>
            <a:endParaRPr sz="1400">
              <a:solidFill>
                <a:srgbClr val="FFFFFF"/>
              </a:solidFill>
              <a:latin typeface="Arial"/>
              <a:ea typeface="Arial"/>
              <a:cs typeface="Arial"/>
              <a:sym typeface="Arial"/>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Indicators/Red Flags: </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Violent fantasies/writings</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Fascination with weapons</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Socially isolated</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Suicidal ideation or attempts</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Interest in other shootings</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Imitating murderers (dress/appearance) </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Drug use</a:t>
            </a:r>
            <a:endParaRPr sz="1400">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400">
                <a:solidFill>
                  <a:srgbClr val="FFFFFF"/>
                </a:solidFill>
                <a:latin typeface="Roboto Slab"/>
                <a:ea typeface="Roboto Slab"/>
                <a:cs typeface="Roboto Slab"/>
                <a:sym typeface="Roboto Slab"/>
              </a:rPr>
              <a:t>• Mental illness (depression, psychosis, paranoia)</a:t>
            </a:r>
            <a:endParaRPr sz="1400">
              <a:solidFill>
                <a:srgbClr val="FFFFFF"/>
              </a:solidFill>
              <a:latin typeface="Roboto Slab"/>
              <a:ea typeface="Roboto Slab"/>
              <a:cs typeface="Roboto Slab"/>
              <a:sym typeface="Roboto Slab"/>
            </a:endParaRPr>
          </a:p>
          <a:p>
            <a:pPr marL="0" lvl="0" indent="0" algn="l" rtl="0">
              <a:spcBef>
                <a:spcPts val="1200"/>
              </a:spcBef>
              <a:spcAft>
                <a:spcPts val="1200"/>
              </a:spcAft>
              <a:buNone/>
            </a:pPr>
            <a:r>
              <a:rPr lang="en" sz="1400">
                <a:solidFill>
                  <a:srgbClr val="FFFF00"/>
                </a:solidFill>
                <a:latin typeface="Roboto Slab"/>
                <a:ea typeface="Roboto Slab"/>
                <a:cs typeface="Roboto Slab"/>
                <a:sym typeface="Roboto Slab"/>
              </a:rPr>
              <a:t>• </a:t>
            </a:r>
            <a:r>
              <a:rPr lang="en" sz="1400" b="1" i="1">
                <a:solidFill>
                  <a:srgbClr val="FFFF00"/>
                </a:solidFill>
                <a:latin typeface="Roboto Slab"/>
                <a:ea typeface="Roboto Slab"/>
                <a:cs typeface="Roboto Slab"/>
                <a:sym typeface="Roboto Slab"/>
              </a:rPr>
              <a:t>History of violence</a:t>
            </a:r>
            <a:endParaRPr sz="1400" b="1" i="1">
              <a:solidFill>
                <a:srgbClr val="FFFF00"/>
              </a:solidFill>
              <a:latin typeface="Roboto Slab"/>
              <a:ea typeface="Roboto Slab"/>
              <a:cs typeface="Roboto Slab"/>
              <a:sym typeface="Roboto Slab"/>
            </a:endParaRPr>
          </a:p>
        </p:txBody>
      </p:sp>
      <p:sp>
        <p:nvSpPr>
          <p:cNvPr id="137" name="Google Shape;137;p25"/>
          <p:cNvSpPr txBox="1"/>
          <p:nvPr/>
        </p:nvSpPr>
        <p:spPr>
          <a:xfrm>
            <a:off x="4493175" y="1256350"/>
            <a:ext cx="4182900" cy="122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latin typeface="Roboto Slab"/>
                <a:ea typeface="Roboto Slab"/>
                <a:cs typeface="Roboto Slab"/>
                <a:sym typeface="Roboto Slab"/>
              </a:rPr>
              <a:t>Cluster of indicators should raise suspicion and prompt evaluation/intervention</a:t>
            </a:r>
            <a:endParaRPr>
              <a:solidFill>
                <a:srgbClr val="FFFFFF"/>
              </a:solidFill>
              <a:latin typeface="Roboto Slab"/>
              <a:ea typeface="Roboto Slab"/>
              <a:cs typeface="Roboto Slab"/>
              <a:sym typeface="Roboto Slab"/>
            </a:endParaRPr>
          </a:p>
          <a:p>
            <a:pPr marL="0" lvl="0" indent="0" algn="l" rtl="0">
              <a:lnSpc>
                <a:spcPct val="115000"/>
              </a:lnSpc>
              <a:spcBef>
                <a:spcPts val="1200"/>
              </a:spcBef>
              <a:spcAft>
                <a:spcPts val="0"/>
              </a:spcAft>
              <a:buNone/>
            </a:pPr>
            <a:r>
              <a:rPr lang="en">
                <a:solidFill>
                  <a:srgbClr val="FF0000"/>
                </a:solidFill>
                <a:latin typeface="Roboto Slab"/>
                <a:ea typeface="Roboto Slab"/>
                <a:cs typeface="Roboto Slab"/>
                <a:sym typeface="Roboto Slab"/>
              </a:rPr>
              <a:t>BUT</a:t>
            </a:r>
            <a:endParaRPr>
              <a:solidFill>
                <a:srgbClr val="FF0000"/>
              </a:solidFill>
              <a:latin typeface="Roboto Slab"/>
              <a:ea typeface="Roboto Slab"/>
              <a:cs typeface="Roboto Slab"/>
              <a:sym typeface="Roboto Slab"/>
            </a:endParaRPr>
          </a:p>
          <a:p>
            <a:pPr marL="0" lvl="0" indent="0" algn="l" rtl="0">
              <a:lnSpc>
                <a:spcPct val="115000"/>
              </a:lnSpc>
              <a:spcBef>
                <a:spcPts val="1200"/>
              </a:spcBef>
              <a:spcAft>
                <a:spcPts val="0"/>
              </a:spcAft>
              <a:buNone/>
            </a:pPr>
            <a:r>
              <a:rPr lang="en">
                <a:solidFill>
                  <a:srgbClr val="FFFFFF"/>
                </a:solidFill>
                <a:latin typeface="Roboto Slab"/>
                <a:ea typeface="Roboto Slab"/>
                <a:cs typeface="Roboto Slab"/>
                <a:sym typeface="Roboto Slab"/>
              </a:rPr>
              <a:t>For every perpetrator with these factors, there are millions more who may fit but never commit</a:t>
            </a:r>
            <a:endParaRPr>
              <a:solidFill>
                <a:srgbClr val="FFFFFF"/>
              </a:solidFill>
              <a:latin typeface="Roboto Slab"/>
              <a:ea typeface="Roboto Slab"/>
              <a:cs typeface="Roboto Slab"/>
              <a:sym typeface="Roboto Slab"/>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Conclusions </a:t>
            </a:r>
            <a:endParaRPr/>
          </a:p>
        </p:txBody>
      </p:sp>
      <p:sp>
        <p:nvSpPr>
          <p:cNvPr id="143" name="Google Shape;143;p26"/>
          <p:cNvSpPr txBox="1">
            <a:spLocks noGrp="1"/>
          </p:cNvSpPr>
          <p:nvPr>
            <p:ph type="body" idx="1"/>
          </p:nvPr>
        </p:nvSpPr>
        <p:spPr>
          <a:xfrm>
            <a:off x="387900" y="1327224"/>
            <a:ext cx="8368200" cy="30789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FFFFFF"/>
              </a:buClr>
              <a:buSzPts val="1400"/>
              <a:buFont typeface="Roboto Slab"/>
              <a:buChar char="●"/>
            </a:pPr>
            <a:r>
              <a:rPr lang="en" sz="1400">
                <a:solidFill>
                  <a:srgbClr val="FFFF00"/>
                </a:solidFill>
                <a:latin typeface="Roboto Slab"/>
                <a:ea typeface="Roboto Slab"/>
                <a:cs typeface="Roboto Slab"/>
                <a:sym typeface="Roboto Slab"/>
              </a:rPr>
              <a:t>Mass shootings perpetuate the stigma</a:t>
            </a:r>
            <a:r>
              <a:rPr lang="en" sz="1400">
                <a:solidFill>
                  <a:srgbClr val="FFFFFF"/>
                </a:solidFill>
                <a:latin typeface="Roboto Slab"/>
                <a:ea typeface="Roboto Slab"/>
                <a:cs typeface="Roboto Slab"/>
                <a:sym typeface="Roboto Slab"/>
              </a:rPr>
              <a:t> of mental illness in our society</a:t>
            </a:r>
            <a:endParaRPr sz="1400">
              <a:solidFill>
                <a:srgbClr val="FFFFFF"/>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The media overemphasizes the role of mental illness in violent behavior and mass shootings, which colors </a:t>
            </a:r>
            <a:r>
              <a:rPr lang="en" sz="1400">
                <a:solidFill>
                  <a:srgbClr val="FFFF00"/>
                </a:solidFill>
                <a:latin typeface="Roboto Slab"/>
                <a:ea typeface="Roboto Slab"/>
                <a:cs typeface="Roboto Slab"/>
                <a:sym typeface="Roboto Slab"/>
              </a:rPr>
              <a:t>public perception</a:t>
            </a:r>
            <a:endParaRPr sz="1400">
              <a:solidFill>
                <a:srgbClr val="FFFF00"/>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Much of current gun </a:t>
            </a:r>
            <a:r>
              <a:rPr lang="en" sz="1400">
                <a:solidFill>
                  <a:srgbClr val="FFFF00"/>
                </a:solidFill>
                <a:latin typeface="Roboto Slab"/>
                <a:ea typeface="Roboto Slab"/>
                <a:cs typeface="Roboto Slab"/>
                <a:sym typeface="Roboto Slab"/>
              </a:rPr>
              <a:t>legislation was passed reflexively </a:t>
            </a:r>
            <a:r>
              <a:rPr lang="en" sz="1400">
                <a:solidFill>
                  <a:srgbClr val="FFFFFF"/>
                </a:solidFill>
                <a:latin typeface="Roboto Slab"/>
                <a:ea typeface="Roboto Slab"/>
                <a:cs typeface="Roboto Slab"/>
                <a:sym typeface="Roboto Slab"/>
              </a:rPr>
              <a:t>after mass shootings, which are rare and lack any statistical predictability</a:t>
            </a:r>
            <a:endParaRPr sz="1400">
              <a:solidFill>
                <a:srgbClr val="FFFFFF"/>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Current </a:t>
            </a:r>
            <a:r>
              <a:rPr lang="en" sz="1400">
                <a:solidFill>
                  <a:srgbClr val="FFFF00"/>
                </a:solidFill>
                <a:latin typeface="Roboto Slab"/>
                <a:ea typeface="Roboto Slab"/>
                <a:cs typeface="Roboto Slab"/>
                <a:sym typeface="Roboto Slab"/>
              </a:rPr>
              <a:t>legislation generalizes mental illness</a:t>
            </a:r>
            <a:r>
              <a:rPr lang="en" sz="1400">
                <a:solidFill>
                  <a:srgbClr val="FFFFFF"/>
                </a:solidFill>
                <a:latin typeface="Roboto Slab"/>
                <a:ea typeface="Roboto Slab"/>
                <a:cs typeface="Roboto Slab"/>
                <a:sym typeface="Roboto Slab"/>
              </a:rPr>
              <a:t>, affecting millions who will never go on to be violent</a:t>
            </a:r>
            <a:endParaRPr sz="1400">
              <a:solidFill>
                <a:srgbClr val="FFFFFF"/>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Psychiatrists are empowered to make decisions about gun ownership, despite </a:t>
            </a:r>
            <a:r>
              <a:rPr lang="en" sz="1400">
                <a:solidFill>
                  <a:srgbClr val="FFFF00"/>
                </a:solidFill>
                <a:latin typeface="Roboto Slab"/>
                <a:ea typeface="Roboto Slab"/>
                <a:cs typeface="Roboto Slab"/>
                <a:sym typeface="Roboto Slab"/>
              </a:rPr>
              <a:t>limited risk assessment abilities</a:t>
            </a:r>
            <a:endParaRPr sz="1400">
              <a:solidFill>
                <a:srgbClr val="FFFF00"/>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Still, </a:t>
            </a:r>
            <a:r>
              <a:rPr lang="en" sz="1400">
                <a:solidFill>
                  <a:srgbClr val="FFFF00"/>
                </a:solidFill>
                <a:latin typeface="Roboto Slab"/>
                <a:ea typeface="Roboto Slab"/>
                <a:cs typeface="Roboto Slab"/>
                <a:sym typeface="Roboto Slab"/>
              </a:rPr>
              <a:t>mental illness is certainly a factor in violence and mass shootings</a:t>
            </a:r>
            <a:r>
              <a:rPr lang="en" sz="1400">
                <a:solidFill>
                  <a:srgbClr val="FFFFFF"/>
                </a:solidFill>
                <a:latin typeface="Roboto Slab"/>
                <a:ea typeface="Roboto Slab"/>
                <a:cs typeface="Roboto Slab"/>
                <a:sym typeface="Roboto Slab"/>
              </a:rPr>
              <a:t> – mental health care is a worthwhile target for improvement</a:t>
            </a:r>
            <a:endParaRPr sz="1400">
              <a:solidFill>
                <a:srgbClr val="FFFFFF"/>
              </a:solidFill>
              <a:latin typeface="Roboto Slab"/>
              <a:ea typeface="Roboto Slab"/>
              <a:cs typeface="Roboto Slab"/>
              <a:sym typeface="Roboto Slab"/>
            </a:endParaRPr>
          </a:p>
          <a:p>
            <a:pPr marL="457200" lvl="0" indent="-317500" algn="l" rtl="0">
              <a:spcBef>
                <a:spcPts val="0"/>
              </a:spcBef>
              <a:spcAft>
                <a:spcPts val="0"/>
              </a:spcAft>
              <a:buClr>
                <a:srgbClr val="FFFFFF"/>
              </a:buClr>
              <a:buSzPts val="1400"/>
              <a:buFont typeface="Roboto Slab"/>
              <a:buChar char="●"/>
            </a:pPr>
            <a:r>
              <a:rPr lang="en" sz="1400">
                <a:solidFill>
                  <a:srgbClr val="FFFFFF"/>
                </a:solidFill>
                <a:latin typeface="Roboto Slab"/>
                <a:ea typeface="Roboto Slab"/>
                <a:cs typeface="Roboto Slab"/>
                <a:sym typeface="Roboto Slab"/>
              </a:rPr>
              <a:t>Goal is for </a:t>
            </a:r>
            <a:r>
              <a:rPr lang="en" sz="1400">
                <a:solidFill>
                  <a:srgbClr val="FFFF00"/>
                </a:solidFill>
                <a:latin typeface="Roboto Slab"/>
                <a:ea typeface="Roboto Slab"/>
                <a:cs typeface="Roboto Slab"/>
                <a:sym typeface="Roboto Slab"/>
              </a:rPr>
              <a:t>evidence-based policies/legislation</a:t>
            </a:r>
            <a:r>
              <a:rPr lang="en" sz="1400">
                <a:solidFill>
                  <a:srgbClr val="FFFFFF"/>
                </a:solidFill>
                <a:latin typeface="Roboto Slab"/>
                <a:ea typeface="Roboto Slab"/>
                <a:cs typeface="Roboto Slab"/>
                <a:sym typeface="Roboto Slab"/>
              </a:rPr>
              <a:t> that don’t unnecessarily infringe on the rights and privacy of the mentally ill at large</a:t>
            </a:r>
            <a:endParaRPr sz="1400">
              <a:solidFill>
                <a:srgbClr val="FFFFFF"/>
              </a:solidFill>
              <a:latin typeface="Roboto Slab"/>
              <a:ea typeface="Roboto Slab"/>
              <a:cs typeface="Roboto Slab"/>
              <a:sym typeface="Roboto Slab"/>
            </a:endParaRPr>
          </a:p>
          <a:p>
            <a:pPr marL="0" lvl="0" indent="0" algn="l" rtl="0">
              <a:spcBef>
                <a:spcPts val="1200"/>
              </a:spcBef>
              <a:spcAft>
                <a:spcPts val="1600"/>
              </a:spcAft>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Cognitive Distortions</a:t>
            </a:r>
            <a:endParaRPr/>
          </a:p>
        </p:txBody>
      </p:sp>
      <p:sp>
        <p:nvSpPr>
          <p:cNvPr id="149" name="Google Shape;149;p27"/>
          <p:cNvSpPr txBox="1">
            <a:spLocks noGrp="1"/>
          </p:cNvSpPr>
          <p:nvPr>
            <p:ph type="body" idx="1"/>
          </p:nvPr>
        </p:nvSpPr>
        <p:spPr>
          <a:xfrm>
            <a:off x="387900" y="3056250"/>
            <a:ext cx="8368200" cy="347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00FFFF"/>
                </a:solidFill>
              </a:rPr>
              <a:t>Mind Reading </a:t>
            </a:r>
            <a:r>
              <a:rPr lang="en" b="1"/>
              <a:t>- </a:t>
            </a:r>
            <a:r>
              <a:rPr lang="en" sz="1600">
                <a:solidFill>
                  <a:srgbClr val="FFFFFF"/>
                </a:solidFill>
                <a:latin typeface="Roboto Slab"/>
                <a:ea typeface="Roboto Slab"/>
                <a:cs typeface="Roboto Slab"/>
                <a:sym typeface="Roboto Slab"/>
              </a:rPr>
              <a:t>also known as the “Jumping to Conclusions” distortion manifests as the </a:t>
            </a:r>
            <a:r>
              <a:rPr lang="en" sz="1600">
                <a:solidFill>
                  <a:srgbClr val="FFFF00"/>
                </a:solidFill>
                <a:latin typeface="Roboto Slab"/>
                <a:ea typeface="Roboto Slab"/>
                <a:cs typeface="Roboto Slab"/>
                <a:sym typeface="Roboto Slab"/>
              </a:rPr>
              <a:t>inaccurate belief that we know what another person is thinking</a:t>
            </a:r>
            <a:r>
              <a:rPr lang="en" sz="1600">
                <a:solidFill>
                  <a:srgbClr val="FFFFFF"/>
                </a:solidFill>
                <a:latin typeface="Roboto Slab"/>
                <a:ea typeface="Roboto Slab"/>
                <a:cs typeface="Roboto Slab"/>
                <a:sym typeface="Roboto Slab"/>
              </a:rPr>
              <a:t>. While it is possible to have an idea of what other people are thinking, this distortion refers to the negative interpretations that we jump to. </a:t>
            </a:r>
            <a:endParaRPr sz="1600" b="1">
              <a:solidFill>
                <a:srgbClr val="FFFFFF"/>
              </a:solidFill>
              <a:latin typeface="Roboto Slab"/>
              <a:ea typeface="Roboto Slab"/>
              <a:cs typeface="Roboto Slab"/>
              <a:sym typeface="Roboto Slab"/>
            </a:endParaRPr>
          </a:p>
        </p:txBody>
      </p:sp>
      <p:sp>
        <p:nvSpPr>
          <p:cNvPr id="150" name="Google Shape;150;p27"/>
          <p:cNvSpPr txBox="1"/>
          <p:nvPr/>
        </p:nvSpPr>
        <p:spPr>
          <a:xfrm>
            <a:off x="387900" y="1572888"/>
            <a:ext cx="7830600" cy="14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FFFFFF"/>
                </a:solidFill>
                <a:latin typeface="Roboto Slab"/>
                <a:ea typeface="Roboto Slab"/>
                <a:cs typeface="Roboto Slab"/>
                <a:sym typeface="Roboto Slab"/>
              </a:rPr>
              <a:t>Cognitive distortions</a:t>
            </a:r>
            <a:r>
              <a:rPr lang="en" sz="1600">
                <a:solidFill>
                  <a:srgbClr val="FFFFFF"/>
                </a:solidFill>
                <a:latin typeface="Roboto Slab"/>
                <a:ea typeface="Roboto Slab"/>
                <a:cs typeface="Roboto Slab"/>
                <a:sym typeface="Roboto Slab"/>
              </a:rPr>
              <a:t> are ways that our mind convinces us of something that isn’t really true. These inaccurate thoughts are usually used to reinforce negative thinking or emotions — telling ourselves things that sound rational and accurate, but really only serve to keep us feeling bad about ourselves.</a:t>
            </a:r>
            <a:endParaRPr sz="1600">
              <a:solidFill>
                <a:srgbClr val="FFFFFF"/>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Cognitive Distortions...continued</a:t>
            </a:r>
            <a:endParaRPr/>
          </a:p>
        </p:txBody>
      </p:sp>
      <p:sp>
        <p:nvSpPr>
          <p:cNvPr id="156" name="Google Shape;156;p28"/>
          <p:cNvSpPr txBox="1">
            <a:spLocks noGrp="1"/>
          </p:cNvSpPr>
          <p:nvPr>
            <p:ph type="body" idx="1"/>
          </p:nvPr>
        </p:nvSpPr>
        <p:spPr>
          <a:xfrm>
            <a:off x="387900" y="1209000"/>
            <a:ext cx="8436000" cy="37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FFFF"/>
                </a:solidFill>
              </a:rPr>
              <a:t>Catastrophizing </a:t>
            </a:r>
            <a:r>
              <a:rPr lang="en" sz="1400" b="1"/>
              <a:t>- </a:t>
            </a:r>
            <a:r>
              <a:rPr lang="en" sz="1400">
                <a:solidFill>
                  <a:srgbClr val="FFFFFF"/>
                </a:solidFill>
                <a:latin typeface="Roboto Slab"/>
                <a:ea typeface="Roboto Slab"/>
                <a:cs typeface="Roboto Slab"/>
                <a:sym typeface="Roboto Slab"/>
              </a:rPr>
              <a:t>Catastrophizing is a cognitive distortion where we tend to </a:t>
            </a:r>
            <a:r>
              <a:rPr lang="en" sz="1400">
                <a:solidFill>
                  <a:srgbClr val="FFFF00"/>
                </a:solidFill>
                <a:latin typeface="Roboto Slab"/>
                <a:ea typeface="Roboto Slab"/>
                <a:cs typeface="Roboto Slab"/>
                <a:sym typeface="Roboto Slab"/>
              </a:rPr>
              <a:t>blow circumstances out of proportion. </a:t>
            </a:r>
            <a:r>
              <a:rPr lang="en" sz="1400">
                <a:solidFill>
                  <a:srgbClr val="FFFFFF"/>
                </a:solidFill>
                <a:latin typeface="Roboto Slab"/>
                <a:ea typeface="Roboto Slab"/>
                <a:cs typeface="Roboto Slab"/>
                <a:sym typeface="Roboto Slab"/>
              </a:rPr>
              <a:t>In other words, we make things out to be a lot worse than they should be. The problem we face may in fact be quite an insignificant minor mishap. However, because we indulge in the habit of catastrophizing, we always make problems larger than life, which of course makes them incredibly difficult to overcome. </a:t>
            </a:r>
            <a:endParaRPr sz="1400">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sz="1400">
                <a:solidFill>
                  <a:srgbClr val="00FFFF"/>
                </a:solidFill>
                <a:latin typeface="Roboto Slab"/>
                <a:ea typeface="Roboto Slab"/>
                <a:cs typeface="Roboto Slab"/>
                <a:sym typeface="Roboto Slab"/>
              </a:rPr>
              <a:t>Taking Personally</a:t>
            </a:r>
            <a:r>
              <a:rPr lang="en" sz="1400">
                <a:solidFill>
                  <a:srgbClr val="FFFFFF"/>
                </a:solidFill>
                <a:latin typeface="Roboto Slab"/>
                <a:ea typeface="Roboto Slab"/>
                <a:cs typeface="Roboto Slab"/>
                <a:sym typeface="Roboto Slab"/>
              </a:rPr>
              <a:t> is where we consistently take the blame for absolutely everything that goes wrong with our life. </a:t>
            </a:r>
            <a:r>
              <a:rPr lang="en" sz="1400">
                <a:solidFill>
                  <a:srgbClr val="FFFF00"/>
                </a:solidFill>
                <a:latin typeface="Roboto Slab"/>
                <a:ea typeface="Roboto Slab"/>
                <a:cs typeface="Roboto Slab"/>
                <a:sym typeface="Roboto Slab"/>
              </a:rPr>
              <a:t>Whenever anything doesn’t work out as expected, we immediately take the blame for this misfortune</a:t>
            </a:r>
            <a:r>
              <a:rPr lang="en" sz="1400">
                <a:solidFill>
                  <a:srgbClr val="FFFFFF"/>
                </a:solidFill>
                <a:latin typeface="Roboto Slab"/>
                <a:ea typeface="Roboto Slab"/>
                <a:cs typeface="Roboto Slab"/>
                <a:sym typeface="Roboto Slab"/>
              </a:rPr>
              <a:t> — irrelevant of whether or not we are responsible for the outcome.  </a:t>
            </a:r>
            <a:endParaRPr sz="1400">
              <a:solidFill>
                <a:srgbClr val="FFFFFF"/>
              </a:solidFill>
              <a:latin typeface="Roboto Slab"/>
              <a:ea typeface="Roboto Slab"/>
              <a:cs typeface="Roboto Slab"/>
              <a:sym typeface="Roboto Slab"/>
            </a:endParaRPr>
          </a:p>
          <a:p>
            <a:pPr marL="0" lvl="0" indent="0" algn="l" rtl="0">
              <a:spcBef>
                <a:spcPts val="1600"/>
              </a:spcBef>
              <a:spcAft>
                <a:spcPts val="2200"/>
              </a:spcAft>
              <a:buNone/>
            </a:pPr>
            <a:r>
              <a:rPr lang="en" sz="1400" b="1">
                <a:solidFill>
                  <a:srgbClr val="00FFFF"/>
                </a:solidFill>
                <a:latin typeface="Roboto Slab"/>
                <a:ea typeface="Roboto Slab"/>
                <a:cs typeface="Roboto Slab"/>
                <a:sym typeface="Roboto Slab"/>
              </a:rPr>
              <a:t>M</a:t>
            </a:r>
            <a:r>
              <a:rPr lang="en" sz="1400">
                <a:solidFill>
                  <a:srgbClr val="00FFFF"/>
                </a:solidFill>
                <a:latin typeface="Roboto Slab"/>
                <a:ea typeface="Roboto Slab"/>
                <a:cs typeface="Roboto Slab"/>
                <a:sym typeface="Roboto Slab"/>
              </a:rPr>
              <a:t>agnification and Minimization </a:t>
            </a:r>
            <a:r>
              <a:rPr lang="en" sz="1400">
                <a:solidFill>
                  <a:srgbClr val="FFFFFF"/>
                </a:solidFill>
                <a:latin typeface="Roboto Slab"/>
                <a:ea typeface="Roboto Slab"/>
                <a:cs typeface="Roboto Slab"/>
                <a:sym typeface="Roboto Slab"/>
              </a:rPr>
              <a:t>is a cognitive distortion where we tend to </a:t>
            </a:r>
            <a:r>
              <a:rPr lang="en" sz="1400">
                <a:solidFill>
                  <a:srgbClr val="FFFF00"/>
                </a:solidFill>
                <a:latin typeface="Roboto Slab"/>
                <a:ea typeface="Roboto Slab"/>
                <a:cs typeface="Roboto Slab"/>
                <a:sym typeface="Roboto Slab"/>
              </a:rPr>
              <a:t>magnify the positive attributes of another person, while minimizing our own positive attributes. </a:t>
            </a:r>
            <a:r>
              <a:rPr lang="en" sz="1400">
                <a:solidFill>
                  <a:srgbClr val="FFFFFF"/>
                </a:solidFill>
                <a:latin typeface="Roboto Slab"/>
                <a:ea typeface="Roboto Slab"/>
                <a:cs typeface="Roboto Slab"/>
                <a:sym typeface="Roboto Slab"/>
              </a:rPr>
              <a:t>You talk-down all your positive attributes and accomplishments in order to lower people’s expectations. In other words, you are effectively devaluing yourself, while at the same time putting the other person on a pedestal.</a:t>
            </a:r>
            <a:endParaRPr sz="1400">
              <a:solidFill>
                <a:srgbClr val="FFFFFF"/>
              </a:solidFill>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Attachment - Strange Situation</a:t>
            </a:r>
            <a:endParaRPr/>
          </a:p>
        </p:txBody>
      </p:sp>
      <p:sp>
        <p:nvSpPr>
          <p:cNvPr id="162" name="Google Shape;162;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Secure: calms down when mother returns</a:t>
            </a:r>
            <a:endParaRPr/>
          </a:p>
          <a:p>
            <a:pPr marL="0" lvl="0" indent="0" algn="l" rtl="0">
              <a:spcBef>
                <a:spcPts val="1600"/>
              </a:spcBef>
              <a:spcAft>
                <a:spcPts val="0"/>
              </a:spcAft>
              <a:buNone/>
            </a:pPr>
            <a:r>
              <a:rPr lang="en"/>
              <a:t>Insecure - ambivalent: remains upset when mom returns (continues to cry, is angry with mother)</a:t>
            </a:r>
            <a:endParaRPr/>
          </a:p>
          <a:p>
            <a:pPr marL="0" lvl="0" indent="0" algn="l" rtl="0">
              <a:spcBef>
                <a:spcPts val="1600"/>
              </a:spcBef>
              <a:spcAft>
                <a:spcPts val="0"/>
              </a:spcAft>
              <a:buNone/>
            </a:pPr>
            <a:r>
              <a:rPr lang="en"/>
              <a:t>Insecure - avoidant: despondent when mom returns, doesn’t engage</a:t>
            </a:r>
            <a:endParaRPr/>
          </a:p>
          <a:p>
            <a:pPr marL="0" lvl="0" indent="0" algn="l" rtl="0">
              <a:spcBef>
                <a:spcPts val="1600"/>
              </a:spcBef>
              <a:spcAft>
                <a:spcPts val="0"/>
              </a:spcAft>
              <a:buNone/>
            </a:pPr>
            <a:r>
              <a:rPr lang="en"/>
              <a:t>Insecure - disorganized: child is confused, doesn’t know how to react</a:t>
            </a:r>
            <a:endParaRPr/>
          </a:p>
          <a:p>
            <a:pPr marL="0" lvl="0" indent="0" algn="l" rtl="0">
              <a:spcBef>
                <a:spcPts val="1600"/>
              </a:spcBef>
              <a:spcAft>
                <a:spcPts val="1600"/>
              </a:spcAft>
              <a:buNone/>
            </a:pPr>
            <a:r>
              <a:rPr lang="en"/>
              <a:t>Insecure attachment likely signifies inconsistencies in parenting, i.e. mother changes between responding with comfort or anger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Personality Disorders</a:t>
            </a:r>
            <a:endParaRPr/>
          </a:p>
        </p:txBody>
      </p:sp>
      <p:sp>
        <p:nvSpPr>
          <p:cNvPr id="168" name="Google Shape;168;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Personality: </a:t>
            </a:r>
            <a:r>
              <a:rPr lang="en" sz="1600"/>
              <a:t>assemblage of traits which characterize the self; stable, consistent</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Personality traits: </a:t>
            </a:r>
            <a:r>
              <a:rPr lang="en" sz="1600"/>
              <a:t>the enduring components of personality that manifest in social and personal contexts -&gt; the building blocks of personality</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Personality types: </a:t>
            </a:r>
            <a:r>
              <a:rPr lang="en" sz="1600"/>
              <a:t>recognizable patterns of personality traits that tend to occur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Personality Disorder: </a:t>
            </a:r>
            <a:r>
              <a:rPr lang="en" sz="1600"/>
              <a:t>particular personality patterns that are inflexible, pervasive, maladaptive, and impair function/cause distress</a:t>
            </a:r>
            <a:endParaRPr sz="1600"/>
          </a:p>
          <a:p>
            <a:pPr marL="0" lvl="0" indent="0" algn="l" rtl="0">
              <a:spcBef>
                <a:spcPts val="0"/>
              </a:spcBef>
              <a:spcAft>
                <a:spcPts val="0"/>
              </a:spcAft>
              <a:buNone/>
            </a:pPr>
            <a:r>
              <a:rPr lang="en" sz="1600"/>
              <a:t>	-personality disorders cause problems: relationships, jobs, other functional areas</a:t>
            </a:r>
            <a:endParaRPr sz="1600"/>
          </a:p>
          <a:p>
            <a:pPr marL="0" lvl="0" indent="0" algn="l" rtl="0">
              <a:spcBef>
                <a:spcPts val="0"/>
              </a:spcBef>
              <a:spcAft>
                <a:spcPts val="0"/>
              </a:spcAft>
              <a:buNone/>
            </a:pPr>
            <a:r>
              <a:rPr lang="en" sz="1600"/>
              <a:t>	-you [probably] don’t have one</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Cluster A - Weird</a:t>
            </a:r>
            <a:endParaRPr/>
          </a:p>
        </p:txBody>
      </p:sp>
      <p:sp>
        <p:nvSpPr>
          <p:cNvPr id="174" name="Google Shape;174;p31"/>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Paranoid</a:t>
            </a:r>
            <a:r>
              <a:rPr lang="en"/>
              <a:t>: suspicious, consistently misinterpreting other’s actions as deliberately persecutory, demeaning, or threatening</a:t>
            </a:r>
            <a:endParaRPr/>
          </a:p>
          <a:p>
            <a:pPr marL="0" lvl="0" indent="457200" algn="l" rtl="0">
              <a:spcBef>
                <a:spcPts val="0"/>
              </a:spcBef>
              <a:spcAft>
                <a:spcPts val="0"/>
              </a:spcAft>
              <a:buNone/>
            </a:pPr>
            <a:r>
              <a:rPr lang="en"/>
              <a:t>-distrustful, easily slighted, aloof </a:t>
            </a:r>
            <a:endParaRPr/>
          </a:p>
          <a:p>
            <a:pPr marL="0" lvl="0" indent="0" algn="l" rtl="0">
              <a:spcBef>
                <a:spcPts val="0"/>
              </a:spcBef>
              <a:spcAft>
                <a:spcPts val="0"/>
              </a:spcAft>
              <a:buNone/>
            </a:pPr>
            <a:endParaRPr/>
          </a:p>
          <a:p>
            <a:pPr marL="0" lvl="0" indent="0" algn="l" rtl="0">
              <a:spcBef>
                <a:spcPts val="0"/>
              </a:spcBef>
              <a:spcAft>
                <a:spcPts val="0"/>
              </a:spcAft>
              <a:buNone/>
            </a:pPr>
            <a:r>
              <a:rPr lang="en" b="1"/>
              <a:t>Schizoid</a:t>
            </a:r>
            <a:r>
              <a:rPr lang="en"/>
              <a:t>: detached, no interest in social relationships</a:t>
            </a:r>
            <a:endParaRPr/>
          </a:p>
          <a:p>
            <a:pPr marL="0" lvl="0" indent="0" algn="l" rtl="0">
              <a:spcBef>
                <a:spcPts val="0"/>
              </a:spcBef>
              <a:spcAft>
                <a:spcPts val="0"/>
              </a:spcAft>
              <a:buNone/>
            </a:pPr>
            <a:r>
              <a:rPr lang="en"/>
              <a:t>	-vs. Avoidant</a:t>
            </a:r>
            <a:endParaRPr/>
          </a:p>
          <a:p>
            <a:pPr marL="0" lvl="0" indent="0" algn="l" rtl="0">
              <a:spcBef>
                <a:spcPts val="0"/>
              </a:spcBef>
              <a:spcAft>
                <a:spcPts val="0"/>
              </a:spcAft>
              <a:buNone/>
            </a:pPr>
            <a:r>
              <a:rPr lang="en"/>
              <a:t>	-vs. Schizophrenia prodrome</a:t>
            </a:r>
            <a:endParaRPr/>
          </a:p>
          <a:p>
            <a:pPr marL="0" lvl="0" indent="0" algn="l" rtl="0">
              <a:spcBef>
                <a:spcPts val="0"/>
              </a:spcBef>
              <a:spcAft>
                <a:spcPts val="0"/>
              </a:spcAft>
              <a:buNone/>
            </a:pPr>
            <a:endParaRPr/>
          </a:p>
          <a:p>
            <a:pPr marL="0" lvl="0" indent="0" algn="l" rtl="0">
              <a:spcBef>
                <a:spcPts val="0"/>
              </a:spcBef>
              <a:spcAft>
                <a:spcPts val="0"/>
              </a:spcAft>
              <a:buNone/>
            </a:pPr>
            <a:r>
              <a:rPr lang="en" b="1"/>
              <a:t>Schizotypal</a:t>
            </a:r>
            <a:r>
              <a:rPr lang="en"/>
              <a:t>: social deficits, magical thinking, eccentric, ideas of reference</a:t>
            </a:r>
            <a:endParaRPr/>
          </a:p>
          <a:p>
            <a:pPr marL="0" lvl="0" indent="0" algn="l" rtl="0">
              <a:spcBef>
                <a:spcPts val="0"/>
              </a:spcBef>
              <a:spcAft>
                <a:spcPts val="0"/>
              </a:spcAft>
              <a:buNone/>
            </a:pPr>
            <a:r>
              <a:rPr lang="en"/>
              <a:t>	-tend to have family hx of schizophrenia</a:t>
            </a:r>
            <a:endParaRPr/>
          </a:p>
          <a:p>
            <a:pPr marL="0" lvl="0" indent="0" algn="l" rtl="0">
              <a:spcBef>
                <a:spcPts val="0"/>
              </a:spcBef>
              <a:spcAft>
                <a:spcPts val="0"/>
              </a:spcAft>
              <a:buNone/>
            </a:pPr>
            <a:r>
              <a:rPr lang="en"/>
              <a:t>	-vs. Psychotic disorder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Goals</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Brief overview of material since last review</a:t>
            </a:r>
            <a:endParaRPr/>
          </a:p>
          <a:p>
            <a:pPr marL="457200" lvl="0" indent="-342900" algn="l" rtl="0">
              <a:spcBef>
                <a:spcPts val="0"/>
              </a:spcBef>
              <a:spcAft>
                <a:spcPts val="0"/>
              </a:spcAft>
              <a:buSzPts val="1800"/>
              <a:buChar char="-"/>
            </a:pPr>
            <a:r>
              <a:rPr lang="en"/>
              <a:t>Highlight relevant exam/board material</a:t>
            </a:r>
            <a:endParaRPr/>
          </a:p>
          <a:p>
            <a:pPr marL="457200" lvl="0" indent="-342900" algn="l" rtl="0">
              <a:spcBef>
                <a:spcPts val="0"/>
              </a:spcBef>
              <a:spcAft>
                <a:spcPts val="0"/>
              </a:spcAft>
              <a:buSzPts val="1800"/>
              <a:buChar char="-"/>
            </a:pPr>
            <a:r>
              <a:rPr lang="en"/>
              <a:t>Answer any lingering questions before exam on Friday, 2/14 </a:t>
            </a:r>
            <a:r>
              <a:rPr lang="en" sz="2100">
                <a:solidFill>
                  <a:srgbClr val="000000"/>
                </a:solidFill>
                <a:latin typeface="Arial"/>
                <a:ea typeface="Arial"/>
                <a:cs typeface="Arial"/>
                <a:sym typeface="Arial"/>
              </a:rPr>
              <a:t>❤️</a:t>
            </a:r>
            <a:r>
              <a:rPr lang="en" sz="2100" b="1">
                <a:solidFill>
                  <a:srgbClr val="000000"/>
                </a:solidFill>
                <a:latin typeface="Arial"/>
                <a:ea typeface="Arial"/>
                <a:cs typeface="Arial"/>
                <a:sym typeface="Arial"/>
              </a:rPr>
              <a:t> </a:t>
            </a:r>
            <a:endParaRPr/>
          </a:p>
          <a:p>
            <a:pPr marL="457200" lvl="0" indent="-342900" algn="l" rtl="0">
              <a:spcBef>
                <a:spcPts val="0"/>
              </a:spcBef>
              <a:spcAft>
                <a:spcPts val="0"/>
              </a:spcAft>
              <a:buSzPts val="1800"/>
              <a:buChar char="-"/>
            </a:pPr>
            <a:r>
              <a:rPr lang="en"/>
              <a:t>Topics: OCD, Conduct disorder, ODD, DMDD, Forensics, Personality Disorders, Topics in Child Psych, ASD, ADHD, Psychotherapy</a:t>
            </a:r>
            <a:endParaRPr/>
          </a:p>
          <a:p>
            <a:pPr marL="457200" lvl="0" indent="-342900" algn="l" rtl="0">
              <a:spcBef>
                <a:spcPts val="0"/>
              </a:spcBef>
              <a:spcAft>
                <a:spcPts val="0"/>
              </a:spcAft>
              <a:buSzPts val="1800"/>
              <a:buChar char="-"/>
            </a:pPr>
            <a:r>
              <a:rPr lang="en"/>
              <a:t>Practice Questions! (time permitting)</a:t>
            </a:r>
            <a:endParaRPr/>
          </a:p>
          <a:p>
            <a:pPr marL="457200" lvl="0" indent="0" algn="l" rtl="0">
              <a:spcBef>
                <a:spcPts val="1600"/>
              </a:spcBef>
              <a:spcAft>
                <a:spcPts val="1600"/>
              </a:spcAft>
              <a:buNone/>
            </a:pPr>
            <a:r>
              <a:rPr lang="en" sz="2400"/>
              <a:t>Review sessions should </a:t>
            </a:r>
            <a:r>
              <a:rPr lang="en" sz="2400" b="1" i="1" u="sng"/>
              <a:t>guide</a:t>
            </a:r>
            <a:r>
              <a:rPr lang="en" sz="2400"/>
              <a:t> your studying</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Cluster B - Wild</a:t>
            </a:r>
            <a:endParaRPr/>
          </a:p>
        </p:txBody>
      </p:sp>
      <p:sp>
        <p:nvSpPr>
          <p:cNvPr id="180" name="Google Shape;180;p32"/>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Histrionic: </a:t>
            </a:r>
            <a:r>
              <a:rPr lang="en" sz="1700"/>
              <a:t>excessively emotional, attention-seeking, dramatic</a:t>
            </a:r>
            <a:endParaRPr sz="1700"/>
          </a:p>
          <a:p>
            <a:pPr marL="0" lvl="0" indent="0" algn="l" rtl="0">
              <a:spcBef>
                <a:spcPts val="0"/>
              </a:spcBef>
              <a:spcAft>
                <a:spcPts val="0"/>
              </a:spcAft>
              <a:buNone/>
            </a:pPr>
            <a:r>
              <a:rPr lang="en" sz="1700"/>
              <a:t>	-vs. borderline</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Narcissistic: </a:t>
            </a:r>
            <a:r>
              <a:rPr lang="en" sz="1700"/>
              <a:t>grandiose, entitled, arrogant, lacks empathy</a:t>
            </a:r>
            <a:endParaRPr sz="1700"/>
          </a:p>
          <a:p>
            <a:pPr marL="0" lvl="0" indent="0" algn="l" rtl="0">
              <a:spcBef>
                <a:spcPts val="0"/>
              </a:spcBef>
              <a:spcAft>
                <a:spcPts val="0"/>
              </a:spcAft>
              <a:buNone/>
            </a:pPr>
            <a:r>
              <a:rPr lang="en" sz="1700"/>
              <a:t>	-narcissistic injury</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Borderline: </a:t>
            </a:r>
            <a:r>
              <a:rPr lang="en" sz="1700"/>
              <a:t>unstable and reactive affect, intense interpersonal relationships, impulsivity, splitting, feelings of emptiness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Antisocial: </a:t>
            </a:r>
            <a:r>
              <a:rPr lang="en" sz="1700"/>
              <a:t>violates basic rights of others, deceitful, manipulative, superficially charming, lacks empathy (age &gt;18)</a:t>
            </a:r>
            <a:endParaRPr sz="1700"/>
          </a:p>
          <a:p>
            <a:pPr marL="0" lvl="0" indent="0" algn="l" rtl="0">
              <a:spcBef>
                <a:spcPts val="0"/>
              </a:spcBef>
              <a:spcAft>
                <a:spcPts val="0"/>
              </a:spcAft>
              <a:buNone/>
            </a:pPr>
            <a:r>
              <a:rPr lang="en" sz="1700"/>
              <a:t>	-requires conduct disorder diagnosis (age &lt;18)</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Cluster C - Worried</a:t>
            </a:r>
            <a:endParaRPr/>
          </a:p>
        </p:txBody>
      </p:sp>
      <p:sp>
        <p:nvSpPr>
          <p:cNvPr id="186" name="Google Shape;186;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Avoidant: </a:t>
            </a:r>
            <a:r>
              <a:rPr lang="en"/>
              <a:t>social inhibition, feeling inadequate, hypersensitive to rejection</a:t>
            </a:r>
            <a:endParaRPr/>
          </a:p>
          <a:p>
            <a:pPr marL="0" lvl="0" indent="0" algn="l" rtl="0">
              <a:spcBef>
                <a:spcPts val="0"/>
              </a:spcBef>
              <a:spcAft>
                <a:spcPts val="0"/>
              </a:spcAft>
              <a:buNone/>
            </a:pPr>
            <a:r>
              <a:rPr lang="en"/>
              <a:t>	-vs. Social anxiety disorder</a:t>
            </a:r>
            <a:endParaRPr/>
          </a:p>
          <a:p>
            <a:pPr marL="0" lvl="0" indent="0" algn="l" rtl="0">
              <a:spcBef>
                <a:spcPts val="0"/>
              </a:spcBef>
              <a:spcAft>
                <a:spcPts val="0"/>
              </a:spcAft>
              <a:buNone/>
            </a:pPr>
            <a:r>
              <a:rPr lang="en"/>
              <a:t>	-vs. Schizoid</a:t>
            </a:r>
            <a:endParaRPr/>
          </a:p>
          <a:p>
            <a:pPr marL="0" lvl="0" indent="0" algn="l" rtl="0">
              <a:spcBef>
                <a:spcPts val="0"/>
              </a:spcBef>
              <a:spcAft>
                <a:spcPts val="0"/>
              </a:spcAft>
              <a:buNone/>
            </a:pPr>
            <a:endParaRPr/>
          </a:p>
          <a:p>
            <a:pPr marL="0" lvl="0" indent="0" algn="l" rtl="0">
              <a:spcBef>
                <a:spcPts val="0"/>
              </a:spcBef>
              <a:spcAft>
                <a:spcPts val="0"/>
              </a:spcAft>
              <a:buNone/>
            </a:pPr>
            <a:r>
              <a:rPr lang="en" b="1"/>
              <a:t>Dependent: </a:t>
            </a:r>
            <a:r>
              <a:rPr lang="en"/>
              <a:t>excessive need to be taken care of, submissive, clingy, can’t make decisions on own</a:t>
            </a:r>
            <a:endParaRPr/>
          </a:p>
          <a:p>
            <a:pPr marL="0" lvl="0" indent="0" algn="l" rtl="0">
              <a:spcBef>
                <a:spcPts val="0"/>
              </a:spcBef>
              <a:spcAft>
                <a:spcPts val="0"/>
              </a:spcAft>
              <a:buNone/>
            </a:pPr>
            <a:endParaRPr/>
          </a:p>
          <a:p>
            <a:pPr marL="0" lvl="0" indent="0" algn="l" rtl="0">
              <a:spcBef>
                <a:spcPts val="0"/>
              </a:spcBef>
              <a:spcAft>
                <a:spcPts val="0"/>
              </a:spcAft>
              <a:buNone/>
            </a:pPr>
            <a:r>
              <a:rPr lang="en" b="1"/>
              <a:t>Obsessive Compulsive: </a:t>
            </a:r>
            <a:r>
              <a:rPr lang="en"/>
              <a:t>preoccupied with perfection, orderliness, control</a:t>
            </a:r>
            <a:endParaRPr/>
          </a:p>
          <a:p>
            <a:pPr marL="0" lvl="0" indent="0" algn="l" rtl="0">
              <a:spcBef>
                <a:spcPts val="0"/>
              </a:spcBef>
              <a:spcAft>
                <a:spcPts val="0"/>
              </a:spcAft>
              <a:buNone/>
            </a:pPr>
            <a:r>
              <a:rPr lang="en"/>
              <a:t>	-vs. OCD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304800" y="566100"/>
            <a:ext cx="8379000" cy="191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 to Child/Adolescent Psychiatry</a:t>
            </a:r>
            <a:endParaRPr/>
          </a:p>
        </p:txBody>
      </p:sp>
      <p:pic>
        <p:nvPicPr>
          <p:cNvPr id="192" name="Google Shape;192;p34"/>
          <p:cNvPicPr preferRelativeResize="0"/>
          <p:nvPr/>
        </p:nvPicPr>
        <p:blipFill rotWithShape="1">
          <a:blip r:embed="rId3">
            <a:alphaModFix/>
          </a:blip>
          <a:srcRect l="1777" b="38522"/>
          <a:stretch/>
        </p:blipFill>
        <p:spPr>
          <a:xfrm>
            <a:off x="3609400" y="2571750"/>
            <a:ext cx="5201800" cy="2204125"/>
          </a:xfrm>
          <a:prstGeom prst="rect">
            <a:avLst/>
          </a:prstGeom>
          <a:noFill/>
          <a:ln>
            <a:noFill/>
          </a:ln>
        </p:spPr>
      </p:pic>
      <p:sp>
        <p:nvSpPr>
          <p:cNvPr id="193" name="Google Shape;193;p34"/>
          <p:cNvSpPr txBox="1"/>
          <p:nvPr/>
        </p:nvSpPr>
        <p:spPr>
          <a:xfrm>
            <a:off x="0" y="3009900"/>
            <a:ext cx="3181200" cy="2513400"/>
          </a:xfrm>
          <a:prstGeom prst="rect">
            <a:avLst/>
          </a:prstGeom>
          <a:noFill/>
          <a:ln>
            <a:noFill/>
          </a:ln>
        </p:spPr>
        <p:txBody>
          <a:bodyPr spcFirstLastPara="1" wrap="square" lIns="91425" tIns="91425" rIns="91425" bIns="91425" anchor="t" anchorCtr="0">
            <a:noAutofit/>
          </a:bodyPr>
          <a:lstStyle/>
          <a:p>
            <a:pPr marL="342900" lvl="0" indent="0" algn="l" rtl="0">
              <a:lnSpc>
                <a:spcPct val="115000"/>
              </a:lnSpc>
              <a:spcBef>
                <a:spcPts val="800"/>
              </a:spcBef>
              <a:spcAft>
                <a:spcPts val="0"/>
              </a:spcAft>
              <a:buNone/>
            </a:pPr>
            <a:r>
              <a:rPr lang="en" sz="1200">
                <a:solidFill>
                  <a:srgbClr val="FFFFFF"/>
                </a:solidFill>
                <a:latin typeface="Roboto Slab"/>
                <a:ea typeface="Roboto Slab"/>
                <a:cs typeface="Roboto Slab"/>
                <a:sym typeface="Roboto Slab"/>
              </a:rPr>
              <a:t>4 million children and adolescents with a serious mental disorder</a:t>
            </a:r>
            <a:endParaRPr sz="1200">
              <a:solidFill>
                <a:srgbClr val="FFFFFF"/>
              </a:solidFill>
              <a:latin typeface="Roboto Slab"/>
              <a:ea typeface="Roboto Slab"/>
              <a:cs typeface="Roboto Slab"/>
              <a:sym typeface="Roboto Slab"/>
            </a:endParaRPr>
          </a:p>
          <a:p>
            <a:pPr marL="342900" lvl="0" indent="0" algn="l" rtl="0">
              <a:lnSpc>
                <a:spcPct val="115000"/>
              </a:lnSpc>
              <a:spcBef>
                <a:spcPts val="800"/>
              </a:spcBef>
              <a:spcAft>
                <a:spcPts val="0"/>
              </a:spcAft>
              <a:buNone/>
            </a:pPr>
            <a:r>
              <a:rPr lang="en" sz="1200">
                <a:solidFill>
                  <a:srgbClr val="FFFFFF"/>
                </a:solidFill>
                <a:latin typeface="Roboto Slab"/>
                <a:ea typeface="Roboto Slab"/>
                <a:cs typeface="Roboto Slab"/>
                <a:sym typeface="Roboto Slab"/>
              </a:rPr>
              <a:t>Half of all lifetime cases of mental disorders begin by age 14 </a:t>
            </a:r>
            <a:endParaRPr sz="12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1200">
              <a:solidFill>
                <a:srgbClr val="FFFFFF"/>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Development</a:t>
            </a:r>
            <a:endParaRPr/>
          </a:p>
        </p:txBody>
      </p:sp>
      <p:sp>
        <p:nvSpPr>
          <p:cNvPr id="199" name="Google Shape;199;p35"/>
          <p:cNvSpPr txBox="1">
            <a:spLocks noGrp="1"/>
          </p:cNvSpPr>
          <p:nvPr>
            <p:ph type="body" idx="1"/>
          </p:nvPr>
        </p:nvSpPr>
        <p:spPr>
          <a:xfrm>
            <a:off x="387900" y="1447800"/>
            <a:ext cx="3974700" cy="43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Developmental approach important in this population- presenting symptoms for the same condition can differ based on where the patient is at developmentally</a:t>
            </a:r>
            <a:endParaRPr/>
          </a:p>
          <a:p>
            <a:pPr marL="0" lvl="0" indent="0" algn="l" rtl="0">
              <a:spcBef>
                <a:spcPts val="1600"/>
              </a:spcBef>
              <a:spcAft>
                <a:spcPts val="0"/>
              </a:spcAft>
              <a:buNone/>
            </a:pPr>
            <a:r>
              <a:rPr lang="en"/>
              <a:t>Many familiar diagnoses seen in adults, with different presentations. Important to note that </a:t>
            </a:r>
            <a:r>
              <a:rPr lang="en">
                <a:solidFill>
                  <a:srgbClr val="FFFF00"/>
                </a:solidFill>
              </a:rPr>
              <a:t>children are </a:t>
            </a:r>
            <a:r>
              <a:rPr lang="en" b="1" u="sng">
                <a:solidFill>
                  <a:srgbClr val="FFFF00"/>
                </a:solidFill>
              </a:rPr>
              <a:t>NOT </a:t>
            </a:r>
            <a:r>
              <a:rPr lang="en">
                <a:solidFill>
                  <a:srgbClr val="FFFF00"/>
                </a:solidFill>
              </a:rPr>
              <a:t>small adults.</a:t>
            </a:r>
            <a:endParaRPr>
              <a:solidFill>
                <a:srgbClr val="FFFF00"/>
              </a:solidFill>
            </a:endParaRPr>
          </a:p>
          <a:p>
            <a:pPr marL="0" lvl="0" indent="0" algn="l" rtl="0">
              <a:spcBef>
                <a:spcPts val="1600"/>
              </a:spcBef>
              <a:spcAft>
                <a:spcPts val="1600"/>
              </a:spcAft>
              <a:buNone/>
            </a:pPr>
            <a:endParaRPr>
              <a:solidFill>
                <a:srgbClr val="FFFFFF"/>
              </a:solidFill>
            </a:endParaRPr>
          </a:p>
        </p:txBody>
      </p:sp>
      <p:pic>
        <p:nvPicPr>
          <p:cNvPr id="200" name="Google Shape;200;p35"/>
          <p:cNvPicPr preferRelativeResize="0"/>
          <p:nvPr/>
        </p:nvPicPr>
        <p:blipFill>
          <a:blip r:embed="rId3">
            <a:alphaModFix/>
          </a:blip>
          <a:stretch>
            <a:fillRect/>
          </a:stretch>
        </p:blipFill>
        <p:spPr>
          <a:xfrm>
            <a:off x="4572000" y="1447800"/>
            <a:ext cx="4184103" cy="23527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Intellectual Disability</a:t>
            </a:r>
            <a:endParaRPr/>
          </a:p>
        </p:txBody>
      </p:sp>
      <p:sp>
        <p:nvSpPr>
          <p:cNvPr id="206" name="Google Shape;206;p36"/>
          <p:cNvSpPr txBox="1">
            <a:spLocks noGrp="1"/>
          </p:cNvSpPr>
          <p:nvPr>
            <p:ph type="body" idx="1"/>
          </p:nvPr>
        </p:nvSpPr>
        <p:spPr>
          <a:xfrm>
            <a:off x="387900" y="1489825"/>
            <a:ext cx="8601300" cy="24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Deficits in intellectual and adaptive functioning - formerly known as mental retardation (MR)</a:t>
            </a:r>
            <a:endParaRPr sz="1600"/>
          </a:p>
          <a:p>
            <a:pPr marL="0" lvl="0" indent="0" algn="l" rtl="0">
              <a:spcBef>
                <a:spcPts val="1600"/>
              </a:spcBef>
              <a:spcAft>
                <a:spcPts val="1600"/>
              </a:spcAft>
              <a:buNone/>
            </a:pPr>
            <a:r>
              <a:rPr lang="en"/>
              <a:t>         </a:t>
            </a:r>
            <a:r>
              <a:rPr lang="en">
                <a:solidFill>
                  <a:srgbClr val="FFFF00"/>
                </a:solidFill>
              </a:rPr>
              <a:t>      Low IQ categories</a:t>
            </a:r>
            <a:endParaRPr>
              <a:solidFill>
                <a:srgbClr val="FFFF00"/>
              </a:solidFill>
            </a:endParaRPr>
          </a:p>
        </p:txBody>
      </p:sp>
      <p:pic>
        <p:nvPicPr>
          <p:cNvPr id="207" name="Google Shape;207;p36"/>
          <p:cNvPicPr preferRelativeResize="0"/>
          <p:nvPr/>
        </p:nvPicPr>
        <p:blipFill rotWithShape="1">
          <a:blip r:embed="rId3">
            <a:alphaModFix/>
          </a:blip>
          <a:srcRect l="-9527" t="100000" r="38211" b="-43967"/>
          <a:stretch/>
        </p:blipFill>
        <p:spPr>
          <a:xfrm>
            <a:off x="258500" y="4229450"/>
            <a:ext cx="3397351" cy="1570826"/>
          </a:xfrm>
          <a:prstGeom prst="rect">
            <a:avLst/>
          </a:prstGeom>
          <a:noFill/>
          <a:ln>
            <a:noFill/>
          </a:ln>
        </p:spPr>
      </p:pic>
      <p:pic>
        <p:nvPicPr>
          <p:cNvPr id="208" name="Google Shape;208;p36"/>
          <p:cNvPicPr preferRelativeResize="0"/>
          <p:nvPr/>
        </p:nvPicPr>
        <p:blipFill rotWithShape="1">
          <a:blip r:embed="rId3">
            <a:alphaModFix/>
          </a:blip>
          <a:srcRect l="14007" t="36463" r="44685" b="23152"/>
          <a:stretch/>
        </p:blipFill>
        <p:spPr>
          <a:xfrm>
            <a:off x="556548" y="2492600"/>
            <a:ext cx="3342852" cy="2451001"/>
          </a:xfrm>
          <a:prstGeom prst="rect">
            <a:avLst/>
          </a:prstGeom>
          <a:noFill/>
          <a:ln>
            <a:noFill/>
          </a:ln>
        </p:spPr>
      </p:pic>
      <p:pic>
        <p:nvPicPr>
          <p:cNvPr id="209" name="Google Shape;209;p36"/>
          <p:cNvPicPr preferRelativeResize="0"/>
          <p:nvPr/>
        </p:nvPicPr>
        <p:blipFill>
          <a:blip r:embed="rId4">
            <a:alphaModFix/>
          </a:blip>
          <a:stretch>
            <a:fillRect/>
          </a:stretch>
        </p:blipFill>
        <p:spPr>
          <a:xfrm>
            <a:off x="4572000" y="2042408"/>
            <a:ext cx="4184100" cy="29011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Disabilities</a:t>
            </a:r>
            <a:endParaRPr/>
          </a:p>
        </p:txBody>
      </p:sp>
      <p:sp>
        <p:nvSpPr>
          <p:cNvPr id="215" name="Google Shape;215;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 deficits in </a:t>
            </a:r>
            <a:r>
              <a:rPr lang="en">
                <a:solidFill>
                  <a:srgbClr val="FFFF00"/>
                </a:solidFill>
              </a:rPr>
              <a:t>reading</a:t>
            </a:r>
            <a:r>
              <a:rPr lang="en"/>
              <a:t>, </a:t>
            </a:r>
            <a:r>
              <a:rPr lang="en">
                <a:solidFill>
                  <a:srgbClr val="FFFF00"/>
                </a:solidFill>
              </a:rPr>
              <a:t>writing</a:t>
            </a:r>
            <a:r>
              <a:rPr lang="en"/>
              <a:t>, or </a:t>
            </a:r>
            <a:r>
              <a:rPr lang="en">
                <a:solidFill>
                  <a:srgbClr val="FFFF00"/>
                </a:solidFill>
              </a:rPr>
              <a:t>mathematics</a:t>
            </a:r>
            <a:r>
              <a:rPr lang="en"/>
              <a:t>.</a:t>
            </a:r>
            <a:endParaRPr/>
          </a:p>
          <a:p>
            <a:pPr marL="0" lvl="0" indent="0" algn="l" rtl="0">
              <a:spcBef>
                <a:spcPts val="1600"/>
              </a:spcBef>
              <a:spcAft>
                <a:spcPts val="1600"/>
              </a:spcAft>
              <a:buNone/>
            </a:pPr>
            <a:r>
              <a:rPr lang="en"/>
              <a:t>	These can occur in isolation or combinations.</a:t>
            </a:r>
            <a:endParaRPr/>
          </a:p>
        </p:txBody>
      </p:sp>
      <p:pic>
        <p:nvPicPr>
          <p:cNvPr id="216" name="Google Shape;216;p37"/>
          <p:cNvPicPr preferRelativeResize="0"/>
          <p:nvPr/>
        </p:nvPicPr>
        <p:blipFill>
          <a:blip r:embed="rId3">
            <a:alphaModFix/>
          </a:blip>
          <a:stretch>
            <a:fillRect/>
          </a:stretch>
        </p:blipFill>
        <p:spPr>
          <a:xfrm>
            <a:off x="2538429" y="2571754"/>
            <a:ext cx="3500425" cy="2329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Abuse and Neglect</a:t>
            </a:r>
            <a:endParaRPr/>
          </a:p>
        </p:txBody>
      </p:sp>
      <p:sp>
        <p:nvSpPr>
          <p:cNvPr id="222" name="Google Shape;222;p38"/>
          <p:cNvSpPr txBox="1">
            <a:spLocks noGrp="1"/>
          </p:cNvSpPr>
          <p:nvPr>
            <p:ph type="body" idx="1"/>
          </p:nvPr>
        </p:nvSpPr>
        <p:spPr>
          <a:xfrm>
            <a:off x="209550" y="1295400"/>
            <a:ext cx="8592000" cy="3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a:t>Always ask</a:t>
            </a:r>
            <a:r>
              <a:rPr lang="en" sz="1700"/>
              <a:t> about abuse and neglect. Must report suspicions to CPS.</a:t>
            </a:r>
            <a:endParaRPr sz="1700"/>
          </a:p>
          <a:p>
            <a:pPr marL="0" lvl="0" indent="0" algn="l" rtl="0">
              <a:spcBef>
                <a:spcPts val="1600"/>
              </a:spcBef>
              <a:spcAft>
                <a:spcPts val="0"/>
              </a:spcAft>
              <a:buNone/>
            </a:pPr>
            <a:r>
              <a:rPr lang="en" sz="1700" b="1">
                <a:solidFill>
                  <a:srgbClr val="FFFF00"/>
                </a:solidFill>
              </a:rPr>
              <a:t>Abuse </a:t>
            </a:r>
            <a:r>
              <a:rPr lang="en" sz="1700"/>
              <a:t>- physical/sexual/psychological</a:t>
            </a:r>
            <a:endParaRPr sz="1700"/>
          </a:p>
          <a:p>
            <a:pPr marL="0" lvl="0" indent="0" algn="l" rtl="0">
              <a:spcBef>
                <a:spcPts val="1600"/>
              </a:spcBef>
              <a:spcAft>
                <a:spcPts val="0"/>
              </a:spcAft>
              <a:buNone/>
            </a:pPr>
            <a:r>
              <a:rPr lang="en" sz="1700"/>
              <a:t>Look out for bruises, burns, behavior changes - including acting out, detachment, nightmares.</a:t>
            </a:r>
            <a:endParaRPr sz="1700"/>
          </a:p>
          <a:p>
            <a:pPr marL="0" lvl="0" indent="0" algn="l" rtl="0">
              <a:spcBef>
                <a:spcPts val="1600"/>
              </a:spcBef>
              <a:spcAft>
                <a:spcPts val="0"/>
              </a:spcAft>
              <a:buNone/>
            </a:pPr>
            <a:r>
              <a:rPr lang="en" sz="1700" b="1">
                <a:solidFill>
                  <a:srgbClr val="FFFF00"/>
                </a:solidFill>
              </a:rPr>
              <a:t>Neglect </a:t>
            </a:r>
            <a:r>
              <a:rPr lang="en" sz="1700"/>
              <a:t>- failure of a guardian to properly care for a child</a:t>
            </a:r>
            <a:endParaRPr sz="1700"/>
          </a:p>
          <a:p>
            <a:pPr marL="0" lvl="0" indent="0" algn="l" rtl="0">
              <a:spcBef>
                <a:spcPts val="1600"/>
              </a:spcBef>
              <a:spcAft>
                <a:spcPts val="0"/>
              </a:spcAft>
              <a:buNone/>
            </a:pPr>
            <a:r>
              <a:rPr lang="en" sz="1700" b="1" u="sng">
                <a:solidFill>
                  <a:srgbClr val="00FFFF"/>
                </a:solidFill>
              </a:rPr>
              <a:t>Self-injurious behavior</a:t>
            </a:r>
            <a:r>
              <a:rPr lang="en" sz="1700" b="1">
                <a:solidFill>
                  <a:srgbClr val="00FFFF"/>
                </a:solidFill>
              </a:rPr>
              <a:t> </a:t>
            </a:r>
            <a:r>
              <a:rPr lang="en" sz="1700"/>
              <a:t>(sometimes called parasuicidal behavior, or non-suicidal self injury, NSSI) - symptom not a diagnosis. Intent is not suicide, but a coping mechanism for release. Seen in depression, anxiety, PTSD, substance abuse, some personality disorders. Treatment - therapy and identification of underlying diagnosis, treat accordingly</a:t>
            </a:r>
            <a:endParaRPr sz="1700"/>
          </a:p>
          <a:p>
            <a:pPr marL="0" lvl="0" indent="0" algn="l" rtl="0">
              <a:spcBef>
                <a:spcPts val="1600"/>
              </a:spcBef>
              <a:spcAft>
                <a:spcPts val="0"/>
              </a:spcAft>
              <a:buNone/>
            </a:pPr>
            <a:endParaRPr sz="1700"/>
          </a:p>
          <a:p>
            <a:pPr marL="0" lvl="0" indent="0" algn="l" rtl="0">
              <a:spcBef>
                <a:spcPts val="1600"/>
              </a:spcBef>
              <a:spcAft>
                <a:spcPts val="1600"/>
              </a:spcAft>
              <a:buNone/>
            </a:pP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87900" y="152400"/>
            <a:ext cx="8368200" cy="9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Psychotic Disorders in children and adolescents</a:t>
            </a:r>
            <a:endParaRPr/>
          </a:p>
        </p:txBody>
      </p:sp>
      <p:sp>
        <p:nvSpPr>
          <p:cNvPr id="228" name="Google Shape;228;p39"/>
          <p:cNvSpPr txBox="1">
            <a:spLocks noGrp="1"/>
          </p:cNvSpPr>
          <p:nvPr>
            <p:ph type="body" idx="1"/>
          </p:nvPr>
        </p:nvSpPr>
        <p:spPr>
          <a:xfrm>
            <a:off x="244800" y="1225850"/>
            <a:ext cx="8511300" cy="35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a:t>
            </a:r>
            <a:r>
              <a:rPr lang="en">
                <a:solidFill>
                  <a:srgbClr val="FFFF00"/>
                </a:solidFill>
              </a:rPr>
              <a:t>distinguishing normal childhood fantasies</a:t>
            </a:r>
            <a:r>
              <a:rPr lang="en"/>
              <a:t> from frank delusions/psychosis</a:t>
            </a:r>
            <a:endParaRPr/>
          </a:p>
          <a:p>
            <a:pPr marL="0" lvl="0" indent="0" algn="l" rtl="0">
              <a:spcBef>
                <a:spcPts val="1600"/>
              </a:spcBef>
              <a:spcAft>
                <a:spcPts val="0"/>
              </a:spcAft>
              <a:buNone/>
            </a:pPr>
            <a:r>
              <a:rPr lang="en"/>
              <a:t>Schizophrenia CAN occur in childhood but is </a:t>
            </a:r>
            <a:r>
              <a:rPr lang="en" u="sng">
                <a:solidFill>
                  <a:srgbClr val="FFFF00"/>
                </a:solidFill>
              </a:rPr>
              <a:t>very rare</a:t>
            </a:r>
            <a:r>
              <a:rPr lang="en"/>
              <a:t>.</a:t>
            </a:r>
            <a:endParaRPr/>
          </a:p>
          <a:p>
            <a:pPr marL="0" lvl="0" indent="0" algn="l" rtl="0">
              <a:spcBef>
                <a:spcPts val="1600"/>
              </a:spcBef>
              <a:spcAft>
                <a:spcPts val="0"/>
              </a:spcAft>
              <a:buNone/>
            </a:pPr>
            <a:r>
              <a:rPr lang="en"/>
              <a:t>If a child has depression and begins to have hallucinations, it is </a:t>
            </a:r>
            <a:r>
              <a:rPr lang="en">
                <a:solidFill>
                  <a:srgbClr val="FFFF00"/>
                </a:solidFill>
              </a:rPr>
              <a:t>more likely to be the onset of bipolar disorder </a:t>
            </a:r>
            <a:r>
              <a:rPr lang="en"/>
              <a:t>(vs. schizophrenia)</a:t>
            </a:r>
            <a:endParaRPr/>
          </a:p>
          <a:p>
            <a:pPr marL="0" lvl="0" indent="0" algn="l" rtl="0">
              <a:spcBef>
                <a:spcPts val="1600"/>
              </a:spcBef>
              <a:spcAft>
                <a:spcPts val="0"/>
              </a:spcAft>
              <a:buNone/>
            </a:pPr>
            <a:endParaRPr sz="1600">
              <a:solidFill>
                <a:srgbClr val="FFFFFF"/>
              </a:solidFill>
              <a:latin typeface="Roboto Slab"/>
              <a:ea typeface="Roboto Slab"/>
              <a:cs typeface="Roboto Slab"/>
              <a:sym typeface="Roboto Slab"/>
            </a:endParaRPr>
          </a:p>
          <a:p>
            <a:pPr marL="0" lvl="0" indent="0" algn="l" rtl="0">
              <a:spcBef>
                <a:spcPts val="600"/>
              </a:spcBef>
              <a:spcAft>
                <a:spcPts val="0"/>
              </a:spcAft>
              <a:buNone/>
            </a:pPr>
            <a:endParaRPr sz="16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pic>
        <p:nvPicPr>
          <p:cNvPr id="229" name="Google Shape;229;p39" descr="Image result for childhood psychosis"/>
          <p:cNvPicPr preferRelativeResize="0"/>
          <p:nvPr/>
        </p:nvPicPr>
        <p:blipFill>
          <a:blip r:embed="rId3">
            <a:alphaModFix/>
          </a:blip>
          <a:stretch>
            <a:fillRect/>
          </a:stretch>
        </p:blipFill>
        <p:spPr>
          <a:xfrm>
            <a:off x="2952224" y="3032475"/>
            <a:ext cx="2909750" cy="1964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p:nvPr/>
        </p:nvSpPr>
        <p:spPr>
          <a:xfrm>
            <a:off x="146925" y="456200"/>
            <a:ext cx="9209400" cy="4295400"/>
          </a:xfrm>
          <a:prstGeom prst="rect">
            <a:avLst/>
          </a:prstGeom>
          <a:noFill/>
          <a:ln>
            <a:noFill/>
          </a:ln>
        </p:spPr>
        <p:txBody>
          <a:bodyPr spcFirstLastPara="1" wrap="square" lIns="91425" tIns="91425" rIns="91425" bIns="91425" anchor="t" anchorCtr="0">
            <a:noAutofit/>
          </a:bodyPr>
          <a:lstStyle/>
          <a:p>
            <a:pPr marL="342900" lvl="0" indent="0" algn="l" rtl="0">
              <a:lnSpc>
                <a:spcPct val="115000"/>
              </a:lnSpc>
              <a:spcBef>
                <a:spcPts val="600"/>
              </a:spcBef>
              <a:spcAft>
                <a:spcPts val="0"/>
              </a:spcAft>
              <a:buNone/>
            </a:pPr>
            <a:r>
              <a:rPr lang="en" sz="1800" u="sng">
                <a:solidFill>
                  <a:srgbClr val="FFFF00"/>
                </a:solidFill>
                <a:latin typeface="Trebuchet MS"/>
                <a:ea typeface="Trebuchet MS"/>
                <a:cs typeface="Trebuchet MS"/>
                <a:sym typeface="Trebuchet MS"/>
              </a:rPr>
              <a:t>Pre-adolescents</a:t>
            </a:r>
            <a:endParaRPr sz="1800" u="sng">
              <a:solidFill>
                <a:srgbClr val="FFFF00"/>
              </a:solidFill>
              <a:latin typeface="Trebuchet MS"/>
              <a:ea typeface="Trebuchet MS"/>
              <a:cs typeface="Trebuchet MS"/>
              <a:sym typeface="Trebuchet MS"/>
            </a:endParaRPr>
          </a:p>
          <a:p>
            <a:pPr marL="0" lvl="0" indent="0" algn="l" rtl="0">
              <a:lnSpc>
                <a:spcPct val="115000"/>
              </a:lnSpc>
              <a:spcBef>
                <a:spcPts val="600"/>
              </a:spcBef>
              <a:spcAft>
                <a:spcPts val="0"/>
              </a:spcAft>
              <a:buNone/>
            </a:pPr>
            <a:r>
              <a:rPr lang="en" sz="1800">
                <a:solidFill>
                  <a:srgbClr val="FFFFFF"/>
                </a:solidFill>
                <a:latin typeface="Trebuchet MS"/>
                <a:ea typeface="Trebuchet MS"/>
                <a:cs typeface="Trebuchet MS"/>
                <a:sym typeface="Trebuchet MS"/>
              </a:rPr>
              <a:t>Usually have 1st degree relative with schizophrenia. Often have minor neurological impairments, low average to borderline intelligence, high levels of anxiety, hyperactivity, impaired attention, delayed speech and language</a:t>
            </a:r>
            <a:endParaRPr sz="1800">
              <a:solidFill>
                <a:srgbClr val="FFFFFF"/>
              </a:solidFill>
              <a:latin typeface="Trebuchet MS"/>
              <a:ea typeface="Trebuchet MS"/>
              <a:cs typeface="Trebuchet MS"/>
              <a:sym typeface="Trebuchet MS"/>
            </a:endParaRPr>
          </a:p>
          <a:p>
            <a:pPr marL="342900" lvl="0" indent="0" algn="l" rtl="0">
              <a:lnSpc>
                <a:spcPct val="115000"/>
              </a:lnSpc>
              <a:spcBef>
                <a:spcPts val="600"/>
              </a:spcBef>
              <a:spcAft>
                <a:spcPts val="0"/>
              </a:spcAft>
              <a:buNone/>
            </a:pPr>
            <a:r>
              <a:rPr lang="en" sz="1800" u="sng">
                <a:solidFill>
                  <a:srgbClr val="FFFF00"/>
                </a:solidFill>
                <a:latin typeface="Trebuchet MS"/>
                <a:ea typeface="Trebuchet MS"/>
                <a:cs typeface="Trebuchet MS"/>
                <a:sym typeface="Trebuchet MS"/>
              </a:rPr>
              <a:t>Adolescents</a:t>
            </a:r>
            <a:endParaRPr sz="1800" u="sng">
              <a:solidFill>
                <a:srgbClr val="FFFF00"/>
              </a:solidFill>
              <a:latin typeface="Trebuchet MS"/>
              <a:ea typeface="Trebuchet MS"/>
              <a:cs typeface="Trebuchet MS"/>
              <a:sym typeface="Trebuchet MS"/>
            </a:endParaRPr>
          </a:p>
          <a:p>
            <a:pPr marL="0" lvl="0" indent="0" algn="l" rtl="0">
              <a:lnSpc>
                <a:spcPct val="115000"/>
              </a:lnSpc>
              <a:spcBef>
                <a:spcPts val="600"/>
              </a:spcBef>
              <a:spcAft>
                <a:spcPts val="0"/>
              </a:spcAft>
              <a:buNone/>
            </a:pPr>
            <a:r>
              <a:rPr lang="en" sz="1800">
                <a:solidFill>
                  <a:srgbClr val="FFFFFF"/>
                </a:solidFill>
                <a:latin typeface="Trebuchet MS"/>
                <a:ea typeface="Trebuchet MS"/>
                <a:cs typeface="Trebuchet MS"/>
                <a:sym typeface="Trebuchet MS"/>
              </a:rPr>
              <a:t>Insidious symptoms (prodrome) including apathy, changes in personal hygiene, social withdrawal, anxiety, deteriorating school performance, depression, and suicidal ideation </a:t>
            </a:r>
            <a:endParaRPr sz="1800">
              <a:solidFill>
                <a:srgbClr val="FFFFFF"/>
              </a:solidFill>
              <a:latin typeface="Trebuchet MS"/>
              <a:ea typeface="Trebuchet MS"/>
              <a:cs typeface="Trebuchet MS"/>
              <a:sym typeface="Trebuchet MS"/>
            </a:endParaRPr>
          </a:p>
          <a:p>
            <a:pPr marL="0" lvl="0" indent="0" algn="l" rtl="0">
              <a:lnSpc>
                <a:spcPct val="115000"/>
              </a:lnSpc>
              <a:spcBef>
                <a:spcPts val="600"/>
              </a:spcBef>
              <a:spcAft>
                <a:spcPts val="0"/>
              </a:spcAft>
              <a:buNone/>
            </a:pPr>
            <a:endParaRPr sz="1800">
              <a:solidFill>
                <a:srgbClr val="FFFFFF"/>
              </a:solidFill>
              <a:latin typeface="Trebuchet MS"/>
              <a:ea typeface="Trebuchet MS"/>
              <a:cs typeface="Trebuchet MS"/>
              <a:sym typeface="Trebuchet MS"/>
            </a:endParaRPr>
          </a:p>
          <a:p>
            <a:pPr marL="0" lvl="0" indent="0" algn="l" rtl="0">
              <a:lnSpc>
                <a:spcPct val="115000"/>
              </a:lnSpc>
              <a:spcBef>
                <a:spcPts val="600"/>
              </a:spcBef>
              <a:spcAft>
                <a:spcPts val="0"/>
              </a:spcAft>
              <a:buNone/>
            </a:pPr>
            <a:r>
              <a:rPr lang="en" sz="1600">
                <a:solidFill>
                  <a:srgbClr val="00FFFF"/>
                </a:solidFill>
                <a:latin typeface="Roboto Slab"/>
                <a:ea typeface="Roboto Slab"/>
                <a:cs typeface="Roboto Slab"/>
                <a:sym typeface="Roboto Slab"/>
              </a:rPr>
              <a:t>Treatment </a:t>
            </a:r>
            <a:r>
              <a:rPr lang="en" sz="1600">
                <a:solidFill>
                  <a:srgbClr val="FFFFFF"/>
                </a:solidFill>
                <a:latin typeface="Roboto Slab"/>
                <a:ea typeface="Roboto Slab"/>
                <a:cs typeface="Roboto Slab"/>
                <a:sym typeface="Roboto Slab"/>
              </a:rPr>
              <a:t>with antipsychotics and therapy</a:t>
            </a:r>
            <a:endParaRPr sz="1600">
              <a:solidFill>
                <a:srgbClr val="FFFFFF"/>
              </a:solidFill>
              <a:latin typeface="Roboto Slab"/>
              <a:ea typeface="Roboto Slab"/>
              <a:cs typeface="Roboto Slab"/>
              <a:sym typeface="Roboto Slab"/>
            </a:endParaRPr>
          </a:p>
          <a:p>
            <a:pPr marL="0" lvl="0" indent="0" algn="l" rtl="0">
              <a:lnSpc>
                <a:spcPct val="115000"/>
              </a:lnSpc>
              <a:spcBef>
                <a:spcPts val="600"/>
              </a:spcBef>
              <a:spcAft>
                <a:spcPts val="0"/>
              </a:spcAft>
              <a:buNone/>
            </a:pPr>
            <a:endParaRPr sz="1800">
              <a:solidFill>
                <a:srgbClr val="FFFFFF"/>
              </a:solidFill>
              <a:latin typeface="Trebuchet MS"/>
              <a:ea typeface="Trebuchet MS"/>
              <a:cs typeface="Trebuchet MS"/>
              <a:sym typeface="Trebuchet MS"/>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Bipolar Disorder in Children &amp; Adolescents	</a:t>
            </a:r>
            <a:endParaRPr/>
          </a:p>
        </p:txBody>
      </p:sp>
      <p:sp>
        <p:nvSpPr>
          <p:cNvPr id="240" name="Google Shape;240;p41"/>
          <p:cNvSpPr txBox="1">
            <a:spLocks noGrp="1"/>
          </p:cNvSpPr>
          <p:nvPr>
            <p:ph type="body" idx="1"/>
          </p:nvPr>
        </p:nvSpPr>
        <p:spPr>
          <a:xfrm>
            <a:off x="261250" y="1489825"/>
            <a:ext cx="8494800" cy="342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 early onset MDD (especially those </a:t>
            </a:r>
            <a:r>
              <a:rPr lang="en" i="1"/>
              <a:t>with psychotic features</a:t>
            </a:r>
            <a:r>
              <a:rPr lang="en"/>
              <a:t>). Family history of bipolar disorder, depression w/ psychotic features or any mood disorder. </a:t>
            </a:r>
            <a:r>
              <a:rPr lang="en" i="1">
                <a:solidFill>
                  <a:srgbClr val="FFFF00"/>
                </a:solidFill>
              </a:rPr>
              <a:t>Pharmacologically induced mania**</a:t>
            </a:r>
            <a:endParaRPr i="1">
              <a:solidFill>
                <a:srgbClr val="FFFF00"/>
              </a:solidFill>
            </a:endParaRPr>
          </a:p>
          <a:p>
            <a:pPr marL="0" lvl="0" indent="0" algn="l" rtl="0">
              <a:spcBef>
                <a:spcPts val="1600"/>
              </a:spcBef>
              <a:spcAft>
                <a:spcPts val="0"/>
              </a:spcAft>
              <a:buNone/>
            </a:pPr>
            <a:r>
              <a:rPr lang="en" b="1">
                <a:solidFill>
                  <a:srgbClr val="FFFF00"/>
                </a:solidFill>
              </a:rPr>
              <a:t>Mania</a:t>
            </a:r>
            <a:r>
              <a:rPr lang="en" b="1">
                <a:solidFill>
                  <a:srgbClr val="FFFFFF"/>
                </a:solidFill>
              </a:rPr>
              <a:t> </a:t>
            </a:r>
            <a:r>
              <a:rPr lang="en">
                <a:solidFill>
                  <a:srgbClr val="FFFFFF"/>
                </a:solidFill>
              </a:rPr>
              <a:t>in children RARELY presents with euphoria, more often irritability, anger, sexual preoccupation inconsistent with developmental level and emotional lability.</a:t>
            </a:r>
            <a:endParaRPr>
              <a:solidFill>
                <a:srgbClr val="FFFFFF"/>
              </a:solidFill>
            </a:endParaRPr>
          </a:p>
          <a:p>
            <a:pPr marL="0" lvl="0" indent="0" algn="l" rtl="0">
              <a:spcBef>
                <a:spcPts val="1600"/>
              </a:spcBef>
              <a:spcAft>
                <a:spcPts val="0"/>
              </a:spcAft>
              <a:buNone/>
            </a:pPr>
            <a:r>
              <a:rPr lang="en" sz="1600">
                <a:solidFill>
                  <a:srgbClr val="FFFFFF"/>
                </a:solidFill>
                <a:latin typeface="Roboto Slab"/>
                <a:ea typeface="Roboto Slab"/>
                <a:cs typeface="Roboto Slab"/>
                <a:sym typeface="Roboto Slab"/>
              </a:rPr>
              <a:t>20-40 % of depressed children and adolescents will go on to develop</a:t>
            </a:r>
            <a:r>
              <a:rPr lang="en" sz="1600">
                <a:solidFill>
                  <a:srgbClr val="FFFF00"/>
                </a:solidFill>
                <a:latin typeface="Roboto Slab"/>
                <a:ea typeface="Roboto Slab"/>
                <a:cs typeface="Roboto Slab"/>
                <a:sym typeface="Roboto Slab"/>
              </a:rPr>
              <a:t> Bipolar Disorder</a:t>
            </a:r>
            <a:r>
              <a:rPr lang="en" sz="1600">
                <a:solidFill>
                  <a:srgbClr val="FFFFFF"/>
                </a:solidFill>
                <a:latin typeface="Roboto Slab"/>
                <a:ea typeface="Roboto Slab"/>
                <a:cs typeface="Roboto Slab"/>
                <a:sym typeface="Roboto Slab"/>
              </a:rPr>
              <a:t> within five years after the onset of Major Depressive Disorder (MDD)</a:t>
            </a:r>
            <a:endParaRPr>
              <a:solidFill>
                <a:srgbClr val="FFFFFF"/>
              </a:solidFill>
            </a:endParaRPr>
          </a:p>
          <a:p>
            <a:pPr marL="0" lvl="0" indent="0" algn="l" rtl="0">
              <a:spcBef>
                <a:spcPts val="0"/>
              </a:spcBef>
              <a:spcAft>
                <a:spcPts val="1600"/>
              </a:spcAft>
              <a:buNone/>
            </a:pPr>
            <a:r>
              <a:rPr lang="en">
                <a:solidFill>
                  <a:srgbClr val="FFFFFF"/>
                </a:solidFill>
              </a:rPr>
              <a:t>Treatment: mood stabilizers (lithium, valproic acid, lamotrigine, carbamazepine), antipsychotics (especially for mania)</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25250" y="371250"/>
            <a:ext cx="8293500" cy="19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Obsessive-Compulsive Disorder</a:t>
            </a:r>
            <a:endParaRPr/>
          </a:p>
        </p:txBody>
      </p:sp>
      <p:pic>
        <p:nvPicPr>
          <p:cNvPr id="76" name="Google Shape;76;p15"/>
          <p:cNvPicPr preferRelativeResize="0"/>
          <p:nvPr/>
        </p:nvPicPr>
        <p:blipFill>
          <a:blip r:embed="rId3">
            <a:alphaModFix/>
          </a:blip>
          <a:stretch>
            <a:fillRect/>
          </a:stretch>
        </p:blipFill>
        <p:spPr>
          <a:xfrm>
            <a:off x="3273375" y="2277150"/>
            <a:ext cx="2597251" cy="2610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&amp; Adolescent Psychiatry</a:t>
            </a:r>
            <a:endParaRPr/>
          </a:p>
        </p:txBody>
      </p:sp>
      <p:sp>
        <p:nvSpPr>
          <p:cNvPr id="246" name="Google Shape;246;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00FFFF"/>
                </a:solidFill>
              </a:rPr>
              <a:t>PTSD</a:t>
            </a:r>
            <a:endParaRPr sz="2400" b="1" u="sng">
              <a:solidFill>
                <a:srgbClr val="00FFFF"/>
              </a:solidFill>
            </a:endParaRPr>
          </a:p>
          <a:p>
            <a:pPr marL="0" lvl="0" indent="0" algn="l" rtl="0">
              <a:spcBef>
                <a:spcPts val="1600"/>
              </a:spcBef>
              <a:spcAft>
                <a:spcPts val="0"/>
              </a:spcAft>
              <a:buNone/>
            </a:pPr>
            <a:r>
              <a:rPr lang="en"/>
              <a:t>Age &gt;6 = need same 4 symptom clusters (intrusion, avoidance,	cognition/mood, arousal/reactivity) as adults	 </a:t>
            </a:r>
            <a:endParaRPr/>
          </a:p>
          <a:p>
            <a:pPr marL="0" lvl="0" indent="0" algn="l" rtl="0">
              <a:spcBef>
                <a:spcPts val="1600"/>
              </a:spcBef>
              <a:spcAft>
                <a:spcPts val="0"/>
              </a:spcAft>
              <a:buNone/>
            </a:pPr>
            <a:r>
              <a:rPr lang="en"/>
              <a:t>Age &lt;6 =	need intrusion + arousal/reactivity +	 avoidance OR cognition/mood	 </a:t>
            </a:r>
            <a:endParaRPr/>
          </a:p>
          <a:p>
            <a:pPr marL="0" lvl="0" indent="0" algn="l" rtl="0">
              <a:spcBef>
                <a:spcPts val="1600"/>
              </a:spcBef>
              <a:spcAft>
                <a:spcPts val="0"/>
              </a:spcAft>
              <a:buNone/>
            </a:pPr>
            <a:r>
              <a:rPr lang="en"/>
              <a:t>• Re-enact trauma	through play,	often </a:t>
            </a:r>
            <a:r>
              <a:rPr lang="en">
                <a:solidFill>
                  <a:srgbClr val="FFFF00"/>
                </a:solidFill>
              </a:rPr>
              <a:t>re-experience trauma while relaxed </a:t>
            </a:r>
            <a:r>
              <a:rPr lang="en"/>
              <a:t>(vs.	when stressed in adults), repetitive play/behaviors	 </a:t>
            </a:r>
            <a:endParaRPr/>
          </a:p>
          <a:p>
            <a:pPr marL="0" lvl="0" indent="0" algn="l" rtl="0">
              <a:spcBef>
                <a:spcPts val="1600"/>
              </a:spcBef>
              <a:spcAft>
                <a:spcPts val="1600"/>
              </a:spcAft>
              <a:buNone/>
            </a:pPr>
            <a:r>
              <a:rPr lang="en"/>
              <a:t>• </a:t>
            </a:r>
            <a:r>
              <a:rPr lang="en">
                <a:solidFill>
                  <a:srgbClr val="00FFFF"/>
                </a:solidFill>
              </a:rPr>
              <a:t>Treatment </a:t>
            </a:r>
            <a:r>
              <a:rPr lang="en"/>
              <a:t>is psychotherapy, SSRIs, alpha agonists, atypical antipsychotics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&amp; Adolescent Psychiatry</a:t>
            </a:r>
            <a:endParaRPr/>
          </a:p>
        </p:txBody>
      </p:sp>
      <p:sp>
        <p:nvSpPr>
          <p:cNvPr id="252" name="Google Shape;252;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Major Depressive Disorder</a:t>
            </a:r>
            <a:endParaRPr sz="1600" b="1"/>
          </a:p>
          <a:p>
            <a:pPr marL="0" lvl="0" indent="0" algn="l" rtl="0">
              <a:spcBef>
                <a:spcPts val="0"/>
              </a:spcBef>
              <a:spcAft>
                <a:spcPts val="0"/>
              </a:spcAft>
              <a:buNone/>
            </a:pPr>
            <a:r>
              <a:rPr lang="en" sz="1600"/>
              <a:t>	-children (M=F): irritable, aggressive, disruptive, somatic complaints, poor self-esteem</a:t>
            </a:r>
            <a:endParaRPr sz="1600"/>
          </a:p>
          <a:p>
            <a:pPr marL="457200" lvl="0" indent="0" algn="l" rtl="0">
              <a:spcBef>
                <a:spcPts val="0"/>
              </a:spcBef>
              <a:spcAft>
                <a:spcPts val="0"/>
              </a:spcAft>
              <a:buNone/>
            </a:pPr>
            <a:r>
              <a:rPr lang="en" sz="1600"/>
              <a:t>-adolescents (M&lt;F): depressed mood (still element of irritability), social isolation, hypersomnia, declining grades, hypersomnia, substance use, SI</a:t>
            </a:r>
            <a:endParaRPr sz="1600"/>
          </a:p>
          <a:p>
            <a:pPr marL="457200" lvl="0" indent="0" algn="l" rtl="0">
              <a:spcBef>
                <a:spcPts val="0"/>
              </a:spcBef>
              <a:spcAft>
                <a:spcPts val="0"/>
              </a:spcAft>
              <a:buNone/>
            </a:pPr>
            <a:r>
              <a:rPr lang="en" sz="1600"/>
              <a:t>-SIGECAPS</a:t>
            </a:r>
            <a:endParaRPr sz="1600"/>
          </a:p>
          <a:p>
            <a:pPr marL="457200" lvl="0" indent="0" algn="l" rtl="0">
              <a:spcBef>
                <a:spcPts val="0"/>
              </a:spcBef>
              <a:spcAft>
                <a:spcPts val="0"/>
              </a:spcAft>
              <a:buNone/>
            </a:pPr>
            <a:r>
              <a:rPr lang="en" sz="1600"/>
              <a:t>-20-40% go on to develop bipolar disorder within 5 years</a:t>
            </a:r>
            <a:endParaRPr sz="1600"/>
          </a:p>
          <a:p>
            <a:pPr marL="457200" lvl="0" indent="0" algn="l" rtl="0">
              <a:spcBef>
                <a:spcPts val="0"/>
              </a:spcBef>
              <a:spcAft>
                <a:spcPts val="0"/>
              </a:spcAft>
              <a:buNone/>
            </a:pPr>
            <a:r>
              <a:rPr lang="en" sz="1600"/>
              <a:t>-Tx: psychotherapy (CBT), antidepressants (SSRIs)</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&amp; Adolescent Psychiatry</a:t>
            </a:r>
            <a:endParaRPr/>
          </a:p>
        </p:txBody>
      </p:sp>
      <p:sp>
        <p:nvSpPr>
          <p:cNvPr id="258" name="Google Shape;258;p4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Adjustment Disorder: </a:t>
            </a:r>
            <a:r>
              <a:rPr lang="en"/>
              <a:t>clinically significant emotional/behavioral sx arising within 3 months of a stressor, in response to that stressor</a:t>
            </a:r>
            <a:endParaRPr/>
          </a:p>
          <a:p>
            <a:pPr marL="0" lvl="0" indent="0" algn="l" rtl="0">
              <a:spcBef>
                <a:spcPts val="0"/>
              </a:spcBef>
              <a:spcAft>
                <a:spcPts val="0"/>
              </a:spcAft>
              <a:buNone/>
            </a:pPr>
            <a:r>
              <a:rPr lang="en"/>
              <a:t>	-marked distress out of proportion to severity/intensity of stressor</a:t>
            </a:r>
            <a:endParaRPr/>
          </a:p>
          <a:p>
            <a:pPr marL="0" lvl="0" indent="0" algn="l" rtl="0">
              <a:spcBef>
                <a:spcPts val="0"/>
              </a:spcBef>
              <a:spcAft>
                <a:spcPts val="0"/>
              </a:spcAft>
              <a:buNone/>
            </a:pPr>
            <a:r>
              <a:rPr lang="en"/>
              <a:t>	-sx do not persist over 6 months (if anxious sx, then GAD)</a:t>
            </a:r>
            <a:endParaRPr/>
          </a:p>
          <a:p>
            <a:pPr marL="0" lvl="0" indent="0" algn="l" rtl="0">
              <a:spcBef>
                <a:spcPts val="0"/>
              </a:spcBef>
              <a:spcAft>
                <a:spcPts val="0"/>
              </a:spcAft>
              <a:buNone/>
            </a:pPr>
            <a:r>
              <a:rPr lang="en"/>
              <a:t>	-does not meet definition for any other disorder</a:t>
            </a:r>
            <a:endParaRPr/>
          </a:p>
          <a:p>
            <a:pPr marL="0" lvl="0" indent="0" algn="l" rtl="0">
              <a:spcBef>
                <a:spcPts val="0"/>
              </a:spcBef>
              <a:spcAft>
                <a:spcPts val="0"/>
              </a:spcAft>
              <a:buNone/>
            </a:pPr>
            <a:r>
              <a:rPr lang="en"/>
              <a:t>	-Tx: psychotherapy (first line), SSRIs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&amp; Adolescent Psychiatry</a:t>
            </a:r>
            <a:endParaRPr/>
          </a:p>
        </p:txBody>
      </p:sp>
      <p:sp>
        <p:nvSpPr>
          <p:cNvPr id="264" name="Google Shape;264;p4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Anxiety Disorders</a:t>
            </a:r>
            <a:endParaRPr sz="1400" b="1"/>
          </a:p>
          <a:p>
            <a:pPr marL="457200" lvl="0" indent="0" algn="l" rtl="0">
              <a:spcBef>
                <a:spcPts val="0"/>
              </a:spcBef>
              <a:spcAft>
                <a:spcPts val="0"/>
              </a:spcAft>
              <a:buNone/>
            </a:pPr>
            <a:r>
              <a:rPr lang="en" sz="1400" b="1"/>
              <a:t>-Selective Mutism</a:t>
            </a:r>
            <a:r>
              <a:rPr lang="en" sz="1400"/>
              <a:t>: failure to speak in specific setting, can speak elsewhere (vs. normal behavior)</a:t>
            </a:r>
            <a:endParaRPr sz="1400"/>
          </a:p>
          <a:p>
            <a:pPr marL="457200" lvl="0" indent="0" algn="l" rtl="0">
              <a:spcBef>
                <a:spcPts val="0"/>
              </a:spcBef>
              <a:spcAft>
                <a:spcPts val="0"/>
              </a:spcAft>
              <a:buNone/>
            </a:pPr>
            <a:r>
              <a:rPr lang="en" sz="1400" b="1"/>
              <a:t>-Separation Anxiety Disorder:</a:t>
            </a:r>
            <a:r>
              <a:rPr lang="en" sz="1400"/>
              <a:t> persistent, excessive distress when separated from home/major attachment figures</a:t>
            </a:r>
            <a:endParaRPr sz="1400"/>
          </a:p>
          <a:p>
            <a:pPr marL="457200" lvl="0" indent="0" algn="l" rtl="0">
              <a:spcBef>
                <a:spcPts val="0"/>
              </a:spcBef>
              <a:spcAft>
                <a:spcPts val="0"/>
              </a:spcAft>
              <a:buNone/>
            </a:pPr>
            <a:r>
              <a:rPr lang="en" sz="1400"/>
              <a:t>	-school refusal, clinging, worried harm will come to parents</a:t>
            </a:r>
            <a:endParaRPr sz="1400"/>
          </a:p>
          <a:p>
            <a:pPr marL="457200" lvl="0" indent="0" algn="l" rtl="0">
              <a:spcBef>
                <a:spcPts val="0"/>
              </a:spcBef>
              <a:spcAft>
                <a:spcPts val="0"/>
              </a:spcAft>
              <a:buNone/>
            </a:pPr>
            <a:r>
              <a:rPr lang="en" sz="1400"/>
              <a:t>	-somatic sx common (head/stomach aches)</a:t>
            </a:r>
            <a:endParaRPr sz="1400"/>
          </a:p>
          <a:p>
            <a:pPr marL="457200" lvl="0" indent="0" algn="l" rtl="0">
              <a:spcBef>
                <a:spcPts val="0"/>
              </a:spcBef>
              <a:spcAft>
                <a:spcPts val="0"/>
              </a:spcAft>
              <a:buNone/>
            </a:pPr>
            <a:r>
              <a:rPr lang="en" sz="1400"/>
              <a:t>	-Tx: psychosocial interventions (CBT, family therapy, play therapy)</a:t>
            </a:r>
            <a:endParaRPr sz="1400"/>
          </a:p>
          <a:p>
            <a:pPr marL="457200" lvl="0" indent="0" algn="l" rtl="0">
              <a:spcBef>
                <a:spcPts val="0"/>
              </a:spcBef>
              <a:spcAft>
                <a:spcPts val="0"/>
              </a:spcAft>
              <a:buNone/>
            </a:pPr>
            <a:r>
              <a:rPr lang="en" sz="1400"/>
              <a:t>	-vs. Normal behavior</a:t>
            </a:r>
            <a:endParaRPr sz="1400"/>
          </a:p>
          <a:p>
            <a:pPr marL="457200" lvl="0" indent="0" algn="l" rtl="0">
              <a:spcBef>
                <a:spcPts val="0"/>
              </a:spcBef>
              <a:spcAft>
                <a:spcPts val="0"/>
              </a:spcAft>
              <a:buNone/>
            </a:pPr>
            <a:r>
              <a:rPr lang="en" sz="1400"/>
              <a:t>-Learning disorder/Intellectual disability</a:t>
            </a:r>
            <a:endParaRPr sz="1400"/>
          </a:p>
          <a:p>
            <a:pPr marL="0" lvl="0" indent="0" algn="l" rtl="0">
              <a:spcBef>
                <a:spcPts val="0"/>
              </a:spcBef>
              <a:spcAft>
                <a:spcPts val="0"/>
              </a:spcAft>
              <a:buNone/>
            </a:pPr>
            <a:r>
              <a:rPr lang="en" sz="1400"/>
              <a:t>	-GAD, OCD, ASD, social anxiety, panic</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Autism Spectrum Disorder</a:t>
            </a:r>
            <a:endParaRPr/>
          </a:p>
        </p:txBody>
      </p:sp>
      <p:sp>
        <p:nvSpPr>
          <p:cNvPr id="270" name="Google Shape;270;p4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lphaUcPeriod"/>
            </a:pPr>
            <a:r>
              <a:rPr lang="en"/>
              <a:t>Persistent deficits in social communication and social interaction</a:t>
            </a:r>
            <a:endParaRPr/>
          </a:p>
          <a:p>
            <a:pPr marL="914400" lvl="1" indent="-317500" algn="l" rtl="0">
              <a:spcBef>
                <a:spcPts val="0"/>
              </a:spcBef>
              <a:spcAft>
                <a:spcPts val="0"/>
              </a:spcAft>
              <a:buSzPts val="1400"/>
              <a:buAutoNum type="alphaLcPeriod"/>
            </a:pPr>
            <a:r>
              <a:rPr lang="en"/>
              <a:t>Deficits in social reciprocity: abnormal back and forth conversations, reduced sharing of interests, failure to initiate or respond to social interactions</a:t>
            </a:r>
            <a:endParaRPr/>
          </a:p>
          <a:p>
            <a:pPr marL="914400" lvl="1" indent="-317500" algn="l" rtl="0">
              <a:spcBef>
                <a:spcPts val="0"/>
              </a:spcBef>
              <a:spcAft>
                <a:spcPts val="0"/>
              </a:spcAft>
              <a:buSzPts val="1400"/>
              <a:buAutoNum type="alphaLcPeriod"/>
            </a:pPr>
            <a:r>
              <a:rPr lang="en"/>
              <a:t>Deficits in nonverbal communicative behaviors: understanding gestures, facial expression, eye contact</a:t>
            </a:r>
            <a:endParaRPr/>
          </a:p>
          <a:p>
            <a:pPr marL="914400" lvl="1" indent="-317500" algn="l" rtl="0">
              <a:spcBef>
                <a:spcPts val="0"/>
              </a:spcBef>
              <a:spcAft>
                <a:spcPts val="0"/>
              </a:spcAft>
              <a:buSzPts val="1400"/>
              <a:buAutoNum type="alphaLcPeriod"/>
            </a:pPr>
            <a:r>
              <a:rPr lang="en"/>
              <a:t>Deficits in developing, maintaining, or understanding relationships</a:t>
            </a:r>
            <a:endParaRPr/>
          </a:p>
          <a:p>
            <a:pPr marL="457200" lvl="0" indent="-342900" algn="l" rtl="0">
              <a:spcBef>
                <a:spcPts val="0"/>
              </a:spcBef>
              <a:spcAft>
                <a:spcPts val="0"/>
              </a:spcAft>
              <a:buSzPts val="1800"/>
              <a:buAutoNum type="alphaUcPeriod"/>
            </a:pPr>
            <a:r>
              <a:rPr lang="en"/>
              <a:t>Restricted, repetitive patterns of behavior, interests, activities</a:t>
            </a:r>
            <a:endParaRPr/>
          </a:p>
          <a:p>
            <a:pPr marL="914400" lvl="1" indent="-317500" algn="l" rtl="0">
              <a:spcBef>
                <a:spcPts val="0"/>
              </a:spcBef>
              <a:spcAft>
                <a:spcPts val="0"/>
              </a:spcAft>
              <a:buSzPts val="1400"/>
              <a:buAutoNum type="alphaLcPeriod"/>
            </a:pPr>
            <a:r>
              <a:rPr lang="en"/>
              <a:t>Stereotyped or repetitive motor movements, use of objects, speech</a:t>
            </a:r>
            <a:endParaRPr/>
          </a:p>
          <a:p>
            <a:pPr marL="914400" lvl="1" indent="-317500" algn="l" rtl="0">
              <a:spcBef>
                <a:spcPts val="0"/>
              </a:spcBef>
              <a:spcAft>
                <a:spcPts val="0"/>
              </a:spcAft>
              <a:buSzPts val="1400"/>
              <a:buAutoNum type="alphaLcPeriod"/>
            </a:pPr>
            <a:r>
              <a:rPr lang="en"/>
              <a:t>Adherence to routines, distress at small changes</a:t>
            </a:r>
            <a:endParaRPr/>
          </a:p>
          <a:p>
            <a:pPr marL="914400" lvl="1" indent="-317500" algn="l" rtl="0">
              <a:spcBef>
                <a:spcPts val="0"/>
              </a:spcBef>
              <a:spcAft>
                <a:spcPts val="0"/>
              </a:spcAft>
              <a:buSzPts val="1400"/>
              <a:buAutoNum type="alphaLcPeriod"/>
            </a:pPr>
            <a:r>
              <a:rPr lang="en"/>
              <a:t>Restricted, fixated interests</a:t>
            </a:r>
            <a:endParaRPr/>
          </a:p>
          <a:p>
            <a:pPr marL="914400" lvl="1" indent="-317500" algn="l" rtl="0">
              <a:spcBef>
                <a:spcPts val="0"/>
              </a:spcBef>
              <a:spcAft>
                <a:spcPts val="0"/>
              </a:spcAft>
              <a:buSzPts val="1400"/>
              <a:buAutoNum type="alphaLcPeriod"/>
            </a:pPr>
            <a:r>
              <a:rPr lang="en"/>
              <a:t>Hyper- or hyporeactivity to sensory input or unusual interests in sensory aspects of the environment (e.g. adverse response to sounds/textures)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Autism Spectrum Disorder</a:t>
            </a:r>
            <a:endParaRPr/>
          </a:p>
        </p:txBody>
      </p:sp>
      <p:sp>
        <p:nvSpPr>
          <p:cNvPr id="276" name="Google Shape;276;p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-levels of severity based on how much support the patient requires</a:t>
            </a:r>
            <a:endParaRPr sz="1600"/>
          </a:p>
          <a:p>
            <a:pPr marL="0" lvl="0" indent="0" algn="l" rtl="0">
              <a:spcBef>
                <a:spcPts val="1600"/>
              </a:spcBef>
              <a:spcAft>
                <a:spcPts val="0"/>
              </a:spcAft>
              <a:buNone/>
            </a:pPr>
            <a:r>
              <a:rPr lang="en" sz="1600"/>
              <a:t>-4:1 M:F</a:t>
            </a:r>
            <a:endParaRPr sz="1600"/>
          </a:p>
          <a:p>
            <a:pPr marL="0" lvl="0" indent="0" algn="l" rtl="0">
              <a:spcBef>
                <a:spcPts val="1600"/>
              </a:spcBef>
              <a:spcAft>
                <a:spcPts val="0"/>
              </a:spcAft>
              <a:buNone/>
            </a:pPr>
            <a:r>
              <a:rPr lang="en" sz="1600"/>
              <a:t>-multifactorial: neurobiological, genetic, environmental risk factors (advanced paternal age, low birth weight, fetal exposure to valproate, inadequate language exposure)</a:t>
            </a:r>
            <a:endParaRPr sz="1600"/>
          </a:p>
          <a:p>
            <a:pPr marL="0" lvl="0" indent="0" algn="l" rtl="0">
              <a:spcBef>
                <a:spcPts val="1600"/>
              </a:spcBef>
              <a:spcAft>
                <a:spcPts val="0"/>
              </a:spcAft>
              <a:buNone/>
            </a:pPr>
            <a:r>
              <a:rPr lang="en" sz="1600"/>
              <a:t>-Tx: speech and language therapy, occupational therapy, special education (IEP, dedicated schools), social skills training, caregiver support, CBT for less severe</a:t>
            </a:r>
            <a:endParaRPr sz="1600"/>
          </a:p>
          <a:p>
            <a:pPr marL="0" lvl="0" indent="0" algn="l" rtl="0">
              <a:spcBef>
                <a:spcPts val="1600"/>
              </a:spcBef>
              <a:spcAft>
                <a:spcPts val="1600"/>
              </a:spcAft>
              <a:buNone/>
            </a:pPr>
            <a:r>
              <a:rPr lang="en" sz="1600"/>
              <a:t>-Social communication disorder: persistent difficulties in the social use of verbal and non-verbal communication WITHOUT restricted, repetitive behaviors/interests</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460950" y="76820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Conduct Disorder, ODD, DMDD</a:t>
            </a:r>
            <a:endParaRPr/>
          </a:p>
        </p:txBody>
      </p:sp>
      <p:pic>
        <p:nvPicPr>
          <p:cNvPr id="282" name="Google Shape;282;p48"/>
          <p:cNvPicPr preferRelativeResize="0"/>
          <p:nvPr/>
        </p:nvPicPr>
        <p:blipFill>
          <a:blip r:embed="rId3">
            <a:alphaModFix/>
          </a:blip>
          <a:stretch>
            <a:fillRect/>
          </a:stretch>
        </p:blipFill>
        <p:spPr>
          <a:xfrm>
            <a:off x="2948125" y="2397375"/>
            <a:ext cx="3247750" cy="2166249"/>
          </a:xfrm>
          <a:prstGeom prst="rect">
            <a:avLst/>
          </a:prstGeom>
          <a:noFill/>
          <a:ln>
            <a:noFill/>
          </a:ln>
        </p:spPr>
      </p:pic>
      <p:sp>
        <p:nvSpPr>
          <p:cNvPr id="283" name="Google Shape;283;p48"/>
          <p:cNvSpPr txBox="1"/>
          <p:nvPr/>
        </p:nvSpPr>
        <p:spPr>
          <a:xfrm>
            <a:off x="1885975" y="1523300"/>
            <a:ext cx="7387200" cy="13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solidFill>
                  <a:srgbClr val="FFFFFF"/>
                </a:solidFill>
              </a:rPr>
              <a:t>Aggression itself is a </a:t>
            </a:r>
            <a:r>
              <a:rPr lang="en" sz="1800" b="1" i="1">
                <a:solidFill>
                  <a:srgbClr val="FFFFFF"/>
                </a:solidFill>
              </a:rPr>
              <a:t>symptom</a:t>
            </a:r>
            <a:r>
              <a:rPr lang="en" sz="1800">
                <a:solidFill>
                  <a:srgbClr val="FFFFFF"/>
                </a:solidFill>
              </a:rPr>
              <a:t>, not a disease/disorder</a:t>
            </a:r>
            <a:endParaRPr sz="1800">
              <a:solidFill>
                <a:srgbClr val="FFFFFF"/>
              </a:solidFill>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Disruptive Behavior Disorders</a:t>
            </a:r>
            <a:endParaRPr/>
          </a:p>
        </p:txBody>
      </p:sp>
      <p:sp>
        <p:nvSpPr>
          <p:cNvPr id="289" name="Google Shape;289;p49"/>
          <p:cNvSpPr txBox="1">
            <a:spLocks noGrp="1"/>
          </p:cNvSpPr>
          <p:nvPr>
            <p:ph type="body" idx="1"/>
          </p:nvPr>
        </p:nvSpPr>
        <p:spPr>
          <a:xfrm>
            <a:off x="387900" y="1257700"/>
            <a:ext cx="8368200" cy="3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0FFFF"/>
                </a:solidFill>
              </a:rPr>
              <a:t>Conduct Disorder </a:t>
            </a:r>
            <a:r>
              <a:rPr lang="en" sz="1600">
                <a:solidFill>
                  <a:srgbClr val="FFFFFF"/>
                </a:solidFill>
              </a:rPr>
              <a:t>- </a:t>
            </a:r>
            <a:r>
              <a:rPr lang="en" sz="1600">
                <a:solidFill>
                  <a:srgbClr val="FFFFFF"/>
                </a:solidFill>
                <a:latin typeface="Roboto Slab"/>
                <a:ea typeface="Roboto Slab"/>
                <a:cs typeface="Roboto Slab"/>
                <a:sym typeface="Roboto Slab"/>
              </a:rPr>
              <a:t>disorder diagnosed in childhood or adolescence that presents itself through a repetitive and persistent pattern of behavior in which the basic rights of others or major age-appropriate norms are violated. &lt; 18 years-old. </a:t>
            </a:r>
            <a:endParaRPr sz="1600">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sz="1600">
                <a:solidFill>
                  <a:srgbClr val="FFFFFF"/>
                </a:solidFill>
                <a:latin typeface="Roboto Slab"/>
                <a:ea typeface="Roboto Slab"/>
                <a:cs typeface="Roboto Slab"/>
                <a:sym typeface="Roboto Slab"/>
              </a:rPr>
              <a:t>15 criteria that fall into 4 categories. Dx requires at least 3 of them, with one occurring in the prior month</a:t>
            </a:r>
            <a:endParaRPr sz="1600">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a:solidFill>
                  <a:srgbClr val="FFFF00"/>
                </a:solidFill>
              </a:rPr>
              <a:t>(1) aggression to people/animals (2) destruction of property (3) deceitfulness (4) serious violations of rules</a:t>
            </a:r>
            <a:endParaRPr i="1">
              <a:solidFill>
                <a:srgbClr val="FFFF00"/>
              </a:solidFill>
            </a:endParaRPr>
          </a:p>
          <a:p>
            <a:pPr marL="0" lvl="0" indent="0" algn="l" rtl="0">
              <a:spcBef>
                <a:spcPts val="1600"/>
              </a:spcBef>
              <a:spcAft>
                <a:spcPts val="1600"/>
              </a:spcAft>
              <a:buNone/>
            </a:pPr>
            <a:r>
              <a:rPr lang="en" i="1">
                <a:solidFill>
                  <a:srgbClr val="00FFFF"/>
                </a:solidFill>
              </a:rPr>
              <a:t>Treatment-</a:t>
            </a:r>
            <a:r>
              <a:rPr lang="en">
                <a:solidFill>
                  <a:srgbClr val="FFFFFF"/>
                </a:solidFill>
              </a:rPr>
              <a:t> behavioral interventions, preventive measures, parent training, multisystemic therapy. Be sure to manage comorbidities such as ADHD; may use antipsychotics and lithium for severe aggression and impulsive rage.</a:t>
            </a:r>
            <a:endParaRPr>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Normal Behavior</a:t>
            </a:r>
            <a:endParaRPr/>
          </a:p>
        </p:txBody>
      </p:sp>
      <p:sp>
        <p:nvSpPr>
          <p:cNvPr id="295" name="Google Shape;295;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children can be oppositional (hungry, tired, stressed, or upset)</a:t>
            </a:r>
            <a:endParaRPr/>
          </a:p>
          <a:p>
            <a:pPr marL="0" lvl="0" indent="0" algn="l" rtl="0">
              <a:spcBef>
                <a:spcPts val="1600"/>
              </a:spcBef>
              <a:spcAft>
                <a:spcPts val="0"/>
              </a:spcAft>
              <a:buNone/>
            </a:pPr>
            <a:r>
              <a:rPr lang="en"/>
              <a:t>May argue, talk back, disobey, and defy parents, teachers, and other adults </a:t>
            </a:r>
            <a:endParaRPr/>
          </a:p>
          <a:p>
            <a:pPr marL="0" lvl="0" indent="0" algn="l" rtl="0">
              <a:spcBef>
                <a:spcPts val="1600"/>
              </a:spcBef>
              <a:spcAft>
                <a:spcPts val="0"/>
              </a:spcAft>
              <a:buNone/>
            </a:pPr>
            <a:r>
              <a:rPr lang="en"/>
              <a:t>Oppositional behavior is often a normal component in the development of 2-3 years olds and early adolescents</a:t>
            </a:r>
            <a:endParaRPr>
              <a:solidFill>
                <a:srgbClr val="FFFF00"/>
              </a:solidFill>
            </a:endParaRPr>
          </a:p>
          <a:p>
            <a:pPr marL="0" lvl="0" indent="0" algn="l" rtl="0">
              <a:spcBef>
                <a:spcPts val="1600"/>
              </a:spcBef>
              <a:spcAft>
                <a:spcPts val="1600"/>
              </a:spcAft>
              <a:buNone/>
            </a:pPr>
            <a:r>
              <a:rPr lang="en">
                <a:solidFill>
                  <a:srgbClr val="FFFF00"/>
                </a:solidFill>
              </a:rPr>
              <a:t>Uncooperative and hostile behavior becomes serious when it is frequent, consistent, and</a:t>
            </a:r>
            <a:r>
              <a:rPr lang="en" b="1">
                <a:solidFill>
                  <a:srgbClr val="FFFF00"/>
                </a:solidFill>
              </a:rPr>
              <a:t> stands out in comparison to other children of the same age </a:t>
            </a:r>
            <a:endParaRPr b="1">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Disruptive Behavior Disorders...continued</a:t>
            </a:r>
            <a:endParaRPr/>
          </a:p>
        </p:txBody>
      </p:sp>
      <p:sp>
        <p:nvSpPr>
          <p:cNvPr id="301" name="Google Shape;301;p51"/>
          <p:cNvSpPr txBox="1">
            <a:spLocks noGrp="1"/>
          </p:cNvSpPr>
          <p:nvPr>
            <p:ph type="body" idx="1"/>
          </p:nvPr>
        </p:nvSpPr>
        <p:spPr>
          <a:xfrm>
            <a:off x="387900" y="1247950"/>
            <a:ext cx="8368200" cy="35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0FFFF"/>
                </a:solidFill>
                <a:latin typeface="Roboto Slab"/>
                <a:ea typeface="Roboto Slab"/>
                <a:cs typeface="Roboto Slab"/>
                <a:sym typeface="Roboto Slab"/>
              </a:rPr>
              <a:t>Oppositional Defiant Disorder</a:t>
            </a:r>
            <a:r>
              <a:rPr lang="en" u="sng">
                <a:latin typeface="Roboto Slab"/>
                <a:ea typeface="Roboto Slab"/>
                <a:cs typeface="Roboto Slab"/>
                <a:sym typeface="Roboto Slab"/>
              </a:rPr>
              <a:t> </a:t>
            </a:r>
            <a:r>
              <a:rPr lang="en">
                <a:latin typeface="Roboto Slab"/>
                <a:ea typeface="Roboto Slab"/>
                <a:cs typeface="Roboto Slab"/>
                <a:sym typeface="Roboto Slab"/>
              </a:rPr>
              <a:t>- children/adolescents with difficult and challenging behaviors that are defiant, </a:t>
            </a:r>
            <a:r>
              <a:rPr lang="en" u="sng">
                <a:solidFill>
                  <a:srgbClr val="FFFF00"/>
                </a:solidFill>
                <a:latin typeface="Roboto Slab"/>
                <a:ea typeface="Roboto Slab"/>
                <a:cs typeface="Roboto Slab"/>
                <a:sym typeface="Roboto Slab"/>
              </a:rPr>
              <a:t>BUT NOT</a:t>
            </a:r>
            <a:r>
              <a:rPr lang="en">
                <a:solidFill>
                  <a:srgbClr val="FFFF00"/>
                </a:solidFill>
                <a:latin typeface="Roboto Slab"/>
                <a:ea typeface="Roboto Slab"/>
                <a:cs typeface="Roboto Slab"/>
                <a:sym typeface="Roboto Slab"/>
              </a:rPr>
              <a:t> dangerous or illegal</a:t>
            </a:r>
            <a:endParaRPr>
              <a:solidFill>
                <a:srgbClr val="FFFF00"/>
              </a:solidFill>
              <a:latin typeface="Roboto Slab"/>
              <a:ea typeface="Roboto Slab"/>
              <a:cs typeface="Roboto Slab"/>
              <a:sym typeface="Roboto Slab"/>
            </a:endParaRPr>
          </a:p>
          <a:p>
            <a:pPr marL="0" lvl="0" indent="0" algn="l" rtl="0">
              <a:spcBef>
                <a:spcPts val="1600"/>
              </a:spcBef>
              <a:spcAft>
                <a:spcPts val="0"/>
              </a:spcAft>
              <a:buNone/>
            </a:pPr>
            <a:r>
              <a:rPr lang="en" u="sng">
                <a:solidFill>
                  <a:srgbClr val="FFFF00"/>
                </a:solidFill>
                <a:latin typeface="Roboto Slab"/>
                <a:ea typeface="Roboto Slab"/>
                <a:cs typeface="Roboto Slab"/>
                <a:sym typeface="Roboto Slab"/>
              </a:rPr>
              <a:t>&gt;</a:t>
            </a:r>
            <a:r>
              <a:rPr lang="en">
                <a:solidFill>
                  <a:srgbClr val="FFFF00"/>
                </a:solidFill>
                <a:latin typeface="Roboto Slab"/>
                <a:ea typeface="Roboto Slab"/>
                <a:cs typeface="Roboto Slab"/>
                <a:sym typeface="Roboto Slab"/>
              </a:rPr>
              <a:t> 6 months. </a:t>
            </a:r>
            <a:endParaRPr>
              <a:solidFill>
                <a:srgbClr val="FFFF00"/>
              </a:solidFill>
              <a:latin typeface="Roboto Slab"/>
              <a:ea typeface="Roboto Slab"/>
              <a:cs typeface="Roboto Slab"/>
              <a:sym typeface="Roboto Slab"/>
            </a:endParaRPr>
          </a:p>
          <a:p>
            <a:pPr marL="457200" lvl="0" indent="0" algn="l" rtl="0">
              <a:spcBef>
                <a:spcPts val="1600"/>
              </a:spcBef>
              <a:spcAft>
                <a:spcPts val="0"/>
              </a:spcAft>
              <a:buNone/>
            </a:pPr>
            <a:r>
              <a:rPr lang="en" sz="1600" b="1">
                <a:solidFill>
                  <a:srgbClr val="FFFFFF"/>
                </a:solidFill>
                <a:latin typeface="Roboto Slab"/>
                <a:ea typeface="Roboto Slab"/>
                <a:cs typeface="Roboto Slab"/>
                <a:sym typeface="Roboto Slab"/>
              </a:rPr>
              <a:t>Angry/irritable mood </a:t>
            </a:r>
            <a:r>
              <a:rPr lang="en" sz="1600">
                <a:solidFill>
                  <a:srgbClr val="FFFFFF"/>
                </a:solidFill>
                <a:latin typeface="Roboto Slab"/>
                <a:ea typeface="Roboto Slab"/>
                <a:cs typeface="Roboto Slab"/>
                <a:sym typeface="Roboto Slab"/>
              </a:rPr>
              <a:t>(often losing temper, often touchy</a:t>
            </a:r>
            <a:br>
              <a:rPr lang="en" sz="1600">
                <a:solidFill>
                  <a:srgbClr val="FFFFFF"/>
                </a:solidFill>
                <a:latin typeface="Roboto Slab"/>
                <a:ea typeface="Roboto Slab"/>
                <a:cs typeface="Roboto Slab"/>
                <a:sym typeface="Roboto Slab"/>
              </a:rPr>
            </a:br>
            <a:r>
              <a:rPr lang="en" sz="1600">
                <a:solidFill>
                  <a:srgbClr val="FFFFFF"/>
                </a:solidFill>
                <a:latin typeface="Roboto Slab"/>
                <a:ea typeface="Roboto Slab"/>
                <a:cs typeface="Roboto Slab"/>
                <a:sym typeface="Roboto Slab"/>
              </a:rPr>
              <a:t>or easily annoyed, often angry or resentful)</a:t>
            </a:r>
            <a:br>
              <a:rPr lang="en" sz="1600">
                <a:solidFill>
                  <a:srgbClr val="FFFFFF"/>
                </a:solidFill>
                <a:latin typeface="Roboto Slab"/>
                <a:ea typeface="Roboto Slab"/>
                <a:cs typeface="Roboto Slab"/>
                <a:sym typeface="Roboto Slab"/>
              </a:rPr>
            </a:br>
            <a:r>
              <a:rPr lang="en" sz="1600" b="1">
                <a:solidFill>
                  <a:srgbClr val="FFFFFF"/>
                </a:solidFill>
                <a:latin typeface="Roboto Slab"/>
                <a:ea typeface="Roboto Slab"/>
                <a:cs typeface="Roboto Slab"/>
                <a:sym typeface="Roboto Slab"/>
              </a:rPr>
              <a:t>Argumentative/defiant behavior </a:t>
            </a:r>
            <a:r>
              <a:rPr lang="en" sz="1600">
                <a:solidFill>
                  <a:srgbClr val="FFFFFF"/>
                </a:solidFill>
                <a:latin typeface="Roboto Slab"/>
                <a:ea typeface="Roboto Slab"/>
                <a:cs typeface="Roboto Slab"/>
                <a:sym typeface="Roboto Slab"/>
              </a:rPr>
              <a:t>(often </a:t>
            </a:r>
            <a:r>
              <a:rPr lang="en" sz="1600">
                <a:solidFill>
                  <a:srgbClr val="FFFF00"/>
                </a:solidFill>
                <a:latin typeface="Roboto Slab"/>
                <a:ea typeface="Roboto Slab"/>
                <a:cs typeface="Roboto Slab"/>
                <a:sym typeface="Roboto Slab"/>
              </a:rPr>
              <a:t>argues with authority figures</a:t>
            </a:r>
            <a:r>
              <a:rPr lang="en" sz="1600">
                <a:solidFill>
                  <a:srgbClr val="FFFFFF"/>
                </a:solidFill>
                <a:latin typeface="Roboto Slab"/>
                <a:ea typeface="Roboto Slab"/>
                <a:cs typeface="Roboto Slab"/>
                <a:sym typeface="Roboto Slab"/>
              </a:rPr>
              <a:t>, often actively defies/refuses to comply with requests from authority figures or rules, often deliberately annoys others, often blames others for his/hers mistakes)</a:t>
            </a:r>
            <a:br>
              <a:rPr lang="en" sz="1600">
                <a:solidFill>
                  <a:srgbClr val="FFFFFF"/>
                </a:solidFill>
                <a:latin typeface="Roboto Slab"/>
                <a:ea typeface="Roboto Slab"/>
                <a:cs typeface="Roboto Slab"/>
                <a:sym typeface="Roboto Slab"/>
              </a:rPr>
            </a:br>
            <a:r>
              <a:rPr lang="en" sz="1600" b="1">
                <a:solidFill>
                  <a:srgbClr val="FFFFFF"/>
                </a:solidFill>
                <a:latin typeface="Roboto Slab"/>
                <a:ea typeface="Roboto Slab"/>
                <a:cs typeface="Roboto Slab"/>
                <a:sym typeface="Roboto Slab"/>
              </a:rPr>
              <a:t>Vindictiveness</a:t>
            </a:r>
            <a:endParaRPr sz="1600" b="1">
              <a:solidFill>
                <a:srgbClr val="FFFFFF"/>
              </a:solidFill>
              <a:latin typeface="Roboto Slab"/>
              <a:ea typeface="Roboto Slab"/>
              <a:cs typeface="Roboto Slab"/>
              <a:sym typeface="Roboto Slab"/>
            </a:endParaRPr>
          </a:p>
          <a:p>
            <a:pPr marL="0" lvl="0" indent="0" algn="l" rtl="0">
              <a:spcBef>
                <a:spcPts val="1200"/>
              </a:spcBef>
              <a:spcAft>
                <a:spcPts val="0"/>
              </a:spcAft>
              <a:buNone/>
            </a:pPr>
            <a:r>
              <a:rPr lang="en" sz="1600" b="1" i="1">
                <a:solidFill>
                  <a:srgbClr val="00FFFF"/>
                </a:solidFill>
                <a:latin typeface="Roboto Slab"/>
                <a:ea typeface="Roboto Slab"/>
                <a:cs typeface="Roboto Slab"/>
                <a:sym typeface="Roboto Slab"/>
              </a:rPr>
              <a:t>Treatment</a:t>
            </a:r>
            <a:r>
              <a:rPr lang="en" sz="1600" b="1">
                <a:solidFill>
                  <a:srgbClr val="FFFFFF"/>
                </a:solidFill>
                <a:latin typeface="Roboto Slab"/>
                <a:ea typeface="Roboto Slab"/>
                <a:cs typeface="Roboto Slab"/>
                <a:sym typeface="Roboto Slab"/>
              </a:rPr>
              <a:t>: behavioral intervention, parental training, treat comorbidities, likely ADHD (methylphenidate, clonidine, guanfacine)</a:t>
            </a:r>
            <a:endParaRPr sz="1600" b="1">
              <a:solidFill>
                <a:srgbClr val="FFFFFF"/>
              </a:solidFill>
              <a:latin typeface="Roboto Slab"/>
              <a:ea typeface="Roboto Slab"/>
              <a:cs typeface="Roboto Slab"/>
              <a:sym typeface="Roboto Slab"/>
            </a:endParaRPr>
          </a:p>
          <a:p>
            <a:pPr marL="0" lvl="0" indent="0" algn="l" rtl="0">
              <a:spcBef>
                <a:spcPts val="1200"/>
              </a:spcBef>
              <a:spcAft>
                <a:spcPts val="1600"/>
              </a:spcAft>
              <a:buNone/>
            </a:pPr>
            <a:endParaRPr sz="1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definitions...</a:t>
            </a:r>
            <a:endParaRPr/>
          </a:p>
        </p:txBody>
      </p:sp>
      <p:sp>
        <p:nvSpPr>
          <p:cNvPr id="82" name="Google Shape;82;p16"/>
          <p:cNvSpPr txBox="1">
            <a:spLocks noGrp="1"/>
          </p:cNvSpPr>
          <p:nvPr>
            <p:ph type="body" idx="1"/>
          </p:nvPr>
        </p:nvSpPr>
        <p:spPr>
          <a:xfrm>
            <a:off x="387900" y="1144124"/>
            <a:ext cx="8368200" cy="3078900"/>
          </a:xfrm>
          <a:prstGeom prst="rect">
            <a:avLst/>
          </a:prstGeom>
          <a:ln>
            <a:noFill/>
          </a:ln>
        </p:spPr>
        <p:txBody>
          <a:bodyPr spcFirstLastPara="1" wrap="square" lIns="91425" tIns="91425" rIns="91425" bIns="91425" anchor="t" anchorCtr="0">
            <a:noAutofit/>
          </a:bodyPr>
          <a:lstStyle/>
          <a:p>
            <a:pPr marL="0" lvl="0" indent="0" algn="l" rtl="0">
              <a:lnSpc>
                <a:spcPct val="98181"/>
              </a:lnSpc>
              <a:spcBef>
                <a:spcPts val="1000"/>
              </a:spcBef>
              <a:spcAft>
                <a:spcPts val="0"/>
              </a:spcAft>
              <a:buNone/>
            </a:pPr>
            <a:r>
              <a:rPr lang="en" sz="2400">
                <a:solidFill>
                  <a:srgbClr val="00FFFF"/>
                </a:solidFill>
                <a:latin typeface="Roboto Slab"/>
                <a:ea typeface="Roboto Slab"/>
                <a:cs typeface="Roboto Slab"/>
                <a:sym typeface="Roboto Slab"/>
              </a:rPr>
              <a:t>Obsessions</a:t>
            </a:r>
            <a:r>
              <a:rPr lang="en" sz="2400">
                <a:solidFill>
                  <a:srgbClr val="D9D9D9"/>
                </a:solidFill>
                <a:latin typeface="Roboto Slab"/>
                <a:ea typeface="Roboto Slab"/>
                <a:cs typeface="Roboto Slab"/>
                <a:sym typeface="Roboto Slab"/>
              </a:rPr>
              <a:t> </a:t>
            </a:r>
            <a:r>
              <a:rPr lang="en" sz="2400">
                <a:solidFill>
                  <a:srgbClr val="FFFFFF"/>
                </a:solidFill>
                <a:latin typeface="Roboto Slab"/>
                <a:ea typeface="Roboto Slab"/>
                <a:cs typeface="Roboto Slab"/>
                <a:sym typeface="Roboto Slab"/>
              </a:rPr>
              <a:t>– recurrent and persistent thoughts/urges/images experienced as intrusive and unwanted; these cause anxiety/distress</a:t>
            </a:r>
            <a:endParaRPr sz="2400">
              <a:solidFill>
                <a:srgbClr val="FFFFFF"/>
              </a:solidFill>
              <a:latin typeface="Roboto Slab"/>
              <a:ea typeface="Roboto Slab"/>
              <a:cs typeface="Roboto Slab"/>
              <a:sym typeface="Roboto Slab"/>
            </a:endParaRPr>
          </a:p>
          <a:p>
            <a:pPr marL="0" lvl="0" indent="0" algn="l" rtl="0">
              <a:lnSpc>
                <a:spcPct val="98181"/>
              </a:lnSpc>
              <a:spcBef>
                <a:spcPts val="500"/>
              </a:spcBef>
              <a:spcAft>
                <a:spcPts val="0"/>
              </a:spcAft>
              <a:buNone/>
            </a:pPr>
            <a:r>
              <a:rPr lang="en" sz="2000">
                <a:solidFill>
                  <a:srgbClr val="000000"/>
                </a:solidFill>
                <a:latin typeface="Roboto Slab"/>
                <a:ea typeface="Roboto Slab"/>
                <a:cs typeface="Roboto Slab"/>
                <a:sym typeface="Roboto Slab"/>
              </a:rPr>
              <a:t>       </a:t>
            </a:r>
            <a:r>
              <a:rPr lang="en" sz="2000" i="1">
                <a:solidFill>
                  <a:srgbClr val="FFFFFF"/>
                </a:solidFill>
                <a:latin typeface="Roboto Slab"/>
                <a:ea typeface="Roboto Slab"/>
                <a:cs typeface="Roboto Slab"/>
                <a:sym typeface="Roboto Slab"/>
              </a:rPr>
              <a:t>Common themes include contamination, fear of harming, need for symmetry, checking for reassurance. </a:t>
            </a:r>
            <a:r>
              <a:rPr lang="en" sz="2000" i="1">
                <a:solidFill>
                  <a:srgbClr val="FFFF00"/>
                </a:solidFill>
                <a:latin typeface="Roboto Slab"/>
                <a:ea typeface="Roboto Slab"/>
                <a:cs typeface="Roboto Slab"/>
                <a:sym typeface="Roboto Slab"/>
              </a:rPr>
              <a:t>Ego-dystonic </a:t>
            </a:r>
            <a:r>
              <a:rPr lang="en" sz="2000" i="1">
                <a:solidFill>
                  <a:srgbClr val="D9D9D9"/>
                </a:solidFill>
                <a:latin typeface="Roboto Slab"/>
                <a:ea typeface="Roboto Slab"/>
                <a:cs typeface="Roboto Slab"/>
                <a:sym typeface="Roboto Slab"/>
              </a:rPr>
              <a:t>.</a:t>
            </a:r>
            <a:r>
              <a:rPr lang="en" sz="2000" i="1">
                <a:solidFill>
                  <a:srgbClr val="FFFFFF"/>
                </a:solidFill>
                <a:latin typeface="Roboto Slab"/>
                <a:ea typeface="Roboto Slab"/>
                <a:cs typeface="Roboto Slab"/>
                <a:sym typeface="Roboto Slab"/>
              </a:rPr>
              <a:t>..unlike OCPD.</a:t>
            </a:r>
            <a:endParaRPr sz="2000" i="1">
              <a:solidFill>
                <a:srgbClr val="FFFFFF"/>
              </a:solidFill>
              <a:latin typeface="Roboto Slab"/>
              <a:ea typeface="Roboto Slab"/>
              <a:cs typeface="Roboto Slab"/>
              <a:sym typeface="Roboto Slab"/>
            </a:endParaRPr>
          </a:p>
          <a:p>
            <a:pPr marL="0" lvl="0" indent="0" algn="l" rtl="0">
              <a:lnSpc>
                <a:spcPct val="98181"/>
              </a:lnSpc>
              <a:spcBef>
                <a:spcPts val="1000"/>
              </a:spcBef>
              <a:spcAft>
                <a:spcPts val="0"/>
              </a:spcAft>
              <a:buNone/>
            </a:pPr>
            <a:r>
              <a:rPr lang="en" sz="2400">
                <a:solidFill>
                  <a:srgbClr val="00FFFF"/>
                </a:solidFill>
                <a:latin typeface="Roboto Slab"/>
                <a:ea typeface="Roboto Slab"/>
                <a:cs typeface="Roboto Slab"/>
                <a:sym typeface="Roboto Slab"/>
              </a:rPr>
              <a:t>Compulsions</a:t>
            </a:r>
            <a:r>
              <a:rPr lang="en" sz="2400">
                <a:solidFill>
                  <a:srgbClr val="D9D9D9"/>
                </a:solidFill>
                <a:latin typeface="Roboto Slab"/>
                <a:ea typeface="Roboto Slab"/>
                <a:cs typeface="Roboto Slab"/>
                <a:sym typeface="Roboto Slab"/>
              </a:rPr>
              <a:t> </a:t>
            </a:r>
            <a:r>
              <a:rPr lang="en" sz="2400">
                <a:solidFill>
                  <a:srgbClr val="FFFFFF"/>
                </a:solidFill>
                <a:latin typeface="Roboto Slab"/>
                <a:ea typeface="Roboto Slab"/>
                <a:cs typeface="Roboto Slab"/>
                <a:sym typeface="Roboto Slab"/>
              </a:rPr>
              <a:t>– repetitive behaviors (washing, checking) or mental acts (counting, repeating) that the individual feels driven to perform to alleviate anxiety from obsessions or prevent a dreaded event</a:t>
            </a:r>
            <a:endParaRPr sz="24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2"/>
          <p:cNvSpPr txBox="1"/>
          <p:nvPr/>
        </p:nvSpPr>
        <p:spPr>
          <a:xfrm>
            <a:off x="285750" y="171450"/>
            <a:ext cx="9144000" cy="28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u="sng">
                <a:solidFill>
                  <a:srgbClr val="00FFFF"/>
                </a:solidFill>
                <a:latin typeface="Roboto Slab"/>
                <a:ea typeface="Roboto Slab"/>
                <a:cs typeface="Roboto Slab"/>
                <a:sym typeface="Roboto Slab"/>
              </a:rPr>
              <a:t>Disruptive Mood Dysregulation Disorder (DMDD)</a:t>
            </a:r>
            <a:r>
              <a:rPr lang="en" sz="1600">
                <a:solidFill>
                  <a:srgbClr val="00FFFF"/>
                </a:solidFill>
                <a:latin typeface="Roboto Slab"/>
                <a:ea typeface="Roboto Slab"/>
                <a:cs typeface="Roboto Slab"/>
                <a:sym typeface="Roboto Slab"/>
              </a:rPr>
              <a:t>- </a:t>
            </a:r>
            <a:r>
              <a:rPr lang="en" sz="1600">
                <a:solidFill>
                  <a:schemeClr val="dk1"/>
                </a:solidFill>
                <a:latin typeface="Roboto Slab"/>
                <a:ea typeface="Roboto Slab"/>
                <a:cs typeface="Roboto Slab"/>
                <a:sym typeface="Roboto Slab"/>
              </a:rPr>
              <a:t>Severe</a:t>
            </a:r>
            <a:r>
              <a:rPr lang="en" sz="1600">
                <a:solidFill>
                  <a:srgbClr val="FFFF00"/>
                </a:solidFill>
                <a:latin typeface="Roboto Slab"/>
                <a:ea typeface="Roboto Slab"/>
                <a:cs typeface="Roboto Slab"/>
                <a:sym typeface="Roboto Slab"/>
              </a:rPr>
              <a:t> recurrent temper outbursts</a:t>
            </a:r>
            <a:r>
              <a:rPr lang="en" sz="1600">
                <a:solidFill>
                  <a:schemeClr val="dk1"/>
                </a:solidFill>
                <a:latin typeface="Roboto Slab"/>
                <a:ea typeface="Roboto Slab"/>
                <a:cs typeface="Roboto Slab"/>
                <a:sym typeface="Roboto Slab"/>
              </a:rPr>
              <a:t> (verbal or behavioral) that are out of proportion in intensity or duration to situation or provocation.</a:t>
            </a:r>
            <a:endParaRPr sz="1600">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1600">
                <a:solidFill>
                  <a:schemeClr val="dk1"/>
                </a:solidFill>
                <a:latin typeface="Roboto Slab"/>
                <a:ea typeface="Roboto Slab"/>
                <a:cs typeface="Roboto Slab"/>
                <a:sym typeface="Roboto Slab"/>
              </a:rPr>
              <a:t>Inconsistent with developmental level.</a:t>
            </a:r>
            <a:endParaRPr sz="1600">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1600">
                <a:solidFill>
                  <a:schemeClr val="dk1"/>
                </a:solidFill>
                <a:latin typeface="Roboto Slab"/>
                <a:ea typeface="Roboto Slab"/>
                <a:cs typeface="Roboto Slab"/>
                <a:sym typeface="Roboto Slab"/>
              </a:rPr>
              <a:t>Persistently irritable or angry most of the day </a:t>
            </a:r>
            <a:endParaRPr sz="1600">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1600">
                <a:solidFill>
                  <a:schemeClr val="dk1"/>
                </a:solidFill>
                <a:latin typeface="Roboto Slab"/>
                <a:ea typeface="Roboto Slab"/>
                <a:cs typeface="Roboto Slab"/>
                <a:sym typeface="Roboto Slab"/>
              </a:rPr>
              <a:t>Observed  by others (parents, teachers, and peers) Occure 3 or more times per week </a:t>
            </a:r>
            <a:endParaRPr sz="16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1600">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1600">
                <a:solidFill>
                  <a:schemeClr val="dk1"/>
                </a:solidFill>
                <a:latin typeface="Roboto Slab"/>
                <a:ea typeface="Roboto Slab"/>
                <a:cs typeface="Roboto Slab"/>
                <a:sym typeface="Roboto Slab"/>
              </a:rPr>
              <a:t>Treatment: </a:t>
            </a:r>
            <a:r>
              <a:rPr lang="en" sz="1600">
                <a:solidFill>
                  <a:srgbClr val="FFFF00"/>
                </a:solidFill>
                <a:latin typeface="Roboto Slab"/>
                <a:ea typeface="Roboto Slab"/>
                <a:cs typeface="Roboto Slab"/>
                <a:sym typeface="Roboto Slab"/>
              </a:rPr>
              <a:t>No FDA approved medications</a:t>
            </a:r>
            <a:r>
              <a:rPr lang="en" sz="1600">
                <a:solidFill>
                  <a:schemeClr val="dk1"/>
                </a:solidFill>
                <a:latin typeface="Roboto Slab"/>
                <a:ea typeface="Roboto Slab"/>
                <a:cs typeface="Roboto Slab"/>
                <a:sym typeface="Roboto Slab"/>
              </a:rPr>
              <a:t> for DMDD, individual therapy/medications to account for other comorbidities or presenting problems. Behavioral interventions.</a:t>
            </a:r>
            <a:endParaRPr sz="1600">
              <a:solidFill>
                <a:schemeClr val="dk1"/>
              </a:solidFill>
              <a:latin typeface="Roboto Slab"/>
              <a:ea typeface="Roboto Slab"/>
              <a:cs typeface="Roboto Slab"/>
              <a:sym typeface="Roboto Slab"/>
            </a:endParaRPr>
          </a:p>
        </p:txBody>
      </p:sp>
      <p:pic>
        <p:nvPicPr>
          <p:cNvPr id="307" name="Google Shape;307;p52" descr="Image result for dmdd"/>
          <p:cNvPicPr preferRelativeResize="0"/>
          <p:nvPr/>
        </p:nvPicPr>
        <p:blipFill>
          <a:blip r:embed="rId3">
            <a:alphaModFix/>
          </a:blip>
          <a:stretch>
            <a:fillRect/>
          </a:stretch>
        </p:blipFill>
        <p:spPr>
          <a:xfrm>
            <a:off x="1598899" y="2404250"/>
            <a:ext cx="5563901" cy="25617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a:spLocks noGrp="1"/>
          </p:cNvSpPr>
          <p:nvPr>
            <p:ph type="title"/>
          </p:nvPr>
        </p:nvSpPr>
        <p:spPr>
          <a:xfrm>
            <a:off x="219475" y="7852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FFFFFF"/>
                </a:solidFill>
              </a:rPr>
              <a:t>Attention deficit hyperactivity disorder (ADHD)</a:t>
            </a:r>
            <a:endParaRPr sz="3600">
              <a:solidFill>
                <a:srgbClr val="FFFFFF"/>
              </a:solidFill>
            </a:endParaRPr>
          </a:p>
        </p:txBody>
      </p:sp>
      <p:pic>
        <p:nvPicPr>
          <p:cNvPr id="313" name="Google Shape;313;p53" descr="Image result for adhd children"/>
          <p:cNvPicPr preferRelativeResize="0"/>
          <p:nvPr/>
        </p:nvPicPr>
        <p:blipFill>
          <a:blip r:embed="rId3">
            <a:alphaModFix/>
          </a:blip>
          <a:stretch>
            <a:fillRect/>
          </a:stretch>
        </p:blipFill>
        <p:spPr>
          <a:xfrm>
            <a:off x="2415838" y="1856025"/>
            <a:ext cx="4123329" cy="310977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p:nvPr/>
        </p:nvSpPr>
        <p:spPr>
          <a:xfrm>
            <a:off x="310250" y="636825"/>
            <a:ext cx="8099100" cy="41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FF"/>
                </a:solidFill>
                <a:latin typeface="Roboto Slab"/>
                <a:ea typeface="Roboto Slab"/>
                <a:cs typeface="Roboto Slab"/>
                <a:sym typeface="Roboto Slab"/>
              </a:rPr>
              <a:t>ADHD</a:t>
            </a:r>
            <a:r>
              <a:rPr lang="en" sz="1800">
                <a:solidFill>
                  <a:srgbClr val="FFFFFF"/>
                </a:solidFill>
                <a:latin typeface="Roboto Slab"/>
                <a:ea typeface="Roboto Slab"/>
                <a:cs typeface="Roboto Slab"/>
                <a:sym typeface="Roboto Slab"/>
              </a:rPr>
              <a:t>: Inattention and/or hyperactive-impulsive symptoms for &gt; 6 months, onset before age 12 and with symptoms occurring in 2 or more settings (i.e. school &amp; home), impairs functions</a:t>
            </a: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800">
                <a:solidFill>
                  <a:srgbClr val="FFFFFF"/>
                </a:solidFill>
                <a:latin typeface="Roboto Slab"/>
                <a:ea typeface="Roboto Slab"/>
                <a:cs typeface="Roboto Slab"/>
                <a:sym typeface="Roboto Slab"/>
              </a:rPr>
              <a:t>Sub-types:</a:t>
            </a:r>
            <a:endParaRPr sz="1800">
              <a:solidFill>
                <a:srgbClr val="FFFFFF"/>
              </a:solidFill>
              <a:latin typeface="Roboto Slab"/>
              <a:ea typeface="Roboto Slab"/>
              <a:cs typeface="Roboto Slab"/>
              <a:sym typeface="Roboto Slab"/>
            </a:endParaRPr>
          </a:p>
          <a:p>
            <a:pPr marL="457200" lvl="0" indent="0" algn="l" rtl="0">
              <a:spcBef>
                <a:spcPts val="0"/>
              </a:spcBef>
              <a:spcAft>
                <a:spcPts val="0"/>
              </a:spcAft>
              <a:buNone/>
            </a:pPr>
            <a:r>
              <a:rPr lang="en" sz="1800" b="1">
                <a:solidFill>
                  <a:srgbClr val="FFFF00"/>
                </a:solidFill>
                <a:latin typeface="Roboto Slab"/>
                <a:ea typeface="Roboto Slab"/>
                <a:cs typeface="Roboto Slab"/>
                <a:sym typeface="Roboto Slab"/>
              </a:rPr>
              <a:t>Inattentive</a:t>
            </a:r>
            <a:r>
              <a:rPr lang="en" sz="1800">
                <a:solidFill>
                  <a:srgbClr val="FFFFFF"/>
                </a:solidFill>
                <a:latin typeface="Roboto Slab"/>
                <a:ea typeface="Roboto Slab"/>
                <a:cs typeface="Roboto Slab"/>
                <a:sym typeface="Roboto Slab"/>
              </a:rPr>
              <a:t>: easily distracted, forgetful, loses focus, trouble following  directions, lacking organization skills</a:t>
            </a:r>
            <a:endParaRPr sz="1800">
              <a:solidFill>
                <a:srgbClr val="FFFFFF"/>
              </a:solidFill>
              <a:latin typeface="Roboto Slab"/>
              <a:ea typeface="Roboto Slab"/>
              <a:cs typeface="Roboto Slab"/>
              <a:sym typeface="Roboto Slab"/>
            </a:endParaRPr>
          </a:p>
          <a:p>
            <a:pPr marL="457200" lvl="0" indent="0" algn="l" rtl="0">
              <a:spcBef>
                <a:spcPts val="0"/>
              </a:spcBef>
              <a:spcAft>
                <a:spcPts val="0"/>
              </a:spcAft>
              <a:buNone/>
            </a:pPr>
            <a:r>
              <a:rPr lang="en" sz="1800" b="1">
                <a:solidFill>
                  <a:srgbClr val="FFFF00"/>
                </a:solidFill>
                <a:latin typeface="Roboto Slab"/>
                <a:ea typeface="Roboto Slab"/>
                <a:cs typeface="Roboto Slab"/>
                <a:sym typeface="Roboto Slab"/>
              </a:rPr>
              <a:t>Hyperactive-impulsive</a:t>
            </a:r>
            <a:r>
              <a:rPr lang="en" sz="1800">
                <a:solidFill>
                  <a:srgbClr val="FFFFFF"/>
                </a:solidFill>
                <a:latin typeface="Roboto Slab"/>
                <a:ea typeface="Roboto Slab"/>
                <a:cs typeface="Roboto Slab"/>
                <a:sym typeface="Roboto Slab"/>
              </a:rPr>
              <a:t>: talks excessively restless, “driven by motor”   interrupts others</a:t>
            </a: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800">
                <a:solidFill>
                  <a:srgbClr val="FFFFFF"/>
                </a:solidFill>
                <a:latin typeface="Roboto Slab"/>
                <a:ea typeface="Roboto Slab"/>
                <a:cs typeface="Roboto Slab"/>
                <a:sym typeface="Roboto Slab"/>
              </a:rPr>
              <a:t>	</a:t>
            </a:r>
            <a:r>
              <a:rPr lang="en" sz="1800" b="1">
                <a:solidFill>
                  <a:srgbClr val="FFFF00"/>
                </a:solidFill>
                <a:latin typeface="Roboto Slab"/>
                <a:ea typeface="Roboto Slab"/>
                <a:cs typeface="Roboto Slab"/>
                <a:sym typeface="Roboto Slab"/>
              </a:rPr>
              <a:t>Combined</a:t>
            </a:r>
            <a:endParaRPr sz="1800" b="1">
              <a:solidFill>
                <a:srgbClr val="FFFF00"/>
              </a:solidFill>
              <a:latin typeface="Roboto Slab"/>
              <a:ea typeface="Roboto Slab"/>
              <a:cs typeface="Roboto Slab"/>
              <a:sym typeface="Roboto Slab"/>
            </a:endParaRPr>
          </a:p>
          <a:p>
            <a:pPr marL="0" lvl="0" indent="0" algn="l" rtl="0">
              <a:spcBef>
                <a:spcPts val="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800">
                <a:solidFill>
                  <a:srgbClr val="FFFFFF"/>
                </a:solidFill>
                <a:latin typeface="Roboto Slab"/>
                <a:ea typeface="Roboto Slab"/>
                <a:cs typeface="Roboto Slab"/>
                <a:sym typeface="Roboto Slab"/>
              </a:rPr>
              <a:t>Associated with delayed cortical maturation, hypoactivity DA and NE</a:t>
            </a: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800">
                <a:solidFill>
                  <a:srgbClr val="FFFFFF"/>
                </a:solidFill>
                <a:latin typeface="Roboto Slab"/>
                <a:ea typeface="Roboto Slab"/>
                <a:cs typeface="Roboto Slab"/>
                <a:sym typeface="Roboto Slab"/>
              </a:rPr>
              <a:t>Common comorbidities - ODD, CD, mood disorders, anxiety disorders, language and learning disabilities</a:t>
            </a:r>
            <a:endParaRPr sz="1800">
              <a:solidFill>
                <a:srgbClr val="FFFFFF"/>
              </a:solidFill>
              <a:latin typeface="Roboto Slab"/>
              <a:ea typeface="Roboto Slab"/>
              <a:cs typeface="Roboto Slab"/>
              <a:sym typeface="Roboto Slab"/>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Treatment</a:t>
            </a:r>
            <a:endParaRPr/>
          </a:p>
        </p:txBody>
      </p:sp>
      <p:sp>
        <p:nvSpPr>
          <p:cNvPr id="324" name="Google Shape;324;p5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CBT, social, training, parent training, family therapy</a:t>
            </a:r>
            <a:endParaRPr/>
          </a:p>
          <a:p>
            <a:pPr marL="0" lvl="0" indent="0" algn="l" rtl="0">
              <a:spcBef>
                <a:spcPts val="1600"/>
              </a:spcBef>
              <a:spcAft>
                <a:spcPts val="0"/>
              </a:spcAft>
              <a:buNone/>
            </a:pPr>
            <a:r>
              <a:rPr lang="en"/>
              <a:t>Stimulants - </a:t>
            </a:r>
            <a:r>
              <a:rPr lang="en">
                <a:solidFill>
                  <a:srgbClr val="FFFF00"/>
                </a:solidFill>
              </a:rPr>
              <a:t>methylphenidate </a:t>
            </a:r>
            <a:r>
              <a:rPr lang="en"/>
              <a:t>(Ritalin), </a:t>
            </a:r>
            <a:r>
              <a:rPr lang="en">
                <a:solidFill>
                  <a:srgbClr val="FFFF00"/>
                </a:solidFill>
              </a:rPr>
              <a:t>amphetamines </a:t>
            </a:r>
            <a:r>
              <a:rPr lang="en"/>
              <a:t>(Adderall)</a:t>
            </a:r>
            <a:endParaRPr/>
          </a:p>
          <a:p>
            <a:pPr marL="0" lvl="0" indent="0" algn="l" rtl="0">
              <a:spcBef>
                <a:spcPts val="1600"/>
              </a:spcBef>
              <a:spcAft>
                <a:spcPts val="0"/>
              </a:spcAft>
              <a:buNone/>
            </a:pPr>
            <a:r>
              <a:rPr lang="en"/>
              <a:t>	Side effects: ↓ appetite, ↓ sleep,	↑ HR and BP,	irritability </a:t>
            </a:r>
            <a:endParaRPr/>
          </a:p>
          <a:p>
            <a:pPr marL="0" lvl="0" indent="0" algn="l" rtl="0">
              <a:spcBef>
                <a:spcPts val="1600"/>
              </a:spcBef>
              <a:spcAft>
                <a:spcPts val="1600"/>
              </a:spcAft>
              <a:buNone/>
            </a:pPr>
            <a:r>
              <a:rPr lang="en"/>
              <a:t>Non-stimulants - </a:t>
            </a:r>
            <a:r>
              <a:rPr lang="en">
                <a:solidFill>
                  <a:srgbClr val="FFFF00"/>
                </a:solidFill>
              </a:rPr>
              <a:t>atomoxetine </a:t>
            </a:r>
            <a:r>
              <a:rPr lang="en"/>
              <a:t>(NE reuptake inhibitor), </a:t>
            </a:r>
            <a:r>
              <a:rPr lang="en">
                <a:solidFill>
                  <a:srgbClr val="FFFF00"/>
                </a:solidFill>
              </a:rPr>
              <a:t>clonidine </a:t>
            </a:r>
            <a:r>
              <a:rPr lang="en"/>
              <a:t>and </a:t>
            </a:r>
            <a:r>
              <a:rPr lang="en">
                <a:solidFill>
                  <a:srgbClr val="FFFF00"/>
                </a:solidFill>
              </a:rPr>
              <a:t>guanfacine </a:t>
            </a:r>
            <a:r>
              <a:rPr lang="en"/>
              <a:t>(alpha-2-agonists)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Psychotherapy</a:t>
            </a:r>
            <a:endParaRPr/>
          </a:p>
        </p:txBody>
      </p:sp>
      <p:sp>
        <p:nvSpPr>
          <p:cNvPr id="330" name="Google Shape;330;p56"/>
          <p:cNvSpPr txBox="1">
            <a:spLocks noGrp="1"/>
          </p:cNvSpPr>
          <p:nvPr>
            <p:ph type="body" idx="1"/>
          </p:nvPr>
        </p:nvSpPr>
        <p:spPr>
          <a:xfrm>
            <a:off x="387900" y="13374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Psychodynamic</a:t>
            </a:r>
            <a:endParaRPr sz="1400" b="1"/>
          </a:p>
          <a:p>
            <a:pPr marL="0" lvl="0" indent="0" algn="l" rtl="0">
              <a:spcBef>
                <a:spcPts val="0"/>
              </a:spcBef>
              <a:spcAft>
                <a:spcPts val="0"/>
              </a:spcAft>
              <a:buNone/>
            </a:pPr>
            <a:r>
              <a:rPr lang="en" sz="1400" b="1"/>
              <a:t>	</a:t>
            </a:r>
            <a:r>
              <a:rPr lang="en" sz="1400"/>
              <a:t>-likely what you think of when you think of ‘therapy’</a:t>
            </a:r>
            <a:endParaRPr sz="1400"/>
          </a:p>
          <a:p>
            <a:pPr marL="457200" lvl="0" indent="0" algn="l" rtl="0">
              <a:spcBef>
                <a:spcPts val="0"/>
              </a:spcBef>
              <a:spcAft>
                <a:spcPts val="0"/>
              </a:spcAft>
              <a:buNone/>
            </a:pPr>
            <a:r>
              <a:rPr lang="en" sz="1400"/>
              <a:t>-goal is to improve insight in actions and emotions by understanding unconscious motivations; often focuses on </a:t>
            </a:r>
            <a:r>
              <a:rPr lang="en" sz="1400" b="1"/>
              <a:t>PAST</a:t>
            </a:r>
            <a:r>
              <a:rPr lang="en" sz="1400"/>
              <a:t> relationships, experiences</a:t>
            </a:r>
            <a:endParaRPr sz="1400"/>
          </a:p>
          <a:p>
            <a:pPr marL="457200" lvl="0" indent="0" algn="l" rtl="0">
              <a:spcBef>
                <a:spcPts val="0"/>
              </a:spcBef>
              <a:spcAft>
                <a:spcPts val="0"/>
              </a:spcAft>
              <a:buNone/>
            </a:pPr>
            <a:r>
              <a:rPr lang="en" sz="1400"/>
              <a:t>-used when patient feels “stuck” or doesn’t understand patterns in their behavior</a:t>
            </a:r>
            <a:endParaRPr sz="1400"/>
          </a:p>
          <a:p>
            <a:pPr marL="457200" lvl="0" indent="0" algn="l" rtl="0">
              <a:spcBef>
                <a:spcPts val="0"/>
              </a:spcBef>
              <a:spcAft>
                <a:spcPts val="0"/>
              </a:spcAft>
              <a:buNone/>
            </a:pPr>
            <a:r>
              <a:rPr lang="en" sz="1400"/>
              <a:t>-by knowing why you do something, you can change the behavior</a:t>
            </a:r>
            <a:endParaRPr sz="1400"/>
          </a:p>
          <a:p>
            <a:pPr marL="457200" lvl="0" indent="0" algn="l" rtl="0">
              <a:spcBef>
                <a:spcPts val="0"/>
              </a:spcBef>
              <a:spcAft>
                <a:spcPts val="0"/>
              </a:spcAft>
              <a:buNone/>
            </a:pPr>
            <a:r>
              <a:rPr lang="en" sz="1400"/>
              <a:t>-patients must be relatively intelligent and willing to engage in therapy (also time and money)</a:t>
            </a:r>
            <a:endParaRPr sz="1400"/>
          </a:p>
          <a:p>
            <a:pPr marL="457200" lvl="0" indent="0" algn="l" rtl="0">
              <a:spcBef>
                <a:spcPts val="0"/>
              </a:spcBef>
              <a:spcAft>
                <a:spcPts val="0"/>
              </a:spcAft>
              <a:buNone/>
            </a:pPr>
            <a:r>
              <a:rPr lang="en" sz="1400"/>
              <a:t>-uncovering: making the patient aware of what is going on in their subconscious</a:t>
            </a:r>
            <a:endParaRPr sz="1400"/>
          </a:p>
          <a:p>
            <a:pPr marL="457200" lvl="0" indent="0" algn="l" rtl="0">
              <a:spcBef>
                <a:spcPts val="0"/>
              </a:spcBef>
              <a:spcAft>
                <a:spcPts val="0"/>
              </a:spcAft>
              <a:buNone/>
            </a:pPr>
            <a:r>
              <a:rPr lang="en" sz="1400"/>
              <a:t>	-confrontation, clarification, interpretation</a:t>
            </a:r>
            <a:endParaRPr sz="1400"/>
          </a:p>
          <a:p>
            <a:pPr marL="457200" lvl="0" indent="0" algn="l" rtl="0">
              <a:spcBef>
                <a:spcPts val="0"/>
              </a:spcBef>
              <a:spcAft>
                <a:spcPts val="0"/>
              </a:spcAft>
              <a:buNone/>
            </a:pPr>
            <a:r>
              <a:rPr lang="en" sz="1400"/>
              <a:t>-supporting: used in people with fewer defenses and less tolerance to anxiety where uncovering may cause harm</a:t>
            </a:r>
            <a:endParaRPr sz="1400"/>
          </a:p>
          <a:p>
            <a:pPr marL="457200" lvl="0" indent="0" algn="l" rtl="0">
              <a:spcBef>
                <a:spcPts val="0"/>
              </a:spcBef>
              <a:spcAft>
                <a:spcPts val="0"/>
              </a:spcAft>
              <a:buNone/>
            </a:pPr>
            <a:r>
              <a:rPr lang="en" sz="1400"/>
              <a:t>-long-term therapy, without a firm timeline (years)</a:t>
            </a:r>
            <a:endParaRPr sz="1400"/>
          </a:p>
          <a:p>
            <a:pPr marL="457200" lvl="0" indent="0" algn="l" rtl="0">
              <a:spcBef>
                <a:spcPts val="0"/>
              </a:spcBef>
              <a:spcAft>
                <a:spcPts val="0"/>
              </a:spcAft>
              <a:buNone/>
            </a:pPr>
            <a:r>
              <a:rPr lang="en" sz="1400"/>
              <a:t>-Personality disorders, depression, anxiety</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Psychotherapy</a:t>
            </a:r>
            <a:endParaRPr/>
          </a:p>
        </p:txBody>
      </p:sp>
      <p:sp>
        <p:nvSpPr>
          <p:cNvPr id="336" name="Google Shape;336;p5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Cognitive Behavioral Therapy</a:t>
            </a:r>
            <a:endParaRPr b="1"/>
          </a:p>
          <a:p>
            <a:pPr marL="457200" lvl="0" indent="0" algn="l" rtl="0">
              <a:spcBef>
                <a:spcPts val="0"/>
              </a:spcBef>
              <a:spcAft>
                <a:spcPts val="0"/>
              </a:spcAft>
              <a:buNone/>
            </a:pPr>
            <a:r>
              <a:rPr lang="en"/>
              <a:t>-goal is symptomatic control -&gt; focuses on difficulties in the PRESENT and to improve them in a short time frame</a:t>
            </a:r>
            <a:endParaRPr/>
          </a:p>
          <a:p>
            <a:pPr marL="457200" lvl="0" indent="0" algn="l" rtl="0">
              <a:spcBef>
                <a:spcPts val="0"/>
              </a:spcBef>
              <a:spcAft>
                <a:spcPts val="0"/>
              </a:spcAft>
              <a:buNone/>
            </a:pPr>
            <a:r>
              <a:rPr lang="en"/>
              <a:t>-identify negative core beliefs and maladaptive patterns of thought (schema)/behavior and challenge them</a:t>
            </a:r>
            <a:endParaRPr/>
          </a:p>
          <a:p>
            <a:pPr marL="457200" lvl="0" indent="0" algn="l" rtl="0">
              <a:spcBef>
                <a:spcPts val="0"/>
              </a:spcBef>
              <a:spcAft>
                <a:spcPts val="0"/>
              </a:spcAft>
              <a:buNone/>
            </a:pPr>
            <a:r>
              <a:rPr lang="en"/>
              <a:t>-highly structured with specific length of treatment, homework with thought record, behavior activities, etc. </a:t>
            </a:r>
            <a:endParaRPr/>
          </a:p>
          <a:p>
            <a:pPr marL="457200" lvl="0" indent="0" algn="l" rtl="0">
              <a:spcBef>
                <a:spcPts val="0"/>
              </a:spcBef>
              <a:spcAft>
                <a:spcPts val="0"/>
              </a:spcAft>
              <a:buNone/>
            </a:pPr>
            <a:r>
              <a:rPr lang="en"/>
              <a:t>-firstline in most childhood disorders, OCD, anxiety, depression</a:t>
            </a:r>
            <a:endParaRPr/>
          </a:p>
          <a:p>
            <a:pPr marL="457200" lvl="0" indent="0" algn="l" rtl="0">
              <a:spcBef>
                <a:spcPts val="0"/>
              </a:spcBef>
              <a:spcAft>
                <a:spcPts val="0"/>
              </a:spcAft>
              <a:buNone/>
            </a:pPr>
            <a:r>
              <a:rPr lang="en"/>
              <a:t>-many specific varieties for many disorders (e.g. CBT for psychosis, PTSD)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8"/>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rgbClr val="FFFFFF"/>
              </a:buClr>
              <a:buSzPts val="1400"/>
              <a:buAutoNum type="arabicPeriod"/>
            </a:pPr>
            <a:r>
              <a:rPr lang="en">
                <a:solidFill>
                  <a:srgbClr val="FFFFFF"/>
                </a:solidFill>
              </a:rPr>
              <a:t>An otherwise healthy 34-year-old man has a history of petty theft. He has stolen lunches, loose change, and office supplies from his coworkers over the past 3 years. Today, he cannot find his phone. He quickly and loudly accuses his coworker of stealing it. It is later discovered that the man had misplaced his phone in the bathroom. When he gets home, he complains to his wife that his phone disappeared because “someone at work is a dirty liar.”</a:t>
            </a:r>
            <a:endParaRPr>
              <a:solidFill>
                <a:srgbClr val="FFFFFF"/>
              </a:solidFill>
            </a:endParaRPr>
          </a:p>
          <a:p>
            <a:pPr marL="0" lvl="0" indent="457200" algn="l" rtl="0">
              <a:lnSpc>
                <a:spcPct val="115000"/>
              </a:lnSpc>
              <a:spcBef>
                <a:spcPts val="1200"/>
              </a:spcBef>
              <a:spcAft>
                <a:spcPts val="0"/>
              </a:spcAft>
              <a:buNone/>
            </a:pPr>
            <a:r>
              <a:rPr lang="en">
                <a:solidFill>
                  <a:srgbClr val="FFFFFF"/>
                </a:solidFill>
              </a:rPr>
              <a:t>Which of the following defense mechanisms best explains this patient's behavior?</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Acting Out</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Denial</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Displacement</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Passive Aggression</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Projection</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Rationalization</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Reaction Formation</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Sublimation</a:t>
            </a:r>
            <a:endParaRPr>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9"/>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2. A 21-year-old woman presents to her male family practitioner complaining of sleep deprivation and severe depression. When asked about her sleeping habits in greater depth, she reports sleeping for 7–9 hours per night, but states that it is “just not right.” On further questioning, she claims to not have any problems with her personal life and is excited about her recent promotion at work. She is wearing a lot of makeup and a large hat, and she asks the physician to comment on her new orange dress. Throughout the course of the visit, the patient becomes progressively more animated and begins making aggressive sexual advances toward the physician and the staff. She mentions how upset she is that the staff weren’t paying any attention to her in the waiting room. She reports that her mood has been good, but not overly elevated, expansive, or elated. She tells the physician, “You are my best friend. You understand my problems so well.”</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diagnosis?</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Bipolar disorder type I</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Borderline Personality Disorder</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Histrionic Personality Disorder</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Narcissistic Personality Disorder</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Obsessive-Compulsive Personality Disorder</a:t>
            </a:r>
            <a:endParaRPr>
              <a:solidFill>
                <a:srgbClr val="FFFFFF"/>
              </a:solidFill>
            </a:endParaRPr>
          </a:p>
          <a:p>
            <a:pPr marL="457200" lvl="0" indent="-317500" algn="l" rtl="0">
              <a:lnSpc>
                <a:spcPct val="115000"/>
              </a:lnSpc>
              <a:spcBef>
                <a:spcPts val="0"/>
              </a:spcBef>
              <a:spcAft>
                <a:spcPts val="0"/>
              </a:spcAft>
              <a:buClr>
                <a:srgbClr val="FFFFFF"/>
              </a:buClr>
              <a:buSzPts val="1400"/>
              <a:buAutoNum type="alphaUcPeriod"/>
            </a:pPr>
            <a:r>
              <a:rPr lang="en">
                <a:solidFill>
                  <a:srgbClr val="FFFFFF"/>
                </a:solidFill>
              </a:rPr>
              <a:t>Schizotypal Personality Disorder</a:t>
            </a:r>
            <a:endParaRPr>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0"/>
          <p:cNvSpPr txBox="1"/>
          <p:nvPr/>
        </p:nvSpPr>
        <p:spPr>
          <a:xfrm>
            <a:off x="0" y="0"/>
            <a:ext cx="9144000" cy="509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3. A 12-year-old boy is brought to the clinic by his mother because he has been acting out in class. She has been told that he is hostile and disrupts the class during reading time. He also brings incomplete reading assignments and homework to school. His teacher has reported that he always asks to use the bathroom during reading time or makes excuses to avoid participation when asked to read aloud for the class. Otherwise, he is well behaved outside of the classroom and at home and gets along well with his classmates. He has no medical conditions and does not take any medications. There is no family history of any medical conditions. His vital signs are within normal limits, and physical examination shows no abnormalities.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diagnosis?</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Attention-deficit hyperactivity disorder (ADHD)</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Autism spectrum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Conduct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Oppositional defiant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Reading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Rett syndrome</a:t>
            </a:r>
            <a:endParaRPr>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1"/>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4. A 12-year-old boy is brought to the clinic for evaluation of learning disability at the suggestion of the boy’s teacher. The patient’s mother states that his academic performance has been poor. His teacher frequently calls her to discuss the boy’s failure to turn in completed assignments on time. He has had trouble making friends as he is unable to appropriately participate in organized play or follow the rules of simple games during recess. He is often not invited to other student’s birthday parties. At home, she has difficulty keeping him focused on homework or household chores. On examination, the boy is unable to sit still and talks excessively about various topics. Following an evaluation, the physician prescribes a first-line medication for the diagnosis.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What is the mechanism of action of the most likely prescribed medication?</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5HT reuptake antagonist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Alpha-2 receptor antagonist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D2 receptor antagonist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GABA receptor agonist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Indirect sympathomimetic</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Mu opioid receptor agonist</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lnSpc>
                <a:spcPct val="98181"/>
              </a:lnSpc>
              <a:spcBef>
                <a:spcPts val="1000"/>
              </a:spcBef>
              <a:spcAft>
                <a:spcPts val="0"/>
              </a:spcAft>
              <a:buNone/>
            </a:pPr>
            <a:r>
              <a:rPr lang="en">
                <a:solidFill>
                  <a:srgbClr val="FFFFFF"/>
                </a:solidFill>
              </a:rPr>
              <a:t>Obsessive-Compulsive Disorder</a:t>
            </a:r>
            <a:endParaRPr>
              <a:solidFill>
                <a:srgbClr val="FFFFFF"/>
              </a:solidFill>
            </a:endParaRPr>
          </a:p>
        </p:txBody>
      </p:sp>
      <p:sp>
        <p:nvSpPr>
          <p:cNvPr id="88" name="Google Shape;88;p17"/>
          <p:cNvSpPr txBox="1">
            <a:spLocks noGrp="1"/>
          </p:cNvSpPr>
          <p:nvPr>
            <p:ph type="body" idx="1"/>
          </p:nvPr>
        </p:nvSpPr>
        <p:spPr>
          <a:xfrm>
            <a:off x="387900" y="1144125"/>
            <a:ext cx="8554200" cy="38727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0"/>
              </a:spcAft>
              <a:buNone/>
            </a:pPr>
            <a:r>
              <a:rPr lang="en" sz="1900">
                <a:solidFill>
                  <a:srgbClr val="FFFFFF"/>
                </a:solidFill>
                <a:latin typeface="Roboto Slab"/>
                <a:ea typeface="Roboto Slab"/>
                <a:cs typeface="Roboto Slab"/>
                <a:sym typeface="Roboto Slab"/>
              </a:rPr>
              <a:t>Recurring intrusive thoughts, feelings, or sensations (</a:t>
            </a:r>
            <a:r>
              <a:rPr lang="en" sz="1900">
                <a:solidFill>
                  <a:srgbClr val="FFFF00"/>
                </a:solidFill>
                <a:latin typeface="Roboto Slab"/>
                <a:ea typeface="Roboto Slab"/>
                <a:cs typeface="Roboto Slab"/>
                <a:sym typeface="Roboto Slab"/>
              </a:rPr>
              <a:t>obsessions</a:t>
            </a:r>
            <a:r>
              <a:rPr lang="en" sz="1900">
                <a:solidFill>
                  <a:srgbClr val="FFFFFF"/>
                </a:solidFill>
                <a:latin typeface="Roboto Slab"/>
                <a:ea typeface="Roboto Slab"/>
                <a:cs typeface="Roboto Slab"/>
                <a:sym typeface="Roboto Slab"/>
              </a:rPr>
              <a:t>) that cause severe distress; relieved in part by the performance of repetitive actions (</a:t>
            </a:r>
            <a:r>
              <a:rPr lang="en" sz="1900">
                <a:solidFill>
                  <a:srgbClr val="FFFF00"/>
                </a:solidFill>
                <a:latin typeface="Roboto Slab"/>
                <a:ea typeface="Roboto Slab"/>
                <a:cs typeface="Roboto Slab"/>
                <a:sym typeface="Roboto Slab"/>
              </a:rPr>
              <a:t>compulsions</a:t>
            </a:r>
            <a:r>
              <a:rPr lang="en" sz="1900">
                <a:solidFill>
                  <a:srgbClr val="FFFFFF"/>
                </a:solidFill>
                <a:latin typeface="Roboto Slab"/>
                <a:ea typeface="Roboto Slab"/>
                <a:cs typeface="Roboto Slab"/>
                <a:sym typeface="Roboto Slab"/>
              </a:rPr>
              <a:t>)</a:t>
            </a:r>
            <a:endParaRPr sz="1900">
              <a:solidFill>
                <a:srgbClr val="FFFFFF"/>
              </a:solidFill>
              <a:latin typeface="Roboto Slab"/>
              <a:ea typeface="Roboto Slab"/>
              <a:cs typeface="Roboto Slab"/>
              <a:sym typeface="Roboto Slab"/>
            </a:endParaRPr>
          </a:p>
          <a:p>
            <a:pPr marL="0" lvl="0" indent="0" algn="l" rtl="0">
              <a:lnSpc>
                <a:spcPct val="98181"/>
              </a:lnSpc>
              <a:spcBef>
                <a:spcPts val="1200"/>
              </a:spcBef>
              <a:spcAft>
                <a:spcPts val="0"/>
              </a:spcAft>
              <a:buNone/>
            </a:pPr>
            <a:r>
              <a:rPr lang="en" sz="1900">
                <a:solidFill>
                  <a:srgbClr val="FFFFFF"/>
                </a:solidFill>
                <a:latin typeface="Roboto Slab"/>
                <a:ea typeface="Roboto Slab"/>
                <a:cs typeface="Roboto Slab"/>
                <a:sym typeface="Roboto Slab"/>
              </a:rPr>
              <a:t>•MRI findings – increased metabolic activity in orbitofrontal cortex, limbic structures, caudate, and thalamus (regulate emotions, impulse inhibition and judgment) </a:t>
            </a:r>
            <a:endParaRPr sz="1900">
              <a:solidFill>
                <a:srgbClr val="FFFFFF"/>
              </a:solidFill>
              <a:latin typeface="Roboto Slab"/>
              <a:ea typeface="Roboto Slab"/>
              <a:cs typeface="Roboto Slab"/>
              <a:sym typeface="Roboto Slab"/>
            </a:endParaRPr>
          </a:p>
          <a:p>
            <a:pPr marL="0" lvl="0" indent="0" algn="l" rtl="0">
              <a:lnSpc>
                <a:spcPct val="98181"/>
              </a:lnSpc>
              <a:spcBef>
                <a:spcPts val="500"/>
              </a:spcBef>
              <a:spcAft>
                <a:spcPts val="0"/>
              </a:spcAft>
              <a:buNone/>
            </a:pPr>
            <a:r>
              <a:rPr lang="en" sz="1900">
                <a:solidFill>
                  <a:srgbClr val="FFFFFF"/>
                </a:solidFill>
                <a:latin typeface="Roboto Slab"/>
                <a:ea typeface="Roboto Slab"/>
                <a:cs typeface="Roboto Slab"/>
                <a:sym typeface="Roboto Slab"/>
              </a:rPr>
              <a:t>•M=F, younger onset in males, 80-87% MZ concordance, childhood onset associated with comorbid Tourette’s Syndrome and/or ADHD</a:t>
            </a:r>
            <a:endParaRPr sz="1900">
              <a:solidFill>
                <a:srgbClr val="FFFFFF"/>
              </a:solidFill>
              <a:latin typeface="Roboto Slab"/>
              <a:ea typeface="Roboto Slab"/>
              <a:cs typeface="Roboto Slab"/>
              <a:sym typeface="Roboto Slab"/>
            </a:endParaRPr>
          </a:p>
          <a:p>
            <a:pPr marL="0" lvl="0" indent="0" algn="l" rtl="0">
              <a:lnSpc>
                <a:spcPct val="98181"/>
              </a:lnSpc>
              <a:spcBef>
                <a:spcPts val="500"/>
              </a:spcBef>
              <a:spcAft>
                <a:spcPts val="0"/>
              </a:spcAft>
              <a:buNone/>
            </a:pPr>
            <a:r>
              <a:rPr lang="en" sz="1900">
                <a:solidFill>
                  <a:srgbClr val="FFFFFF"/>
                </a:solidFill>
                <a:latin typeface="Roboto Slab"/>
                <a:ea typeface="Roboto Slab"/>
                <a:cs typeface="Roboto Slab"/>
                <a:sym typeface="Roboto Slab"/>
              </a:rPr>
              <a:t>•Treatment – CBT (</a:t>
            </a:r>
            <a:r>
              <a:rPr lang="en" sz="1900">
                <a:solidFill>
                  <a:srgbClr val="FFFF00"/>
                </a:solidFill>
                <a:latin typeface="Roboto Slab"/>
                <a:ea typeface="Roboto Slab"/>
                <a:cs typeface="Roboto Slab"/>
                <a:sym typeface="Roboto Slab"/>
              </a:rPr>
              <a:t>exposure and ritual prevention</a:t>
            </a:r>
            <a:r>
              <a:rPr lang="en" sz="1900">
                <a:solidFill>
                  <a:srgbClr val="FFFFFF"/>
                </a:solidFill>
                <a:latin typeface="Roboto Slab"/>
                <a:ea typeface="Roboto Slab"/>
                <a:cs typeface="Roboto Slab"/>
                <a:sym typeface="Roboto Slab"/>
              </a:rPr>
              <a:t>), SSRIs, clomipramine,  (TCA). Refractory cases worth trying antipsychotics, surgery (gamma knife, deep brain stimulation)</a:t>
            </a:r>
            <a:endParaRPr sz="19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sz="1900">
              <a:solidFill>
                <a:srgbClr val="FFFFFF"/>
              </a:solidFill>
              <a:latin typeface="Roboto Slab"/>
              <a:ea typeface="Roboto Slab"/>
              <a:cs typeface="Roboto Slab"/>
              <a:sym typeface="Roboto Slab"/>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2"/>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5. A 45-year-old man presents to a psychiatrist at his wife’s prompting. He is a college professor and regularly wins accolades for his well-organized and articulate lectures. In the past 3 months, he has become convinced that his wife is having an affair with a co-worker, despite her protests to the contrary. His wife recently discovered that he hired a private investigator to track her whereabouts. He is very defensive when the counselor questions his suspicions about his wife. Mental status examination reveals a well-dressed, middle-aged man without hallucinations or other mood disturbances. He has no psychiatric history. His speech is normal and he displays an appropriate range of affect.</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diagnosis?</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Antisocial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Borderline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Delusional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Narcissistic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Paranoid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Schizophreniform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Schizotypal personality disorder</a:t>
            </a:r>
            <a:endParaRPr>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3"/>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6. A 10-year-old boy is brought to the physician’s office by his mother because of problems with his behavior. The mother reports that the patient is unable to sit still and that his teacher complains that his constant moving distracts his classmates. The patient also has difficulty listening to his teacher and controlling his emotions. The mother understands the teacher’s frustration because he displays similar behavior at home. He has poor grades, refuses to do chores, and has difficulty completing tasks. The patient is not on any medications. The physician starts him on first-line pharmaceutical therapy for the presumed diagnosis.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side effect of this patient’s new medication?</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Arrhythmia</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Delayed onset of action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Drowsiness</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Increased aggression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Increased appetite and weight gain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Transient worsening of agitation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Weight loss and decreased appetite</a:t>
            </a:r>
            <a:endParaRPr>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4"/>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7. A 60-year-old African-American man describes a history of being reclusive, rarely leaving his home for the past 40 years. His family describes him as an emotionally cold person with few friends. Growing up, he preferred solitary activities such as reading rather than engaging in activities with others. Members of his church have delivered groceries to his front door once a week for the past 20 years, but he never opens the door to greet them. During the interview the patient avoids eye contact, speaks in a monotone, and often does not respond to questions.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diagnosis?</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Avoidant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Paranoid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Schizoid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Schizophrenia</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Schizophreniform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Schizotypal personality disorder</a:t>
            </a:r>
            <a:endParaRPr>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5"/>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8. A 14-year-old boy is brought by his mother to a psychiatrist after the boy started a fire in the school restroom. When asked why he set the fire, the patient says, “The teachers do not care about the students anyway.” The patient’s mother says that over the past several years her son has been repeatedly penalized in school for breaking into and stealing from classmates’ lockers, starting fights with other students, and disobeying teachers. The patient was adopted from a foster system at the age of 3. He was separated from his biological parents who were deemed unfit to parent due to substance abuse issues. He does not appear to have any recollection of these early childhood events and denies intrusive thoughts or difficulty sleeping. Furthermore, he denies distractibility, periods of elevated mood or self-esteem, impulsivity, or audio/visual hallucinations.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likely diagnosis?</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Acting out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Antisocial personality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Conduct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Oppositional defiant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Post-traumatic stress disorder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Substance abuse</a:t>
            </a:r>
            <a:endParaRPr>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6"/>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9. A 39-year-old woman wearing a flashy shirt presents to the emergency department because she “desperately wants to commit suicide.” She has had suicidal thoughts for the past few days, but denies any changes in weight or appetite. On physical examination she has numerous burns and cut marks along her arms and legs.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After completion of the physical examination and history, the patient flirtatiously praises the physician for being so caring. She also requests a different hospital bed. When told that all other beds are currently in use, she becomes enraged and demands a different physician immediately.</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defense mechanism most closely associated with this patient’s condition?</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Acting out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Idealization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Projection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Repression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Splitting</a:t>
            </a:r>
            <a:endParaRPr>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7"/>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10. A 16-year-old boy is brought to the clinic by his mother due to concerns about his recent behavior. After taking a general history, you see the patient without his mother to discuss what has been going on. He tells you that he has been angry recently because his father keeps yelling at him about “every little thing.” The patient feels frustrated that he can never seem to do “anything right” in the eyes of his father. He also relates that this anger and frustration has led to him yelling at his younger brother and mother more recently. Last week, he joined the wrestling team at high school and has thoroughly enjoyed it. He said that he now feels less angry, and has not yelled at his brother or mother this week.</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What defense mechanism is this patient using?</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Displacement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Humor</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Projection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Reaction formation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Repression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Sublimation</a:t>
            </a:r>
            <a:endParaRP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8"/>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11. A 28-year-old woman comes to the clinic to establish care as a new patient. She reports a 1-year history of generalized abdominal pain, fatigue, and headaches. She also reports that she often worries about her symptoms so much that she has difficulty sleeping. The patient’s mother has rheumatoid arthritis and an aunt has systemic lupus erythematosus. The patient has no nausea, vomiting, diarrhea, constipation, fever, chills, weight loss, chest pain, or shortness of breath. Her menstrual cycles are regular. She reports having seen multiple doctors over the past year and recalls having “negative blood work.” CT scan of the abdomen showed no abnormalities. She takes no medications. Vital signs are within normal limits. Heart rate is regular, and the lungs are clear bilaterally on auscultation. The abdomen is soft and nontender without masses; there is no rebound or guarding. Range of motion is full in all extremities.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is the most appropriate next step?</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Abdominal x-ray study</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Admit for hospitalization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Referral for gastroenterology consultation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Referral for psychiatry consultation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Regular outpatient visits with same provider</a:t>
            </a:r>
            <a:endParaRPr>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9"/>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12. An 18-year-old woman is the captain of her softball team and considered a top state-wide prospect. A scout from her top choice college recently watched her pitch an important game to determine if the college would offer her an athletic scholarship. Much to her disappointment, it was her worst performance of the season and her team eventually lost the game. Whenever her friends discuss where they want to attend college, she replies “Let’s not talk about that ok?” and changes the topic to their end of year exams.</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defense mechanisms is this young woman exhibiting?</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Denial</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Isolation (of affect)</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Rationalization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Reaction formation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Repression</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Suppression</a:t>
            </a:r>
            <a:endParaRPr>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0"/>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FFFFFF"/>
                </a:solidFill>
              </a:rPr>
              <a:t>13. An 8-year-old boy is brought to the pediatrician because his parents say that for the past year he has had increasing problems with repetitive behaviors such as sticking out his tongue and shutting his eyes. Recently, he has begun clearing his throat often. When the patient is asked about these repetitive behaviors, he states that he has “tried hard to stop, but they just keep happening over and over.” He worries that his friends will say mean things at school if his behaviors continue. The patient asks his pediatrician to “please make them go away.” The patient’s temperature is 36.7°C (98°F), pulse is 70/min, respirations are 18/min, and blood pressure is 116/68 mm Hg. Frequent eye shutting is observed on physical examination, but other findings are unremarkable.</a:t>
            </a:r>
            <a:endParaRPr>
              <a:solidFill>
                <a:srgbClr val="FFFFFF"/>
              </a:solidFill>
            </a:endParaRPr>
          </a:p>
          <a:p>
            <a:pPr marL="0" lvl="0" indent="0" algn="l" rtl="0">
              <a:lnSpc>
                <a:spcPct val="115000"/>
              </a:lnSpc>
              <a:spcBef>
                <a:spcPts val="1200"/>
              </a:spcBef>
              <a:spcAft>
                <a:spcPts val="0"/>
              </a:spcAft>
              <a:buNone/>
            </a:pPr>
            <a:r>
              <a:rPr lang="en">
                <a:solidFill>
                  <a:srgbClr val="FFFFFF"/>
                </a:solidFill>
              </a:rPr>
              <a:t>Which of the following drugs is indicated for the treatment of this patient?</a:t>
            </a:r>
            <a:endParaRPr>
              <a:solidFill>
                <a:srgbClr val="FFFFFF"/>
              </a:solidFill>
            </a:endParaRPr>
          </a:p>
          <a:p>
            <a:pPr marL="457200" lvl="0" indent="-317500" algn="l" rtl="0">
              <a:lnSpc>
                <a:spcPct val="115000"/>
              </a:lnSpc>
              <a:spcBef>
                <a:spcPts val="1200"/>
              </a:spcBef>
              <a:spcAft>
                <a:spcPts val="0"/>
              </a:spcAft>
              <a:buClr>
                <a:srgbClr val="FFFFFF"/>
              </a:buClr>
              <a:buSzPts val="1400"/>
              <a:buAutoNum type="alphaUcPeriod"/>
            </a:pPr>
            <a:r>
              <a:rPr lang="en">
                <a:solidFill>
                  <a:srgbClr val="FFFFFF"/>
                </a:solidFill>
              </a:rPr>
              <a:t>Dextroamphetamine</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Methylphenidate</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Reserpine</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Risperidone</a:t>
            </a:r>
            <a:endParaRPr>
              <a:solidFill>
                <a:srgbClr val="FFFFFF"/>
              </a:solidFill>
            </a:endParaRPr>
          </a:p>
          <a:p>
            <a:pPr marL="457200" lvl="0" indent="-317500" algn="l" rtl="0">
              <a:spcBef>
                <a:spcPts val="0"/>
              </a:spcBef>
              <a:spcAft>
                <a:spcPts val="0"/>
              </a:spcAft>
              <a:buClr>
                <a:srgbClr val="FFFFFF"/>
              </a:buClr>
              <a:buSzPts val="1400"/>
              <a:buAutoNum type="alphaUcPeriod"/>
            </a:pPr>
            <a:r>
              <a:rPr lang="en">
                <a:solidFill>
                  <a:srgbClr val="FFFFFF"/>
                </a:solidFill>
              </a:rPr>
              <a:t>Valproic acid</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title="hannah ocd">
            <a:hlinkClick r:id="rId3"/>
          </p:cNvPr>
          <p:cNvPicPr preferRelativeResize="0"/>
          <p:nvPr/>
        </p:nvPicPr>
        <p:blipFill>
          <a:blip r:embed="rId4">
            <a:alphaModFix/>
          </a:blip>
          <a:stretch>
            <a:fillRect/>
          </a:stretch>
        </p:blipFill>
        <p:spPr>
          <a:xfrm>
            <a:off x="2944925" y="385776"/>
            <a:ext cx="5829300" cy="4371950"/>
          </a:xfrm>
          <a:prstGeom prst="rect">
            <a:avLst/>
          </a:prstGeom>
          <a:noFill/>
          <a:ln>
            <a:noFill/>
          </a:ln>
        </p:spPr>
      </p:pic>
      <p:sp>
        <p:nvSpPr>
          <p:cNvPr id="94" name="Google Shape;94;p18"/>
          <p:cNvSpPr txBox="1"/>
          <p:nvPr/>
        </p:nvSpPr>
        <p:spPr>
          <a:xfrm>
            <a:off x="161225" y="1371575"/>
            <a:ext cx="2783700" cy="40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i="1">
              <a:solidFill>
                <a:srgbClr val="FFFFFF"/>
              </a:solidFill>
              <a:latin typeface="Roboto"/>
              <a:ea typeface="Roboto"/>
              <a:cs typeface="Roboto"/>
              <a:sym typeface="Roboto"/>
            </a:endParaRPr>
          </a:p>
          <a:p>
            <a:pPr marL="0" lvl="0" indent="0" algn="l" rtl="0">
              <a:spcBef>
                <a:spcPts val="0"/>
              </a:spcBef>
              <a:spcAft>
                <a:spcPts val="0"/>
              </a:spcAft>
              <a:buNone/>
            </a:pPr>
            <a:r>
              <a:rPr lang="en" sz="2400">
                <a:solidFill>
                  <a:srgbClr val="FFFFFF"/>
                </a:solidFill>
                <a:latin typeface="Roboto"/>
                <a:ea typeface="Roboto"/>
                <a:cs typeface="Roboto"/>
                <a:sym typeface="Roboto"/>
              </a:rPr>
              <a:t>Lena Dunham’s character Hannah from </a:t>
            </a:r>
            <a:r>
              <a:rPr lang="en" sz="2400" b="1" i="1">
                <a:solidFill>
                  <a:srgbClr val="FFFFFF"/>
                </a:solidFill>
                <a:latin typeface="Roboto"/>
                <a:ea typeface="Roboto"/>
                <a:cs typeface="Roboto"/>
                <a:sym typeface="Roboto"/>
              </a:rPr>
              <a:t>Girls</a:t>
            </a:r>
            <a:endParaRPr sz="2400" b="1" i="1">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disorders</a:t>
            </a:r>
            <a:endParaRPr/>
          </a:p>
        </p:txBody>
      </p:sp>
      <p:sp>
        <p:nvSpPr>
          <p:cNvPr id="100" name="Google Shape;100;p19"/>
          <p:cNvSpPr txBox="1">
            <a:spLocks noGrp="1"/>
          </p:cNvSpPr>
          <p:nvPr>
            <p:ph type="body" idx="1"/>
          </p:nvPr>
        </p:nvSpPr>
        <p:spPr>
          <a:xfrm>
            <a:off x="387900" y="1234025"/>
            <a:ext cx="8368200" cy="3647400"/>
          </a:xfrm>
          <a:prstGeom prst="rect">
            <a:avLst/>
          </a:prstGeom>
        </p:spPr>
        <p:txBody>
          <a:bodyPr spcFirstLastPara="1" wrap="square" lIns="91425" tIns="91425" rIns="91425" bIns="91425" anchor="t" anchorCtr="0">
            <a:noAutofit/>
          </a:bodyPr>
          <a:lstStyle/>
          <a:p>
            <a:pPr marL="0" lvl="0" indent="0" algn="l" rtl="0">
              <a:lnSpc>
                <a:spcPct val="98181"/>
              </a:lnSpc>
              <a:spcBef>
                <a:spcPts val="1000"/>
              </a:spcBef>
              <a:spcAft>
                <a:spcPts val="0"/>
              </a:spcAft>
              <a:buNone/>
            </a:pPr>
            <a:r>
              <a:rPr lang="en" sz="1400">
                <a:solidFill>
                  <a:srgbClr val="00FFFF"/>
                </a:solidFill>
                <a:latin typeface="Arial"/>
                <a:ea typeface="Arial"/>
                <a:cs typeface="Arial"/>
                <a:sym typeface="Arial"/>
              </a:rPr>
              <a:t>Hoarding</a:t>
            </a:r>
            <a:r>
              <a:rPr lang="en" sz="1400">
                <a:solidFill>
                  <a:srgbClr val="D9D9D9"/>
                </a:solidFill>
                <a:latin typeface="Arial"/>
                <a:ea typeface="Arial"/>
                <a:cs typeface="Arial"/>
                <a:sym typeface="Arial"/>
              </a:rPr>
              <a:t> </a:t>
            </a:r>
            <a:r>
              <a:rPr lang="en" sz="1400">
                <a:solidFill>
                  <a:srgbClr val="FFFFFF"/>
                </a:solidFill>
                <a:latin typeface="Arial"/>
                <a:ea typeface="Arial"/>
                <a:cs typeface="Arial"/>
                <a:sym typeface="Arial"/>
              </a:rPr>
              <a:t>– acquisition of and/or failure to discard useless/valueless possessions</a:t>
            </a:r>
            <a:endParaRPr sz="1400">
              <a:solidFill>
                <a:srgbClr val="FFFFFF"/>
              </a:solidFill>
              <a:latin typeface="Arial"/>
              <a:ea typeface="Arial"/>
              <a:cs typeface="Arial"/>
              <a:sym typeface="Arial"/>
            </a:endParaRPr>
          </a:p>
          <a:p>
            <a:pPr marL="457200" lvl="0" indent="-317500" algn="l" rtl="0">
              <a:lnSpc>
                <a:spcPct val="98181"/>
              </a:lnSpc>
              <a:spcBef>
                <a:spcPts val="500"/>
              </a:spcBef>
              <a:spcAft>
                <a:spcPts val="0"/>
              </a:spcAft>
              <a:buClr>
                <a:srgbClr val="FFFFFF"/>
              </a:buClr>
              <a:buSzPts val="1400"/>
              <a:buFont typeface="Arial"/>
              <a:buChar char="●"/>
            </a:pPr>
            <a:r>
              <a:rPr lang="en" sz="1400">
                <a:solidFill>
                  <a:srgbClr val="FFFFFF"/>
                </a:solidFill>
                <a:latin typeface="Arial"/>
                <a:ea typeface="Arial"/>
                <a:cs typeface="Arial"/>
                <a:sym typeface="Arial"/>
              </a:rPr>
              <a:t>Cluttered living space, social isolation, impaired functioning or significant distress/shame, difficulty with decision making</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Can be a symptom of OCD or a stand-alone diagnosis (70-80% meet OCD criteria)</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Relative to OCD – earlier symptom onset, ↑ age at presentation, ↓ insight, more treatment-resistant</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Treatment – similar to OCD (CBT, SSRIs)</a:t>
            </a:r>
            <a:endParaRPr sz="1400">
              <a:solidFill>
                <a:srgbClr val="FFFFFF"/>
              </a:solidFill>
              <a:latin typeface="Arial"/>
              <a:ea typeface="Arial"/>
              <a:cs typeface="Arial"/>
              <a:sym typeface="Arial"/>
            </a:endParaRPr>
          </a:p>
          <a:p>
            <a:pPr marL="0" lvl="0" indent="0" algn="l" rtl="0">
              <a:lnSpc>
                <a:spcPct val="98181"/>
              </a:lnSpc>
              <a:spcBef>
                <a:spcPts val="1000"/>
              </a:spcBef>
              <a:spcAft>
                <a:spcPts val="0"/>
              </a:spcAft>
              <a:buNone/>
            </a:pPr>
            <a:r>
              <a:rPr lang="en" sz="1400">
                <a:solidFill>
                  <a:srgbClr val="00FFFF"/>
                </a:solidFill>
                <a:latin typeface="Arial"/>
                <a:ea typeface="Arial"/>
                <a:cs typeface="Arial"/>
                <a:sym typeface="Arial"/>
              </a:rPr>
              <a:t>Body Dysmorphic Disorder </a:t>
            </a:r>
            <a:r>
              <a:rPr lang="en" sz="1400">
                <a:solidFill>
                  <a:srgbClr val="FFFFFF"/>
                </a:solidFill>
                <a:latin typeface="Arial"/>
                <a:ea typeface="Arial"/>
                <a:cs typeface="Arial"/>
                <a:sym typeface="Arial"/>
              </a:rPr>
              <a:t>– preoccupation with perceived physical flaws that are slight/unobservable to others</a:t>
            </a:r>
            <a:endParaRPr sz="1400">
              <a:solidFill>
                <a:srgbClr val="FFFFFF"/>
              </a:solidFill>
              <a:latin typeface="Arial"/>
              <a:ea typeface="Arial"/>
              <a:cs typeface="Arial"/>
              <a:sym typeface="Arial"/>
            </a:endParaRPr>
          </a:p>
          <a:p>
            <a:pPr marL="457200" lvl="0" indent="-317500" algn="l" rtl="0">
              <a:lnSpc>
                <a:spcPct val="98181"/>
              </a:lnSpc>
              <a:spcBef>
                <a:spcPts val="500"/>
              </a:spcBef>
              <a:spcAft>
                <a:spcPts val="0"/>
              </a:spcAft>
              <a:buClr>
                <a:srgbClr val="FFFFFF"/>
              </a:buClr>
              <a:buSzPts val="1400"/>
              <a:buFont typeface="Arial"/>
              <a:buChar char="●"/>
            </a:pPr>
            <a:r>
              <a:rPr lang="en" sz="1400">
                <a:solidFill>
                  <a:srgbClr val="FFFFFF"/>
                </a:solidFill>
                <a:latin typeface="Arial"/>
                <a:ea typeface="Arial"/>
                <a:cs typeface="Arial"/>
                <a:sym typeface="Arial"/>
              </a:rPr>
              <a:t>Skin, hair, nose are common preoccupations</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Repetitive behaviors (grooming, mirror checking) or mental acts (comparing to others)</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Often have intrusive, obsessive thoughts</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Clinically significant distress or impaired function</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Ideas of reference common – falsely believe people are judging/mocking them</a:t>
            </a:r>
            <a:endParaRPr sz="1400">
              <a:solidFill>
                <a:srgbClr val="FFFFFF"/>
              </a:solidFill>
              <a:latin typeface="Arial"/>
              <a:ea typeface="Arial"/>
              <a:cs typeface="Arial"/>
              <a:sym typeface="Arial"/>
            </a:endParaRPr>
          </a:p>
          <a:p>
            <a:pPr marL="457200" lvl="0" indent="-317500" algn="l" rtl="0">
              <a:lnSpc>
                <a:spcPct val="98181"/>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High rates of SI and attempts</a:t>
            </a:r>
            <a:endParaRPr sz="1400">
              <a:solidFill>
                <a:srgbClr val="FFFFFF"/>
              </a:solidFill>
              <a:latin typeface="Arial"/>
              <a:ea typeface="Arial"/>
              <a:cs typeface="Arial"/>
              <a:sym typeface="Arial"/>
            </a:endParaRPr>
          </a:p>
          <a:p>
            <a:pPr marL="0" lvl="0" indent="0" algn="l" rtl="0">
              <a:spcBef>
                <a:spcPts val="0"/>
              </a:spcBef>
              <a:spcAft>
                <a:spcPts val="160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Forensic Psychiatry</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-intersection between psychiatry and the law</a:t>
            </a:r>
            <a:endParaRPr/>
          </a:p>
          <a:p>
            <a:pPr marL="0" lvl="0" indent="0" algn="l" rtl="0">
              <a:spcBef>
                <a:spcPts val="1600"/>
              </a:spcBef>
              <a:spcAft>
                <a:spcPts val="0"/>
              </a:spcAft>
              <a:buNone/>
            </a:pPr>
            <a:r>
              <a:rPr lang="en"/>
              <a:t>-treatment in correctional setting, legal assessments/reports, testimony</a:t>
            </a:r>
            <a:endParaRPr/>
          </a:p>
          <a:p>
            <a:pPr marL="0" lvl="0" indent="0" algn="l" rtl="0">
              <a:spcBef>
                <a:spcPts val="1600"/>
              </a:spcBef>
              <a:spcAft>
                <a:spcPts val="0"/>
              </a:spcAft>
              <a:buNone/>
            </a:pPr>
            <a:r>
              <a:rPr lang="en"/>
              <a:t>-violence risk assessment</a:t>
            </a:r>
            <a:endParaRPr/>
          </a:p>
          <a:p>
            <a:pPr marL="0" lvl="0" indent="0" algn="l" rtl="0">
              <a:spcBef>
                <a:spcPts val="1600"/>
              </a:spcBef>
              <a:spcAft>
                <a:spcPts val="0"/>
              </a:spcAft>
              <a:buNone/>
            </a:pPr>
            <a:r>
              <a:rPr lang="en"/>
              <a:t>-custody trials, decision-making capacity</a:t>
            </a:r>
            <a:endParaRPr/>
          </a:p>
          <a:p>
            <a:pPr marL="0" lvl="0" indent="0" algn="l" rtl="0">
              <a:spcBef>
                <a:spcPts val="1600"/>
              </a:spcBef>
              <a:spcAft>
                <a:spcPts val="1600"/>
              </a:spcAft>
              <a:buNone/>
            </a:pPr>
            <a:r>
              <a:rPr lang="en"/>
              <a:t>-not always acting in ‘patient’ or ‘client’ interest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Forensic Psychiatry</a:t>
            </a:r>
            <a:endParaRPr/>
          </a:p>
        </p:txBody>
      </p:sp>
      <p:sp>
        <p:nvSpPr>
          <p:cNvPr id="112" name="Google Shape;112;p21"/>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Capacity: </a:t>
            </a:r>
            <a:r>
              <a:rPr lang="en" sz="1400"/>
              <a:t>ability to make medical or treatment related decisions</a:t>
            </a:r>
            <a:endParaRPr sz="1400"/>
          </a:p>
          <a:p>
            <a:pPr marL="0" lvl="0" indent="0" algn="l" rtl="0">
              <a:spcBef>
                <a:spcPts val="0"/>
              </a:spcBef>
              <a:spcAft>
                <a:spcPts val="0"/>
              </a:spcAft>
              <a:buNone/>
            </a:pPr>
            <a:r>
              <a:rPr lang="en" sz="1400"/>
              <a:t>	-clinical term determined by (any) physician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Competency: </a:t>
            </a:r>
            <a:r>
              <a:rPr lang="en" sz="1400"/>
              <a:t>ability to stand trial</a:t>
            </a:r>
            <a:endParaRPr sz="1400"/>
          </a:p>
          <a:p>
            <a:pPr marL="0" lvl="0" indent="0" algn="l" rtl="0">
              <a:spcBef>
                <a:spcPts val="0"/>
              </a:spcBef>
              <a:spcAft>
                <a:spcPts val="0"/>
              </a:spcAft>
              <a:buNone/>
            </a:pPr>
            <a:r>
              <a:rPr lang="en" sz="1400"/>
              <a:t>	-legal term determined by judge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Civil commitment: </a:t>
            </a:r>
            <a:r>
              <a:rPr lang="en" sz="1400"/>
              <a:t>legal basis for involuntary hospitalization due to mental illness</a:t>
            </a:r>
            <a:endParaRPr sz="1400"/>
          </a:p>
          <a:p>
            <a:pPr marL="0" lvl="0" indent="0" algn="l" rtl="0">
              <a:spcBef>
                <a:spcPts val="0"/>
              </a:spcBef>
              <a:spcAft>
                <a:spcPts val="0"/>
              </a:spcAft>
              <a:buNone/>
            </a:pPr>
            <a:r>
              <a:rPr lang="en" sz="1400"/>
              <a:t>	-Danger to themselves or others</a:t>
            </a:r>
            <a:endParaRPr sz="1400"/>
          </a:p>
          <a:p>
            <a:pPr marL="0" lvl="0" indent="0" algn="l" rtl="0">
              <a:spcBef>
                <a:spcPts val="0"/>
              </a:spcBef>
              <a:spcAft>
                <a:spcPts val="0"/>
              </a:spcAft>
              <a:buNone/>
            </a:pPr>
            <a:r>
              <a:rPr lang="en" sz="1400"/>
              <a:t>	-not meeting basic needs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Right to Refuse Treatment: </a:t>
            </a:r>
            <a:r>
              <a:rPr lang="en" sz="1400"/>
              <a:t>all patients have this right, with the exceptions:</a:t>
            </a:r>
            <a:endParaRPr sz="1400"/>
          </a:p>
          <a:p>
            <a:pPr marL="0" lvl="0" indent="0" algn="l" rtl="0">
              <a:spcBef>
                <a:spcPts val="0"/>
              </a:spcBef>
              <a:spcAft>
                <a:spcPts val="0"/>
              </a:spcAft>
              <a:buNone/>
            </a:pPr>
            <a:r>
              <a:rPr lang="en" sz="1400"/>
              <a:t>	-emergencies (biological or behavioral - risk to themselves or others)</a:t>
            </a:r>
            <a:endParaRPr sz="1400"/>
          </a:p>
          <a:p>
            <a:pPr marL="0" lvl="0" indent="0" algn="l" rtl="0">
              <a:spcBef>
                <a:spcPts val="0"/>
              </a:spcBef>
              <a:spcAft>
                <a:spcPts val="0"/>
              </a:spcAft>
              <a:buNone/>
            </a:pPr>
            <a:r>
              <a:rPr lang="en" sz="1400"/>
              <a:t>	-Medication Over Objection - procedures vary by state</a:t>
            </a:r>
            <a:endParaRPr sz="14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5794</Words>
  <Application>Microsoft Office PowerPoint</Application>
  <PresentationFormat>On-screen Show (16:9)</PresentationFormat>
  <Paragraphs>431</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Roboto Slab</vt:lpstr>
      <vt:lpstr>Roboto</vt:lpstr>
      <vt:lpstr>Arial</vt:lpstr>
      <vt:lpstr>Trebuchet MS</vt:lpstr>
      <vt:lpstr>Marina</vt:lpstr>
      <vt:lpstr>PowerPoint Presentation</vt:lpstr>
      <vt:lpstr>Our Goals</vt:lpstr>
      <vt:lpstr>Obsessive-Compulsive Disorder</vt:lpstr>
      <vt:lpstr>Important definitions...</vt:lpstr>
      <vt:lpstr>Obsessive-Compulsive Disorder</vt:lpstr>
      <vt:lpstr>PowerPoint Presentation</vt:lpstr>
      <vt:lpstr>Other disorders</vt:lpstr>
      <vt:lpstr>Forensic Psychiatry</vt:lpstr>
      <vt:lpstr>Forensic Psychiatry</vt:lpstr>
      <vt:lpstr>Forensic Psychiatry</vt:lpstr>
      <vt:lpstr>Forensic Psychiatry</vt:lpstr>
      <vt:lpstr>Mass Shootings,  Post-Traumatic Growth, Resilience</vt:lpstr>
      <vt:lpstr>Mass Shootings: Important Takeaways</vt:lpstr>
      <vt:lpstr>Conclusions </vt:lpstr>
      <vt:lpstr>Cognitive Distortions</vt:lpstr>
      <vt:lpstr>Cognitive Distortions...continued</vt:lpstr>
      <vt:lpstr>Attachment - Strange Situation</vt:lpstr>
      <vt:lpstr>Personality Disorders</vt:lpstr>
      <vt:lpstr>Cluster A - Weird</vt:lpstr>
      <vt:lpstr>Cluster B - Wild</vt:lpstr>
      <vt:lpstr>Cluster C - Worried</vt:lpstr>
      <vt:lpstr>Intro to Child/Adolescent Psychiatry</vt:lpstr>
      <vt:lpstr>Development</vt:lpstr>
      <vt:lpstr>Intellectual Disability</vt:lpstr>
      <vt:lpstr>Learning Disabilities</vt:lpstr>
      <vt:lpstr>Abuse and Neglect</vt:lpstr>
      <vt:lpstr>Psychotic Disorders in children and adolescents</vt:lpstr>
      <vt:lpstr>PowerPoint Presentation</vt:lpstr>
      <vt:lpstr>Bipolar Disorder in Children &amp; Adolescents </vt:lpstr>
      <vt:lpstr>Child &amp; Adolescent Psychiatry</vt:lpstr>
      <vt:lpstr>Child &amp; Adolescent Psychiatry</vt:lpstr>
      <vt:lpstr>Child &amp; Adolescent Psychiatry</vt:lpstr>
      <vt:lpstr>Child &amp; Adolescent Psychiatry</vt:lpstr>
      <vt:lpstr>Autism Spectrum Disorder</vt:lpstr>
      <vt:lpstr>Autism Spectrum Disorder</vt:lpstr>
      <vt:lpstr>Conduct Disorder, ODD, DMDD</vt:lpstr>
      <vt:lpstr>Disruptive Behavior Disorders</vt:lpstr>
      <vt:lpstr>Normal Behavior</vt:lpstr>
      <vt:lpstr>Disruptive Behavior Disorders...continued</vt:lpstr>
      <vt:lpstr>PowerPoint Presentation</vt:lpstr>
      <vt:lpstr>Attention deficit hyperactivity disorder (ADHD)</vt:lpstr>
      <vt:lpstr>PowerPoint Presentation</vt:lpstr>
      <vt:lpstr>Treatment</vt:lpstr>
      <vt:lpstr>Psychotherapy</vt:lpstr>
      <vt:lpstr>Psychotherapy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Dimeglio, John</dc:creator>
  <cp:lastModifiedBy>Dimeglio, John</cp:lastModifiedBy>
  <cp:revision>1</cp:revision>
  <dcterms:modified xsi:type="dcterms:W3CDTF">2020-02-12T02:08:50Z</dcterms:modified>
</cp:coreProperties>
</file>