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854" r:id="rId2"/>
    <p:sldMasterId id="2147483863" r:id="rId3"/>
  </p:sldMasterIdLst>
  <p:notesMasterIdLst>
    <p:notesMasterId r:id="rId58"/>
  </p:notesMasterIdLst>
  <p:sldIdLst>
    <p:sldId id="257" r:id="rId4"/>
    <p:sldId id="374" r:id="rId5"/>
    <p:sldId id="258" r:id="rId6"/>
    <p:sldId id="260" r:id="rId7"/>
    <p:sldId id="326" r:id="rId8"/>
    <p:sldId id="325" r:id="rId9"/>
    <p:sldId id="327" r:id="rId10"/>
    <p:sldId id="328" r:id="rId11"/>
    <p:sldId id="329" r:id="rId12"/>
    <p:sldId id="330" r:id="rId13"/>
    <p:sldId id="331" r:id="rId14"/>
    <p:sldId id="332" r:id="rId15"/>
    <p:sldId id="334" r:id="rId16"/>
    <p:sldId id="333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50" r:id="rId30"/>
    <p:sldId id="348" r:id="rId31"/>
    <p:sldId id="363" r:id="rId32"/>
    <p:sldId id="364" r:id="rId33"/>
    <p:sldId id="365" r:id="rId34"/>
    <p:sldId id="366" r:id="rId35"/>
    <p:sldId id="367" r:id="rId36"/>
    <p:sldId id="362" r:id="rId37"/>
    <p:sldId id="349" r:id="rId38"/>
    <p:sldId id="351" r:id="rId39"/>
    <p:sldId id="352" r:id="rId40"/>
    <p:sldId id="354" r:id="rId41"/>
    <p:sldId id="355" r:id="rId42"/>
    <p:sldId id="353" r:id="rId43"/>
    <p:sldId id="356" r:id="rId44"/>
    <p:sldId id="357" r:id="rId45"/>
    <p:sldId id="358" r:id="rId46"/>
    <p:sldId id="359" r:id="rId47"/>
    <p:sldId id="360" r:id="rId48"/>
    <p:sldId id="361" r:id="rId49"/>
    <p:sldId id="368" r:id="rId50"/>
    <p:sldId id="369" r:id="rId51"/>
    <p:sldId id="370" r:id="rId52"/>
    <p:sldId id="371" r:id="rId53"/>
    <p:sldId id="372" r:id="rId54"/>
    <p:sldId id="322" r:id="rId55"/>
    <p:sldId id="323" r:id="rId56"/>
    <p:sldId id="324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196"/>
    <a:srgbClr val="F49709"/>
    <a:srgbClr val="D58408"/>
    <a:srgbClr val="1C6CB5"/>
    <a:srgbClr val="D5C139"/>
    <a:srgbClr val="ECD63F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808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4B374-062F-1441-A751-A7A2C201B10D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AE21B-F652-A144-8193-6A01267F2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3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AE21B-F652-A144-8193-6A01267F2F5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4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447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  <a:latin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40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>
            <a:extLst>
              <a:ext uri="{FF2B5EF4-FFF2-40B4-BE49-F238E27FC236}">
                <a16:creationId xmlns="" xmlns:a16="http://schemas.microsoft.com/office/drawing/2014/main" id="{5E493E03-D24C-40BD-BE1A-E77E9872B85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3">
            <a:extLst>
              <a:ext uri="{FF2B5EF4-FFF2-40B4-BE49-F238E27FC236}">
                <a16:creationId xmlns="" xmlns:a16="http://schemas.microsoft.com/office/drawing/2014/main" id="{858C15E0-AD8A-42AF-A8B7-CE2C8F50B37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838200" y="2363788"/>
            <a:ext cx="7620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38387"/>
            <a:ext cx="7772400" cy="1852613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6619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185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defRPr b="0" i="1">
                <a:solidFill>
                  <a:srgbClr val="60606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624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80808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735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7626"/>
            <a:ext cx="4040188" cy="29718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6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1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7626"/>
            <a:ext cx="4041775" cy="29718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06060"/>
                </a:solidFill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>
                <a:solidFill>
                  <a:srgbClr val="606060"/>
                </a:solidFill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>
                <a:solidFill>
                  <a:srgbClr val="606060"/>
                </a:solidFill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>
                <a:solidFill>
                  <a:srgbClr val="606060"/>
                </a:solidFill>
              </a:defRPr>
            </a:lvl4pPr>
            <a:lvl5pPr>
              <a:buClr>
                <a:srgbClr val="ECD63F"/>
              </a:buClr>
              <a:buFontTx/>
              <a:buNone/>
              <a:defRPr sz="1600" i="1">
                <a:solidFill>
                  <a:srgbClr val="606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1218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295400"/>
          </a:xfrm>
          <a:prstGeom prst="rect">
            <a:avLst/>
          </a:prstGeom>
          <a:solidFill>
            <a:srgbClr val="F49709"/>
          </a:solidFill>
        </p:spPr>
        <p:txBody>
          <a:bodyPr anchor="b"/>
          <a:lstStyle>
            <a:lvl1pPr algn="l">
              <a:defRPr sz="2000" b="0" i="0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49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06060"/>
                </a:solidFill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80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958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334000" cy="3124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625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421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857"/>
            <a:ext cx="9144000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8" y="5366672"/>
            <a:ext cx="6810538" cy="97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41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1" y="56223"/>
            <a:ext cx="5839539" cy="8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70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1" y="2189264"/>
            <a:ext cx="4802124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78867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80311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447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  <a:latin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771900" y="2185417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78867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03011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6418318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342900" marR="0" indent="-30480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15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78867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57933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78867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5197" y="2185416"/>
            <a:ext cx="7259240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25"/>
              </a:lnSpc>
              <a:buClr>
                <a:srgbClr val="005BBB"/>
              </a:buClr>
              <a:buFontTx/>
              <a:buNone/>
              <a:defRPr sz="1275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552450" indent="-209550">
              <a:lnSpc>
                <a:spcPts val="1725"/>
              </a:lnSpc>
              <a:buClr>
                <a:srgbClr val="005BBB"/>
              </a:buClr>
              <a:buFont typeface="Arial" charset="0"/>
              <a:buChar char="•"/>
              <a:tabLst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marR="0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58760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23924" y="873940"/>
            <a:ext cx="5320076" cy="59872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320149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9770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35974" y="873940"/>
            <a:ext cx="5308027" cy="3125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427101" y="1320800"/>
            <a:ext cx="320149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835973" y="3998296"/>
            <a:ext cx="270189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5817" y="3998296"/>
            <a:ext cx="2618184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447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883920"/>
            <a:ext cx="9144000" cy="5974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917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cxnSp>
        <p:nvCxnSpPr>
          <p:cNvPr id="5" name="Straight Connector 13"/>
          <p:cNvCxnSpPr>
            <a:cxnSpLocks noChangeShapeType="1"/>
          </p:cNvCxnSpPr>
          <p:nvPr userDrawn="1"/>
        </p:nvCxnSpPr>
        <p:spPr bwMode="auto">
          <a:xfrm>
            <a:off x="838200" y="2363788"/>
            <a:ext cx="7620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38387"/>
            <a:ext cx="7772400" cy="1852613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6619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defRPr b="0" i="1">
                <a:solidFill>
                  <a:srgbClr val="60606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80808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7626"/>
            <a:ext cx="4040188" cy="29718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6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1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7626"/>
            <a:ext cx="4041775" cy="29718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06060"/>
                </a:solidFill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>
                <a:solidFill>
                  <a:srgbClr val="606060"/>
                </a:solidFill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>
                <a:solidFill>
                  <a:srgbClr val="606060"/>
                </a:solidFill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>
                <a:solidFill>
                  <a:srgbClr val="606060"/>
                </a:solidFill>
              </a:defRPr>
            </a:lvl4pPr>
            <a:lvl5pPr>
              <a:buClr>
                <a:srgbClr val="ECD63F"/>
              </a:buClr>
              <a:buFontTx/>
              <a:buNone/>
              <a:defRPr sz="1600" i="1">
                <a:solidFill>
                  <a:srgbClr val="606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295400"/>
          </a:xfrm>
          <a:prstGeom prst="rect">
            <a:avLst/>
          </a:prstGeom>
          <a:solidFill>
            <a:srgbClr val="F49709"/>
          </a:solidFill>
        </p:spPr>
        <p:txBody>
          <a:bodyPr anchor="b"/>
          <a:lstStyle>
            <a:lvl1pPr algn="l">
              <a:defRPr sz="2000" b="0" i="0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49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06060"/>
                </a:solidFill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958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334000" cy="3124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625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67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_COLOR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53" r:id="rId3"/>
    <p:sldLayoutId id="2147483848" r:id="rId4"/>
    <p:sldLayoutId id="2147483849" r:id="rId5"/>
    <p:sldLayoutId id="2147483850" r:id="rId6"/>
    <p:sldLayoutId id="2147483851" r:id="rId7"/>
    <p:sldLayoutId id="214748385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_COLOR.jpg">
            <a:extLst>
              <a:ext uri="{FF2B5EF4-FFF2-40B4-BE49-F238E27FC236}">
                <a16:creationId xmlns="" xmlns:a16="http://schemas.microsoft.com/office/drawing/2014/main" id="{1804B6DE-994B-4FCA-BD8B-41B60687458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19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MS PGothic" panose="020B0600070205080204" pitchFamily="34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MS PGothic" panose="020B0600070205080204" pitchFamily="34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MS PGothic" panose="020B0600070205080204" pitchFamily="34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MS PGothic" panose="020B0600070205080204" pitchFamily="34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panose="02020603050405020304" pitchFamily="18" charset="0"/>
        <a:buChar char="•"/>
        <a:defRPr sz="2400">
          <a:solidFill>
            <a:schemeClr val="bg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panose="02020603050405020304" pitchFamily="18" charset="0"/>
        <a:buChar char="•"/>
        <a:defRPr sz="2000">
          <a:solidFill>
            <a:schemeClr val="bg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1479" y="0"/>
            <a:ext cx="87720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8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34334" y="1023930"/>
            <a:ext cx="6418317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3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534334" y="2555889"/>
            <a:ext cx="6418317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5196" y="2320111"/>
            <a:ext cx="78867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284464" y="6221885"/>
            <a:ext cx="544068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2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1" y="56223"/>
            <a:ext cx="5839539" cy="8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1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LucidaGrande" charset="0"/>
        <a:buChar char="-"/>
        <a:defRPr sz="135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80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5544">
          <p15:clr>
            <a:srgbClr val="F26B43"/>
          </p15:clr>
        </p15:guide>
        <p15:guide id="5" pos="216">
          <p15:clr>
            <a:srgbClr val="F26B43"/>
          </p15:clr>
        </p15:guide>
        <p15:guide id="6" pos="3348">
          <p15:clr>
            <a:srgbClr val="F26B43"/>
          </p15:clr>
        </p15:guide>
        <p15:guide id="7" pos="3528">
          <p15:clr>
            <a:srgbClr val="F26B43"/>
          </p15:clr>
        </p15:guide>
        <p15:guide id="8" pos="3384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405E1A-08F7-4127-909C-8B4EE81FBB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An Introduction to Child and Adolescent Psychiatry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C9DBD0F-E254-43F5-93FC-4B5A66F998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endParaRPr lang="en-US" altLang="en-US" sz="3600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altLang="en-US" sz="3600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3200" dirty="0">
                <a:solidFill>
                  <a:schemeClr val="bg2"/>
                </a:solidFill>
                <a:latin typeface="Times New Roman" panose="02020603050405020304" pitchFamily="18" charset="0"/>
              </a:rPr>
              <a:t>Michael R. DiGiacomo, MD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</a:rPr>
              <a:t>Assistant Clinical Professor of Psychiatry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</a:rPr>
              <a:t>SUNY at Buffalo Jacobs School of Medicine and Biomedical Sciences</a:t>
            </a:r>
          </a:p>
          <a:p>
            <a:pPr>
              <a:lnSpc>
                <a:spcPct val="110000"/>
              </a:lnSpc>
            </a:pPr>
            <a:endParaRPr lang="en-US" altLang="en-US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04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Four Developmental Subtypes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1556" y="16764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r>
              <a:rPr lang="en-US" sz="3600" dirty="0"/>
              <a:t>Motor</a:t>
            </a:r>
          </a:p>
          <a:p>
            <a:r>
              <a:rPr lang="en-US" sz="3600" dirty="0"/>
              <a:t>Language</a:t>
            </a:r>
          </a:p>
          <a:p>
            <a:r>
              <a:rPr lang="en-US" sz="3600" dirty="0"/>
              <a:t>Cognitive</a:t>
            </a:r>
          </a:p>
          <a:p>
            <a:r>
              <a:rPr lang="en-US" sz="3600" dirty="0"/>
              <a:t>Social/Emotional</a:t>
            </a:r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1995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altLang="en-US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1556" y="16764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r>
              <a:rPr lang="en-US" sz="3600" dirty="0"/>
              <a:t>Motor</a:t>
            </a:r>
          </a:p>
          <a:p>
            <a:r>
              <a:rPr lang="en-US" sz="3600" dirty="0"/>
              <a:t>Language</a:t>
            </a:r>
          </a:p>
          <a:p>
            <a:r>
              <a:rPr lang="en-US" sz="3600" dirty="0"/>
              <a:t>Cognitive</a:t>
            </a:r>
          </a:p>
          <a:p>
            <a:r>
              <a:rPr lang="en-US" sz="3600" dirty="0"/>
              <a:t>Social/Emotional</a:t>
            </a:r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1969E8-3BC0-416D-A220-94D7CD1AD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76254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43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Specific Concerns for Mental Health and Children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1556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3200" dirty="0"/>
              <a:t>Performing the Assessment</a:t>
            </a:r>
          </a:p>
          <a:p>
            <a:r>
              <a:rPr lang="en-US" sz="3200" dirty="0" smtClean="0"/>
              <a:t>Systems of Care</a:t>
            </a:r>
            <a:endParaRPr lang="en-US" sz="3200" dirty="0"/>
          </a:p>
          <a:p>
            <a:r>
              <a:rPr lang="en-US" sz="3200" dirty="0"/>
              <a:t>Confidentiality</a:t>
            </a:r>
          </a:p>
          <a:p>
            <a:r>
              <a:rPr lang="en-US" sz="3200" dirty="0"/>
              <a:t>Abuse</a:t>
            </a:r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88498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Performing The Assessment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1556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r>
              <a:rPr lang="en-US" dirty="0"/>
              <a:t>Children are the identified patient, but </a:t>
            </a:r>
            <a:r>
              <a:rPr lang="en-US" dirty="0" smtClean="0"/>
              <a:t>they exist </a:t>
            </a:r>
            <a:r>
              <a:rPr lang="en-US" dirty="0"/>
              <a:t>in a wider context</a:t>
            </a:r>
          </a:p>
          <a:p>
            <a:r>
              <a:rPr lang="en-US" dirty="0"/>
              <a:t>	</a:t>
            </a:r>
            <a:r>
              <a:rPr lang="en-US" sz="2000" dirty="0"/>
              <a:t>Parents</a:t>
            </a:r>
          </a:p>
          <a:p>
            <a:r>
              <a:rPr lang="en-US" sz="2000" dirty="0"/>
              <a:t>	Family</a:t>
            </a:r>
          </a:p>
          <a:p>
            <a:r>
              <a:rPr lang="en-US" sz="2000" dirty="0"/>
              <a:t>	Friends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School</a:t>
            </a:r>
            <a:r>
              <a:rPr lang="en-US" sz="2000" dirty="0"/>
              <a:t> </a:t>
            </a:r>
            <a:r>
              <a:rPr lang="en-US" sz="2000" dirty="0" smtClean="0"/>
              <a:t>and Activities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Child psychiatrists </a:t>
            </a:r>
            <a:r>
              <a:rPr lang="en-US" dirty="0" smtClean="0"/>
              <a:t>also need </a:t>
            </a:r>
            <a:r>
              <a:rPr lang="en-US" dirty="0"/>
              <a:t>to </a:t>
            </a:r>
            <a:r>
              <a:rPr lang="en-US" dirty="0" smtClean="0"/>
              <a:t>interview </a:t>
            </a:r>
            <a:r>
              <a:rPr lang="en-US" dirty="0"/>
              <a:t>caregivers, teachers, guidance counselors, </a:t>
            </a:r>
            <a:r>
              <a:rPr lang="en-US" dirty="0" smtClean="0"/>
              <a:t>and extended </a:t>
            </a:r>
            <a:r>
              <a:rPr lang="en-US" dirty="0"/>
              <a:t>family </a:t>
            </a:r>
            <a:r>
              <a:rPr lang="en-US" dirty="0" smtClean="0"/>
              <a:t>members</a:t>
            </a:r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30696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Questions to Consider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1556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r>
              <a:rPr lang="en-US" dirty="0"/>
              <a:t>What level of emotional and intellectual maturity does the child have?</a:t>
            </a:r>
          </a:p>
          <a:p>
            <a:r>
              <a:rPr lang="en-US" dirty="0"/>
              <a:t>What are his or her strengths?</a:t>
            </a:r>
          </a:p>
          <a:p>
            <a:r>
              <a:rPr lang="en-US" dirty="0"/>
              <a:t>What are his or her weaknesses? </a:t>
            </a:r>
          </a:p>
          <a:p>
            <a:r>
              <a:rPr lang="en-US" dirty="0"/>
              <a:t>What stresses are affecting the child? </a:t>
            </a:r>
          </a:p>
          <a:p>
            <a:r>
              <a:rPr lang="en-US" dirty="0"/>
              <a:t>	How do these stresses affect </a:t>
            </a:r>
            <a:r>
              <a:rPr lang="en-US" dirty="0" smtClean="0"/>
              <a:t>this child </a:t>
            </a:r>
            <a:r>
              <a:rPr lang="en-US" dirty="0"/>
              <a:t>at this particular stage </a:t>
            </a:r>
            <a:r>
              <a:rPr lang="en-US" dirty="0" smtClean="0"/>
              <a:t>of his or her </a:t>
            </a:r>
            <a:r>
              <a:rPr lang="en-US" dirty="0"/>
              <a:t>life?</a:t>
            </a:r>
          </a:p>
          <a:p>
            <a:r>
              <a:rPr lang="en-US" dirty="0"/>
              <a:t>What gender-specific challenges are affecting their illness and treatment? </a:t>
            </a:r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04403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Performing The Assessment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1556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Children may lack the verbal and cognitive skills to express their concerns</a:t>
            </a:r>
          </a:p>
          <a:p>
            <a:r>
              <a:rPr lang="en-US" dirty="0"/>
              <a:t>	</a:t>
            </a:r>
            <a:r>
              <a:rPr lang="en-US" sz="2000" dirty="0"/>
              <a:t>Need to use alternative, </a:t>
            </a:r>
            <a:r>
              <a:rPr lang="en-US" sz="2000" dirty="0" smtClean="0"/>
              <a:t>more concrete </a:t>
            </a:r>
            <a:r>
              <a:rPr lang="en-US" sz="2000" dirty="0"/>
              <a:t>questions</a:t>
            </a:r>
          </a:p>
          <a:p>
            <a:r>
              <a:rPr lang="en-US" sz="2000" dirty="0"/>
              <a:t>	Rely on collateral information from parents</a:t>
            </a:r>
          </a:p>
          <a:p>
            <a:r>
              <a:rPr lang="en-US" sz="2000" dirty="0"/>
              <a:t>	Playing </a:t>
            </a:r>
            <a:r>
              <a:rPr lang="en-US" sz="2000" dirty="0" smtClean="0"/>
              <a:t>games with the child  in session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Involvement with parents changes </a:t>
            </a:r>
          </a:p>
          <a:p>
            <a:r>
              <a:rPr lang="en-US" sz="2000" dirty="0"/>
              <a:t>	Large amount of parental involvement in very young</a:t>
            </a:r>
          </a:p>
          <a:p>
            <a:r>
              <a:rPr lang="en-US" sz="2000" dirty="0"/>
              <a:t>	More involvement from child as they become older</a:t>
            </a:r>
          </a:p>
          <a:p>
            <a:r>
              <a:rPr lang="en-US" sz="2000" dirty="0"/>
              <a:t>	By adolescence, </a:t>
            </a:r>
            <a:r>
              <a:rPr lang="en-US" sz="2000" dirty="0" smtClean="0"/>
              <a:t>the psychiatrist may </a:t>
            </a:r>
            <a:r>
              <a:rPr lang="en-US" sz="2000" dirty="0"/>
              <a:t>work primarily with </a:t>
            </a:r>
            <a:r>
              <a:rPr lang="en-US" sz="2000" dirty="0" smtClean="0"/>
              <a:t>the child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7487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System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1556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u="sng" dirty="0"/>
              <a:t>Team of Professionals</a:t>
            </a:r>
          </a:p>
          <a:p>
            <a:r>
              <a:rPr lang="en-US" dirty="0"/>
              <a:t>Psychiatrist</a:t>
            </a:r>
          </a:p>
          <a:p>
            <a:r>
              <a:rPr lang="en-US" dirty="0"/>
              <a:t>Therapist (Psychologist, Social Worker)</a:t>
            </a:r>
          </a:p>
          <a:p>
            <a:r>
              <a:rPr lang="en-US" dirty="0"/>
              <a:t>School (Teachers, Counselors)</a:t>
            </a:r>
          </a:p>
          <a:p>
            <a:r>
              <a:rPr lang="en-US" dirty="0"/>
              <a:t>Others</a:t>
            </a:r>
          </a:p>
          <a:p>
            <a:pPr marL="457200" lvl="1" indent="0">
              <a:buNone/>
            </a:pPr>
            <a:r>
              <a:rPr lang="en-US" dirty="0"/>
              <a:t>Speech Therapist</a:t>
            </a:r>
          </a:p>
          <a:p>
            <a:pPr marL="457200" lvl="1" indent="0">
              <a:buNone/>
            </a:pPr>
            <a:r>
              <a:rPr lang="en-US" dirty="0"/>
              <a:t>Occupational Therapist</a:t>
            </a:r>
          </a:p>
          <a:p>
            <a:pPr marL="457200" lvl="1" indent="0">
              <a:buNone/>
            </a:pPr>
            <a:r>
              <a:rPr lang="en-US" dirty="0"/>
              <a:t>Physical Therapist</a:t>
            </a:r>
          </a:p>
          <a:p>
            <a:pPr marL="457200" lvl="1" indent="0">
              <a:buNone/>
            </a:pPr>
            <a:r>
              <a:rPr lang="en-US" dirty="0"/>
              <a:t>Day Care Providers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64984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Confidentiality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1556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Younger children</a:t>
            </a:r>
          </a:p>
          <a:p>
            <a:r>
              <a:rPr lang="en-US" sz="2000" dirty="0"/>
              <a:t>Parents are often in the room</a:t>
            </a:r>
          </a:p>
          <a:p>
            <a:r>
              <a:rPr lang="en-US" sz="2000" dirty="0"/>
              <a:t>Understood that information will be shared with parents</a:t>
            </a:r>
          </a:p>
          <a:p>
            <a:endParaRPr lang="en-US" dirty="0"/>
          </a:p>
          <a:p>
            <a:r>
              <a:rPr lang="en-US" sz="2800" dirty="0"/>
              <a:t>Adolescents</a:t>
            </a:r>
          </a:p>
          <a:p>
            <a:r>
              <a:rPr lang="en-US" sz="2000" dirty="0"/>
              <a:t>Understood that information will NOT be shared with parents </a:t>
            </a:r>
          </a:p>
          <a:p>
            <a:r>
              <a:rPr lang="en-US" sz="2000" dirty="0"/>
              <a:t>Adolescents are more autonomous</a:t>
            </a:r>
          </a:p>
          <a:p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94752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Confidentiality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1556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Safety Concerns are the Exception</a:t>
            </a:r>
          </a:p>
          <a:p>
            <a:r>
              <a:rPr lang="en-US" sz="2800" dirty="0"/>
              <a:t>	</a:t>
            </a:r>
            <a:r>
              <a:rPr lang="en-US" dirty="0"/>
              <a:t>Suicidal or homicidal ideation</a:t>
            </a:r>
          </a:p>
          <a:p>
            <a:r>
              <a:rPr lang="en-US" dirty="0"/>
              <a:t>    Substance abuse - depends on severity</a:t>
            </a:r>
          </a:p>
          <a:p>
            <a:r>
              <a:rPr lang="en-US"/>
              <a:t>   </a:t>
            </a:r>
            <a:r>
              <a:rPr lang="en-US" dirty="0"/>
              <a:t> </a:t>
            </a:r>
            <a:r>
              <a:rPr lang="en-US"/>
              <a:t>Illegal </a:t>
            </a:r>
            <a:r>
              <a:rPr lang="en-US" dirty="0"/>
              <a:t>activities if dangerous</a:t>
            </a:r>
          </a:p>
          <a:p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46075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Abuse and Neglect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1556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 </a:t>
            </a:r>
            <a:r>
              <a:rPr lang="en-US" sz="2800" dirty="0"/>
              <a:t>Always ask about abuse and neglect when examining a child for emotional or behavioral problems </a:t>
            </a:r>
          </a:p>
          <a:p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4922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4D35315-FE80-4F49-A484-29F2BC828D2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5196" y="1491033"/>
            <a:ext cx="8393127" cy="5084163"/>
          </a:xfrm>
        </p:spPr>
        <p:txBody>
          <a:bodyPr/>
          <a:lstStyle/>
          <a:p>
            <a:pPr marL="38092" lvl="1"/>
            <a:r>
              <a:rPr lang="en-US" sz="3200" dirty="0">
                <a:solidFill>
                  <a:srgbClr val="005BBB"/>
                </a:solidFill>
                <a:latin typeface="Book Antiqua" panose="02040602050305030304" pitchFamily="18" charset="0"/>
              </a:rPr>
              <a:t>	</a:t>
            </a:r>
          </a:p>
          <a:p>
            <a:pPr marL="38092" lvl="1"/>
            <a:r>
              <a:rPr lang="en-US" sz="3200" dirty="0">
                <a:solidFill>
                  <a:srgbClr val="005BBB"/>
                </a:solidFill>
                <a:latin typeface="Book Antiqua" panose="02040602050305030304" pitchFamily="18" charset="0"/>
              </a:rPr>
              <a:t>	</a:t>
            </a:r>
            <a:r>
              <a:rPr lang="en-US" sz="2800" dirty="0">
                <a:solidFill>
                  <a:srgbClr val="005BBB"/>
                </a:solidFill>
                <a:latin typeface="Book Antiqua" panose="02040602050305030304" pitchFamily="18" charset="0"/>
              </a:rPr>
              <a:t>No significant financial, general or 	obligation interests to report</a:t>
            </a:r>
          </a:p>
          <a:p>
            <a:pPr marL="38092" lvl="1"/>
            <a:endParaRPr lang="en-US" sz="3200" dirty="0">
              <a:solidFill>
                <a:srgbClr val="005BBB"/>
              </a:solidFill>
              <a:latin typeface="Book Antiqua" panose="02040602050305030304" pitchFamily="18" charset="0"/>
            </a:endParaRPr>
          </a:p>
          <a:p>
            <a:pPr marL="380992" lvl="1" indent="-342900">
              <a:buFont typeface="+mj-lt"/>
              <a:buAutoNum type="arabicPeriod" startAt="2"/>
            </a:pPr>
            <a:endParaRPr lang="en-US" sz="1350" dirty="0">
              <a:solidFill>
                <a:srgbClr val="000000"/>
              </a:solidFill>
            </a:endParaRPr>
          </a:p>
          <a:p>
            <a:pPr marL="552433" lvl="2" indent="-17145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00000"/>
              </a:solidFill>
            </a:endParaRPr>
          </a:p>
          <a:p>
            <a:pPr marL="380992" lvl="1" indent="-342900">
              <a:buFont typeface="+mj-lt"/>
              <a:buAutoNum type="arabicPeriod"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301A915-0AFD-8745-A417-A19C5E4D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96" y="976062"/>
            <a:ext cx="7886700" cy="51497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Disclosures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79C4610-12D4-1443-BFA8-BDD77C0C0320}"/>
              </a:ext>
            </a:extLst>
          </p:cNvPr>
          <p:cNvSpPr txBox="1"/>
          <p:nvPr/>
        </p:nvSpPr>
        <p:spPr>
          <a:xfrm>
            <a:off x="6759018" y="194890"/>
            <a:ext cx="195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Required Slide</a:t>
            </a:r>
          </a:p>
        </p:txBody>
      </p:sp>
    </p:spTree>
    <p:extLst>
      <p:ext uri="{BB962C8B-B14F-4D97-AF65-F5344CB8AC3E}">
        <p14:creationId xmlns:p14="http://schemas.microsoft.com/office/powerpoint/2010/main" val="2352213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Abuse and Neglect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 </a:t>
            </a:r>
            <a:r>
              <a:rPr lang="en-US" dirty="0"/>
              <a:t>Abuse: Parent or guardian injured the child </a:t>
            </a:r>
          </a:p>
          <a:p>
            <a:r>
              <a:rPr lang="en-US" dirty="0"/>
              <a:t>–   Physically </a:t>
            </a:r>
          </a:p>
          <a:p>
            <a:r>
              <a:rPr lang="en-US" dirty="0"/>
              <a:t>–   Sexually</a:t>
            </a:r>
          </a:p>
          <a:p>
            <a:r>
              <a:rPr lang="en-US" dirty="0"/>
              <a:t>-   Emotionally</a:t>
            </a:r>
            <a:r>
              <a:rPr lang="en-US" sz="2800" dirty="0"/>
              <a:t> </a:t>
            </a:r>
          </a:p>
          <a:p>
            <a:pPr marL="0" indent="0"/>
            <a:endParaRPr lang="en-US" sz="2800" dirty="0"/>
          </a:p>
          <a:p>
            <a:pPr marL="0" indent="0"/>
            <a:r>
              <a:rPr lang="en-US" dirty="0"/>
              <a:t>Neglect: Parent or guardian has </a:t>
            </a:r>
          </a:p>
          <a:p>
            <a:r>
              <a:rPr lang="en-US" dirty="0"/>
              <a:t>–   Harmed the child </a:t>
            </a:r>
          </a:p>
          <a:p>
            <a:r>
              <a:rPr lang="en-US" dirty="0"/>
              <a:t>–   Failed to properly care for the child</a:t>
            </a:r>
          </a:p>
          <a:p>
            <a:r>
              <a:rPr lang="en-US" sz="2800" dirty="0"/>
              <a:t>		</a:t>
            </a:r>
            <a:r>
              <a:rPr lang="en-US" sz="2000" u="sng" dirty="0"/>
              <a:t>Inadequate</a:t>
            </a:r>
            <a:r>
              <a:rPr lang="en-US" sz="2000" dirty="0"/>
              <a:t> care, education, medical care</a:t>
            </a:r>
          </a:p>
          <a:p>
            <a:r>
              <a:rPr lang="en-US" sz="2800" dirty="0"/>
              <a:t>-  </a:t>
            </a:r>
            <a:r>
              <a:rPr lang="en-US" dirty="0"/>
              <a:t>Abandoned the child </a:t>
            </a:r>
          </a:p>
          <a:p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22596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Abuse and Neglect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 </a:t>
            </a:r>
            <a:r>
              <a:rPr lang="en-US" sz="3200" dirty="0"/>
              <a:t>Signs/symptoms of maltreatment </a:t>
            </a:r>
          </a:p>
          <a:p>
            <a:r>
              <a:rPr lang="en-US" sz="2800" dirty="0"/>
              <a:t>–  Physical: bruises, burns, unusual patterns of harm</a:t>
            </a:r>
          </a:p>
          <a:p>
            <a:r>
              <a:rPr lang="en-US" sz="2800" dirty="0"/>
              <a:t>–  Behavioral: acting out, clinging, detachment, stealing, hoarding, nightmares, poor concentration </a:t>
            </a:r>
          </a:p>
          <a:p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7904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Abuse and Neglect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 </a:t>
            </a:r>
            <a:r>
              <a:rPr lang="en-US" sz="3200" dirty="0"/>
              <a:t>Physicians must report suspicion of child abuse or neglect to the child abuse hotline - Child Protective Services </a:t>
            </a:r>
          </a:p>
          <a:p>
            <a:endParaRPr lang="en-US" sz="3200" dirty="0"/>
          </a:p>
          <a:p>
            <a:r>
              <a:rPr lang="en-US" sz="3200" dirty="0"/>
              <a:t>Physician responsibility is to report</a:t>
            </a:r>
          </a:p>
          <a:p>
            <a:r>
              <a:rPr lang="en-US" sz="3200" dirty="0"/>
              <a:t>	</a:t>
            </a:r>
            <a:r>
              <a:rPr lang="en-US" sz="2800" dirty="0"/>
              <a:t>CPS then investigates to determine if abuse occurred </a:t>
            </a:r>
          </a:p>
          <a:p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41633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altLang="en-US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 </a:t>
            </a:r>
            <a:endParaRPr lang="en-US" sz="2800" dirty="0"/>
          </a:p>
          <a:p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  <p:pic>
        <p:nvPicPr>
          <p:cNvPr id="2" name="Picture 1" descr="Screen Shot 2018-02-12 at 10.16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6720097" cy="49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8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altLang="en-US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 </a:t>
            </a:r>
            <a:endParaRPr lang="en-US" sz="2800" dirty="0"/>
          </a:p>
          <a:p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  <p:pic>
        <p:nvPicPr>
          <p:cNvPr id="2" name="Picture 1" descr="Screen Shot 2018-02-12 at 10.16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6883400" cy="527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04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altLang="en-US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 </a:t>
            </a:r>
            <a:endParaRPr lang="en-US" sz="2800" dirty="0"/>
          </a:p>
          <a:p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  <p:pic>
        <p:nvPicPr>
          <p:cNvPr id="2" name="Picture 1" descr="Screen Shot 2018-02-12 at 10.1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76581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67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altLang="en-US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 </a:t>
            </a:r>
            <a:endParaRPr lang="en-US" sz="2800" dirty="0"/>
          </a:p>
          <a:p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  <p:pic>
        <p:nvPicPr>
          <p:cNvPr id="6" name="Picture 5" descr="Screen Shot 2018-02-12 at 10.22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66800"/>
            <a:ext cx="3918333" cy="498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58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altLang="en-US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 </a:t>
            </a:r>
            <a:endParaRPr lang="en-US" sz="2800" dirty="0"/>
          </a:p>
          <a:p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66800"/>
            <a:ext cx="7528284" cy="502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0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Posttraumatic Stress Disorder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Exposure to actual or threatened death, serious injury, or sexual violence either directly or by witnessing a traumatic event </a:t>
            </a:r>
          </a:p>
          <a:p>
            <a:endParaRPr lang="en-US" sz="2000" dirty="0"/>
          </a:p>
          <a:p>
            <a:r>
              <a:rPr lang="en-US" sz="2000" dirty="0"/>
              <a:t>Differences in presentation of symptoms depending on age/level of cognition </a:t>
            </a:r>
          </a:p>
          <a:p>
            <a:endParaRPr lang="en-US" sz="2000" dirty="0"/>
          </a:p>
          <a:p>
            <a:r>
              <a:rPr lang="en-US" sz="2000" dirty="0"/>
              <a:t>A child’s response can involve intense fear, helplessness, horror, or disorganized or agitated behavior </a:t>
            </a:r>
          </a:p>
          <a:p>
            <a:endParaRPr lang="en-US" sz="2000" dirty="0"/>
          </a:p>
          <a:p>
            <a:r>
              <a:rPr lang="en-US" sz="2000" dirty="0"/>
              <a:t>Often under-diagnosed because it is overlooked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4146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Posttraumatic Stress Disorder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u="sng" dirty="0"/>
              <a:t>Children older than age 6 develop</a:t>
            </a:r>
            <a:r>
              <a:rPr lang="en-US" sz="2000" dirty="0"/>
              <a:t>:</a:t>
            </a:r>
          </a:p>
          <a:p>
            <a:r>
              <a:rPr lang="en-US" sz="2000" dirty="0"/>
              <a:t>– Intrusive symptoms: </a:t>
            </a:r>
          </a:p>
          <a:p>
            <a:r>
              <a:rPr lang="en-US" sz="2000" dirty="0"/>
              <a:t>		Recurrent memories </a:t>
            </a:r>
          </a:p>
          <a:p>
            <a:r>
              <a:rPr lang="en-US" sz="2000" dirty="0"/>
              <a:t>		Distressing dreams or Nightmares </a:t>
            </a:r>
          </a:p>
          <a:p>
            <a:r>
              <a:rPr lang="en-US" sz="2000" dirty="0"/>
              <a:t>		Flashbacks </a:t>
            </a:r>
          </a:p>
          <a:p>
            <a:r>
              <a:rPr lang="en-US" sz="2000" dirty="0"/>
              <a:t>– Persistent avoidance of stimuli associated with event </a:t>
            </a:r>
          </a:p>
          <a:p>
            <a:r>
              <a:rPr lang="en-US" sz="2000" dirty="0"/>
              <a:t>– Negative changes in mood and cognition</a:t>
            </a:r>
          </a:p>
          <a:p>
            <a:r>
              <a:rPr lang="en-US" sz="2000" dirty="0"/>
              <a:t>- Increased arousal and reactivity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6894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Objectives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1556" y="16764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Explain the relationship between normal development and psychopathology in children and adolescents</a:t>
            </a:r>
          </a:p>
          <a:p>
            <a:endParaRPr lang="en-US" dirty="0"/>
          </a:p>
          <a:p>
            <a:r>
              <a:rPr lang="en-US" dirty="0"/>
              <a:t>Identify key elements of assessing a child or adolescent</a:t>
            </a:r>
          </a:p>
          <a:p>
            <a:endParaRPr lang="en-US" dirty="0"/>
          </a:p>
          <a:p>
            <a:r>
              <a:rPr lang="en-US" dirty="0"/>
              <a:t>Recognize features of Intellectual Disability and Posttraumatic Stress Disorder</a:t>
            </a:r>
          </a:p>
          <a:p>
            <a:endParaRPr lang="en-US" dirty="0"/>
          </a:p>
          <a:p>
            <a:r>
              <a:rPr lang="en-US" dirty="0"/>
              <a:t>Differentiate symptoms of bipolar disorder and psychotic disorder commonly seen in children compared to those seen in adults</a:t>
            </a:r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70519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Posttraumatic Stress Disorder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u="sng" dirty="0"/>
              <a:t>Children younger than age 6 develop:</a:t>
            </a:r>
          </a:p>
          <a:p>
            <a:r>
              <a:rPr lang="en-US" sz="2000" dirty="0"/>
              <a:t>– Intrusive symptoms: </a:t>
            </a:r>
          </a:p>
          <a:p>
            <a:r>
              <a:rPr lang="en-US" sz="2000" dirty="0"/>
              <a:t>	-</a:t>
            </a:r>
            <a:r>
              <a:rPr lang="en-US" sz="1600" dirty="0"/>
              <a:t>Recurrent memories: may not appear distressing, may be </a:t>
            </a:r>
          </a:p>
          <a:p>
            <a:r>
              <a:rPr lang="en-US" sz="1600" dirty="0"/>
              <a:t>	expressed in play reenactment </a:t>
            </a:r>
          </a:p>
          <a:p>
            <a:r>
              <a:rPr lang="en-US" sz="1600" dirty="0"/>
              <a:t>	-Distressing dreams/nightmares: may not be possible to connect content to related trauma </a:t>
            </a:r>
          </a:p>
          <a:p>
            <a:r>
              <a:rPr lang="en-US" sz="2000" dirty="0"/>
              <a:t>     -</a:t>
            </a:r>
            <a:r>
              <a:rPr lang="en-US" sz="1600" dirty="0"/>
              <a:t>Flashbacks: may be expressed in play reenactment</a:t>
            </a:r>
          </a:p>
          <a:p>
            <a:r>
              <a:rPr lang="en-US" sz="1600" dirty="0"/>
              <a:t>- </a:t>
            </a:r>
            <a:r>
              <a:rPr lang="en-US" sz="2000" dirty="0"/>
              <a:t>Persistent avoidance of stimuli </a:t>
            </a:r>
            <a:r>
              <a:rPr lang="en-US" sz="2000" u="sng" dirty="0"/>
              <a:t>or</a:t>
            </a:r>
            <a:r>
              <a:rPr lang="en-US" sz="2000" dirty="0"/>
              <a:t> negative changes in </a:t>
            </a:r>
          </a:p>
          <a:p>
            <a:r>
              <a:rPr lang="en-US" sz="2000" dirty="0"/>
              <a:t>mood and cognition</a:t>
            </a:r>
          </a:p>
          <a:p>
            <a:r>
              <a:rPr lang="en-US" sz="2000" dirty="0"/>
              <a:t>- Increased arousal and reactivity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77364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Posttraumatic Stress Disorder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Trauma can be re-experienced in may different ways (visual, auditory, tactile, olfactory) </a:t>
            </a:r>
          </a:p>
          <a:p>
            <a:r>
              <a:rPr lang="en-US" sz="2000" dirty="0"/>
              <a:t> 	</a:t>
            </a:r>
            <a:r>
              <a:rPr lang="en-US" sz="1800" dirty="0"/>
              <a:t>Often occur when relaxed </a:t>
            </a:r>
          </a:p>
          <a:p>
            <a:r>
              <a:rPr lang="en-US" sz="2000" dirty="0"/>
              <a:t>	</a:t>
            </a:r>
            <a:r>
              <a:rPr lang="en-US" sz="1600" dirty="0"/>
              <a:t>	In adults, occur when stressed </a:t>
            </a:r>
          </a:p>
          <a:p>
            <a:r>
              <a:rPr lang="en-US" sz="2000" dirty="0"/>
              <a:t>Repetitive play or behaviors: Play or games are </a:t>
            </a:r>
            <a:r>
              <a:rPr lang="en-US" sz="2000" u="sng" dirty="0"/>
              <a:t>not</a:t>
            </a:r>
            <a:r>
              <a:rPr lang="en-US" sz="2000" dirty="0"/>
              <a:t> fun for the child </a:t>
            </a:r>
          </a:p>
          <a:p>
            <a:r>
              <a:rPr lang="en-US" sz="1800" dirty="0"/>
              <a:t>    – Behaviors usually repeat aspects of the trauma </a:t>
            </a:r>
          </a:p>
          <a:p>
            <a:r>
              <a:rPr lang="en-US" sz="1800" dirty="0"/>
              <a:t>    – Behaviors can be disorganized, agitating </a:t>
            </a:r>
          </a:p>
          <a:p>
            <a:r>
              <a:rPr lang="en-US" sz="2000" dirty="0"/>
              <a:t>Trauma-specific fears: Fears related to the original trauma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11905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Posttraumatic Stress Disorder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Short and long term effects of trauma: </a:t>
            </a:r>
          </a:p>
          <a:p>
            <a:r>
              <a:rPr lang="en-US" sz="2000" dirty="0"/>
              <a:t>–  Changed attitudes about people, life, and the future</a:t>
            </a:r>
            <a:r>
              <a:rPr lang="en-US" sz="2000" dirty="0">
                <a:latin typeface="Wingdings"/>
              </a:rPr>
              <a:t>􏰀 </a:t>
            </a:r>
            <a:r>
              <a:rPr lang="en-US" sz="2000" dirty="0">
                <a:latin typeface="Wingdings"/>
                <a:sym typeface="Wingdings"/>
              </a:rPr>
              <a:t> </a:t>
            </a:r>
            <a:r>
              <a:rPr lang="en-US" sz="2000" dirty="0"/>
              <a:t>a sense of a severely limited future</a:t>
            </a:r>
          </a:p>
          <a:p>
            <a:r>
              <a:rPr lang="en-US" sz="2000" dirty="0"/>
              <a:t>		 </a:t>
            </a:r>
            <a:r>
              <a:rPr lang="en-US" sz="1800" dirty="0"/>
              <a:t>Recognize a profound vulnerability in all people, especially 	   	themselves </a:t>
            </a:r>
          </a:p>
          <a:p>
            <a:r>
              <a:rPr lang="en-US" sz="2000" dirty="0"/>
              <a:t>–  Sexually abused often have problems with fear, worry, sadness, anger, feelings of isolation, low self-esteem, inability to trust, aggression, sexualized behaviors, self-injury, substance abuse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98425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Posttraumatic Stress Disorder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Treatment: </a:t>
            </a:r>
          </a:p>
          <a:p>
            <a:r>
              <a:rPr lang="en-US" sz="2000" u="sng" dirty="0"/>
              <a:t>Psychotherapy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• Trauma-focused Cognitive Behavioral Therapy </a:t>
            </a:r>
          </a:p>
          <a:p>
            <a:r>
              <a:rPr lang="en-US" sz="2000" dirty="0"/>
              <a:t>    •  Family therapy</a:t>
            </a:r>
            <a:br>
              <a:rPr lang="en-US" sz="2000" dirty="0"/>
            </a:br>
            <a:r>
              <a:rPr lang="en-US" sz="2000" dirty="0"/>
              <a:t>• Group therapy</a:t>
            </a:r>
            <a:br>
              <a:rPr lang="en-US" sz="2000" dirty="0"/>
            </a:br>
            <a:r>
              <a:rPr lang="en-US" sz="2000" dirty="0"/>
              <a:t>• Play therapy </a:t>
            </a:r>
          </a:p>
          <a:p>
            <a:r>
              <a:rPr lang="en-US" sz="2000" u="sng" dirty="0"/>
              <a:t>Pharmacotherapy</a:t>
            </a:r>
            <a:endParaRPr lang="en-US" sz="2000" dirty="0"/>
          </a:p>
          <a:p>
            <a:r>
              <a:rPr lang="en-US" sz="2000" dirty="0"/>
              <a:t>SSRIs: suicidal behaviors, aggression, obsessive/intrusive thoughts </a:t>
            </a:r>
          </a:p>
          <a:p>
            <a:r>
              <a:rPr lang="en-US" sz="2000" dirty="0"/>
              <a:t>Alpha-adrenergic agonists: </a:t>
            </a:r>
            <a:r>
              <a:rPr lang="en-US" sz="2000" dirty="0" err="1"/>
              <a:t>hyperarousal</a:t>
            </a:r>
            <a:r>
              <a:rPr lang="en-US" sz="2000" dirty="0"/>
              <a:t> </a:t>
            </a:r>
          </a:p>
          <a:p>
            <a:r>
              <a:rPr lang="en-US" sz="2000" dirty="0"/>
              <a:t>Atypical antipsychotics: explosive behavior, flashbacks, dissociation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6970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Epidemiology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 </a:t>
            </a:r>
          </a:p>
          <a:p>
            <a:r>
              <a:rPr lang="en-US" sz="3200" dirty="0"/>
              <a:t>4 million children and adolescents with a serious mental disorder </a:t>
            </a:r>
          </a:p>
          <a:p>
            <a:endParaRPr lang="en-US" sz="3200" dirty="0"/>
          </a:p>
          <a:p>
            <a:r>
              <a:rPr lang="en-US" sz="3200" dirty="0"/>
              <a:t>Half of all lifetime cases of mental disorders begin by age 14 </a:t>
            </a:r>
          </a:p>
          <a:p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3281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Epidemiology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 </a:t>
            </a:r>
            <a:r>
              <a:rPr lang="en-US" dirty="0"/>
              <a:t>Long delays (sometimes decades) between initial onset of symptoms and when treatment sought</a:t>
            </a:r>
            <a:r>
              <a:rPr lang="en-US" dirty="0">
                <a:latin typeface="Wingdings"/>
              </a:rPr>
              <a:t>􏰀</a:t>
            </a:r>
          </a:p>
          <a:p>
            <a:pPr lvl="1">
              <a:buFont typeface="Wingdings" charset="0"/>
              <a:buChar char=" "/>
            </a:pPr>
            <a:r>
              <a:rPr lang="en-US" dirty="0"/>
              <a:t>Untreated disorders = more severe and more 	difficult to treat, greater development of comorbid 	mental illness </a:t>
            </a:r>
          </a:p>
          <a:p>
            <a:pPr marL="457200" indent="-457200">
              <a:buFont typeface="Wingdings" charset="0"/>
              <a:buChar char=" "/>
            </a:pPr>
            <a:endParaRPr lang="en-US" sz="3200" dirty="0"/>
          </a:p>
          <a:p>
            <a:pPr marL="0" indent="0"/>
            <a:r>
              <a:rPr lang="en-US" dirty="0"/>
              <a:t>Only 20% of children with mental disorders are identified and receive mental health services </a:t>
            </a:r>
          </a:p>
          <a:p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33192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Epidemiology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Suicide - Third leading cause of death in ages 15-24 </a:t>
            </a:r>
          </a:p>
          <a:p>
            <a:r>
              <a:rPr lang="en-US" sz="2800" dirty="0"/>
              <a:t>School failure </a:t>
            </a:r>
          </a:p>
          <a:p>
            <a:r>
              <a:rPr lang="en-US" sz="2800" dirty="0"/>
              <a:t>Juvenile/criminal justice involvement </a:t>
            </a:r>
          </a:p>
          <a:p>
            <a:r>
              <a:rPr lang="en-US" sz="2800" dirty="0"/>
              <a:t>Higher health care utilization </a:t>
            </a:r>
          </a:p>
          <a:p>
            <a:r>
              <a:rPr lang="en-US" sz="2800" dirty="0"/>
              <a:t>Higher financial costs </a:t>
            </a:r>
          </a:p>
          <a:p>
            <a:r>
              <a:rPr lang="en-US" sz="2800" dirty="0"/>
              <a:t>Identification and early treatment to minimize long-term disability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80393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Epidemiology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&lt;30% of youths with emotional problems are identified by their PCP </a:t>
            </a:r>
          </a:p>
          <a:p>
            <a:r>
              <a:rPr lang="en-US" sz="2800" dirty="0"/>
              <a:t>	</a:t>
            </a:r>
            <a:r>
              <a:rPr lang="en-US" dirty="0"/>
              <a:t>Of those recognized&lt;50% referred to a mental health specialist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87672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Intellectual Disability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Previously described as “mental retardation” </a:t>
            </a:r>
          </a:p>
          <a:p>
            <a:r>
              <a:rPr lang="en-US" u="sng" dirty="0"/>
              <a:t>Deficits</a:t>
            </a:r>
            <a:r>
              <a:rPr lang="en-US" dirty="0"/>
              <a:t> </a:t>
            </a:r>
          </a:p>
          <a:p>
            <a:r>
              <a:rPr lang="en-US" dirty="0"/>
              <a:t>–  Intellectual : confirmed with testing (Reasoning, problem solving, planning, abstract thinking, judgment, academic learning, learning from experience) </a:t>
            </a:r>
          </a:p>
          <a:p>
            <a:r>
              <a:rPr lang="en-US" dirty="0"/>
              <a:t>–  Adaptive functioning: conceptual, social and practical domains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41964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Intellectual Disability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Borderline IQ: 70 to 85 </a:t>
            </a:r>
          </a:p>
          <a:p>
            <a:r>
              <a:rPr lang="en-US" sz="2000" u="sng" dirty="0"/>
              <a:t>Mild</a:t>
            </a:r>
            <a:r>
              <a:rPr lang="en-US" sz="2000" dirty="0"/>
              <a:t>: IQ = 50-55 to 70 </a:t>
            </a:r>
          </a:p>
          <a:p>
            <a:r>
              <a:rPr lang="en-US" sz="2000" dirty="0"/>
              <a:t>• In special education or “mainstreamed” classrooms </a:t>
            </a:r>
          </a:p>
          <a:p>
            <a:r>
              <a:rPr lang="en-US" sz="2000" dirty="0"/>
              <a:t>• Often function in community, have jobs </a:t>
            </a:r>
          </a:p>
          <a:p>
            <a:r>
              <a:rPr lang="en-US" sz="2000" u="sng" dirty="0"/>
              <a:t>Moderate</a:t>
            </a:r>
            <a:r>
              <a:rPr lang="en-US" sz="2000" dirty="0"/>
              <a:t>: IQ = 35-40 to 50-55</a:t>
            </a:r>
            <a:br>
              <a:rPr lang="en-US" sz="2000" dirty="0"/>
            </a:br>
            <a:r>
              <a:rPr lang="en-US" sz="2000" dirty="0"/>
              <a:t>• Participate in self-contained classrooms</a:t>
            </a:r>
            <a:br>
              <a:rPr lang="en-US" sz="2000" dirty="0"/>
            </a:br>
            <a:r>
              <a:rPr lang="en-US" sz="2000" dirty="0"/>
              <a:t>• Usually require sheltered environments (group homes) </a:t>
            </a:r>
          </a:p>
          <a:p>
            <a:r>
              <a:rPr lang="en-US" sz="2000" u="sng" dirty="0"/>
              <a:t>Severe</a:t>
            </a:r>
            <a:r>
              <a:rPr lang="en-US" sz="2000" dirty="0"/>
              <a:t>: IQ = 20-25 to 35-40 </a:t>
            </a:r>
          </a:p>
          <a:p>
            <a:r>
              <a:rPr lang="en-US" sz="2000" u="sng" dirty="0"/>
              <a:t>Profound</a:t>
            </a:r>
            <a:r>
              <a:rPr lang="en-US" sz="2000" dirty="0"/>
              <a:t>: IQ &lt;20-25 </a:t>
            </a:r>
          </a:p>
          <a:p>
            <a:r>
              <a:rPr lang="en-US" sz="2000" dirty="0"/>
              <a:t>	Require institutional settings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8271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Special Thanks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1556" y="16764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pPr algn="ctr"/>
            <a:r>
              <a:rPr lang="en-US" sz="3600" dirty="0"/>
              <a:t>Peter S. Martin, MD, MPH</a:t>
            </a:r>
          </a:p>
          <a:p>
            <a:pPr algn="ctr"/>
            <a:r>
              <a:rPr lang="en-US" dirty="0"/>
              <a:t>Clinical Assistant Professor of Psychiatry</a:t>
            </a:r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  <p:pic>
        <p:nvPicPr>
          <p:cNvPr id="1026" name="Picture 2" descr="Image result for peter martin md">
            <a:extLst>
              <a:ext uri="{FF2B5EF4-FFF2-40B4-BE49-F238E27FC236}">
                <a16:creationId xmlns="" xmlns:a16="http://schemas.microsoft.com/office/drawing/2014/main" id="{7E8F0A69-11B9-4E4C-8BA0-3D1C7E26F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2099914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346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altLang="en-US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38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19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Learning Disability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Specific deficits in reading, writing, or mathematics </a:t>
            </a:r>
          </a:p>
          <a:p>
            <a:endParaRPr lang="en-US" dirty="0"/>
          </a:p>
          <a:p>
            <a:r>
              <a:rPr lang="en-US" dirty="0"/>
              <a:t>May occur in isolation or in combination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52362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Psychotic Disorders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Biggest challenge in children: </a:t>
            </a:r>
          </a:p>
          <a:p>
            <a:r>
              <a:rPr lang="en-US" dirty="0"/>
              <a:t>– Distinguishing normal childhood fantasies form frank delusions and hallucinations </a:t>
            </a:r>
          </a:p>
          <a:p>
            <a:r>
              <a:rPr lang="en-US" dirty="0"/>
              <a:t>– Distinguishing disorganized speech and behavior from those due to developmental delays or intellectual disability </a:t>
            </a:r>
          </a:p>
          <a:p>
            <a:r>
              <a:rPr lang="en-US" dirty="0"/>
              <a:t>Although schizophrenia is usually diagnosed between the ages of 15-35, its onset can occur during childhood </a:t>
            </a:r>
          </a:p>
          <a:p>
            <a:r>
              <a:rPr lang="en-US" dirty="0"/>
              <a:t>If child is depressed and has hallucinations, </a:t>
            </a:r>
            <a:r>
              <a:rPr lang="en-US" dirty="0">
                <a:latin typeface="Wingdings"/>
              </a:rPr>
              <a:t>􏰀</a:t>
            </a:r>
            <a:r>
              <a:rPr lang="en-US" dirty="0"/>
              <a:t>likely the beginnings of bipolar disorder </a:t>
            </a:r>
            <a:r>
              <a:rPr lang="en-US" dirty="0" smtClean="0"/>
              <a:t>(as opposed to</a:t>
            </a:r>
            <a:r>
              <a:rPr lang="en-US" dirty="0" smtClean="0"/>
              <a:t> </a:t>
            </a:r>
            <a:r>
              <a:rPr lang="en-US" dirty="0"/>
              <a:t>schizophrenia)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35570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Psychotic Disorders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 dirty="0"/>
              <a:t>Pre-adolescents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Usually have first degree relative with schizophrenia </a:t>
            </a:r>
            <a:endParaRPr lang="en-US" sz="2800" dirty="0"/>
          </a:p>
          <a:p>
            <a:pPr lvl="1"/>
            <a:r>
              <a:rPr lang="en-US" dirty="0"/>
              <a:t>Often exhibit minor neurological impairments, low average to borderline intelligence, high levels of anxiety, hyperactivity, impaired attention, delayed speech and language </a:t>
            </a:r>
            <a:endParaRPr lang="en-US" sz="2800" dirty="0"/>
          </a:p>
          <a:p>
            <a:r>
              <a:rPr lang="en-US" u="sng" dirty="0"/>
              <a:t>Adolescents</a:t>
            </a:r>
            <a:r>
              <a:rPr lang="en-US" dirty="0"/>
              <a:t> </a:t>
            </a:r>
          </a:p>
          <a:p>
            <a:r>
              <a:rPr lang="en-US" dirty="0"/>
              <a:t>	Insidious symptoms (</a:t>
            </a:r>
            <a:r>
              <a:rPr lang="en-US" dirty="0" err="1"/>
              <a:t>prodrome</a:t>
            </a:r>
            <a:r>
              <a:rPr lang="en-US" dirty="0"/>
              <a:t>) including apathy, changes in personal hygiene, social withdrawal, anxiety, deteriorating school performance, depression, and suicidal ideation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99343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Psychotic Disorders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 dirty="0"/>
              <a:t>Presenting symptoms </a:t>
            </a:r>
          </a:p>
          <a:p>
            <a:r>
              <a:rPr lang="en-US" dirty="0"/>
              <a:t>–  Auditory and visual hallucinations </a:t>
            </a:r>
          </a:p>
          <a:p>
            <a:r>
              <a:rPr lang="en-US" dirty="0"/>
              <a:t>–  Illogical and disorganized thinking </a:t>
            </a:r>
          </a:p>
          <a:p>
            <a:r>
              <a:rPr lang="en-US" dirty="0"/>
              <a:t>–  Poverty of content of speech </a:t>
            </a:r>
          </a:p>
          <a:p>
            <a:r>
              <a:rPr lang="en-US" dirty="0"/>
              <a:t>–  Delusions are not common until adolescence</a:t>
            </a:r>
            <a:r>
              <a:rPr lang="en-US" dirty="0">
                <a:latin typeface="Wingdings"/>
              </a:rPr>
              <a:t>􏰀 </a:t>
            </a:r>
          </a:p>
          <a:p>
            <a:pPr lvl="1">
              <a:buFont typeface="Wingdings" charset="0"/>
              <a:buChar char=" "/>
            </a:pPr>
            <a:r>
              <a:rPr lang="en-US" sz="2000" dirty="0"/>
              <a:t>Higher level of cognitive development necessary for delusion</a:t>
            </a:r>
          </a:p>
          <a:p>
            <a:pPr lvl="2">
              <a:buFont typeface="Wingdings" charset="0"/>
              <a:buChar char=" 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474067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Psychotic Disorders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 dirty="0"/>
              <a:t>Diagnosis</a:t>
            </a:r>
            <a:r>
              <a:rPr lang="en-US" dirty="0"/>
              <a:t> </a:t>
            </a:r>
          </a:p>
          <a:p>
            <a:r>
              <a:rPr lang="en-US" dirty="0"/>
              <a:t>–  Should be made only when symptoms are multiple, pervasive, persistent, have substantial effect on adaptive function </a:t>
            </a:r>
          </a:p>
          <a:p>
            <a:r>
              <a:rPr lang="en-US" dirty="0"/>
              <a:t>–  Other medical, substance use or psychiatric disorders have been ruled out </a:t>
            </a:r>
          </a:p>
          <a:p>
            <a:pPr lvl="2">
              <a:buFont typeface="Wingdings" charset="0"/>
              <a:buChar char=" 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61444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Psychotic Disorders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Treatment </a:t>
            </a:r>
          </a:p>
          <a:p>
            <a:r>
              <a:rPr lang="en-US" dirty="0"/>
              <a:t>–  Medications: antipsychotics </a:t>
            </a:r>
          </a:p>
          <a:p>
            <a:r>
              <a:rPr lang="en-US" dirty="0"/>
              <a:t>–  </a:t>
            </a:r>
            <a:r>
              <a:rPr lang="en-US" u="sng" dirty="0"/>
              <a:t>Psychological interventions </a:t>
            </a:r>
          </a:p>
          <a:p>
            <a:r>
              <a:rPr lang="en-US" dirty="0"/>
              <a:t> 		Supportive Psychotherapy </a:t>
            </a:r>
          </a:p>
          <a:p>
            <a:r>
              <a:rPr lang="en-US" dirty="0"/>
              <a:t> 		Family Therapy</a:t>
            </a:r>
            <a:br>
              <a:rPr lang="en-US" dirty="0"/>
            </a:br>
            <a:r>
              <a:rPr lang="en-US" dirty="0"/>
              <a:t> 	</a:t>
            </a:r>
            <a:r>
              <a:rPr lang="en-US" dirty="0" err="1"/>
              <a:t>Psychoeducation</a:t>
            </a:r>
            <a:r>
              <a:rPr lang="en-US" dirty="0"/>
              <a:t> </a:t>
            </a:r>
          </a:p>
          <a:p>
            <a:r>
              <a:rPr lang="en-US" dirty="0"/>
              <a:t>–  School interventions: including advocacy for special education needs (specialized setting) </a:t>
            </a:r>
          </a:p>
          <a:p>
            <a:r>
              <a:rPr lang="en-US" dirty="0"/>
              <a:t>–  Hospitalization: If child is suicidal, paranoid, or if the family system cannot support the child during stabilization </a:t>
            </a:r>
          </a:p>
          <a:p>
            <a:pPr lvl="2">
              <a:buFont typeface="Wingdings" charset="0"/>
              <a:buChar char=" 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9467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Bipolar Disorder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Unlike adults, children who are manic </a:t>
            </a:r>
            <a:r>
              <a:rPr lang="en-US" u="sng" dirty="0"/>
              <a:t>rarely</a:t>
            </a:r>
            <a:r>
              <a:rPr lang="en-US" dirty="0"/>
              <a:t> exhibit euphoria </a:t>
            </a:r>
          </a:p>
          <a:p>
            <a:r>
              <a:rPr lang="en-US" u="sng" dirty="0"/>
              <a:t>Common Symptoms</a:t>
            </a:r>
            <a:r>
              <a:rPr lang="en-US" dirty="0"/>
              <a:t>:</a:t>
            </a:r>
          </a:p>
          <a:p>
            <a:r>
              <a:rPr lang="en-US" dirty="0"/>
              <a:t>–  Increased irritability and intense anger </a:t>
            </a:r>
          </a:p>
          <a:p>
            <a:r>
              <a:rPr lang="en-US" dirty="0"/>
              <a:t>–  Aggression against others </a:t>
            </a:r>
          </a:p>
          <a:p>
            <a:r>
              <a:rPr lang="en-US" dirty="0"/>
              <a:t>–  Hyperactivity </a:t>
            </a:r>
          </a:p>
          <a:p>
            <a:r>
              <a:rPr lang="en-US" dirty="0"/>
              <a:t>–  Sexual preoccupation inconsistent with developmental level </a:t>
            </a:r>
          </a:p>
          <a:p>
            <a:r>
              <a:rPr lang="en-US" dirty="0"/>
              <a:t>–  Poor concentration </a:t>
            </a:r>
          </a:p>
          <a:p>
            <a:r>
              <a:rPr lang="en-US" dirty="0"/>
              <a:t>–  Emotional </a:t>
            </a:r>
            <a:r>
              <a:rPr lang="en-US" dirty="0" err="1"/>
              <a:t>lability</a:t>
            </a:r>
            <a:r>
              <a:rPr lang="en-US" dirty="0"/>
              <a:t> </a:t>
            </a:r>
          </a:p>
          <a:p>
            <a:pPr lvl="2">
              <a:buFont typeface="Wingdings" charset="0"/>
              <a:buChar char=" 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464696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Bipolar Disorder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How symptoms seen in adults can present in youth: </a:t>
            </a:r>
          </a:p>
          <a:p>
            <a:r>
              <a:rPr lang="en-US" dirty="0"/>
              <a:t>–  Grandiosity: feel indestructible or believe </a:t>
            </a:r>
            <a:r>
              <a:rPr lang="en-US" dirty="0" err="1"/>
              <a:t>heor</a:t>
            </a:r>
            <a:r>
              <a:rPr lang="en-US" dirty="0"/>
              <a:t> she can fly </a:t>
            </a:r>
          </a:p>
          <a:p>
            <a:r>
              <a:rPr lang="en-US" dirty="0"/>
              <a:t>–  High energy levels and need little sleep </a:t>
            </a:r>
          </a:p>
          <a:p>
            <a:r>
              <a:rPr lang="en-US" dirty="0"/>
              <a:t>–  Excessive involvement in multiple projects </a:t>
            </a:r>
          </a:p>
          <a:p>
            <a:r>
              <a:rPr lang="en-US" dirty="0"/>
              <a:t>   and activities and are easily distracted </a:t>
            </a:r>
          </a:p>
          <a:p>
            <a:r>
              <a:rPr lang="en-US" dirty="0"/>
              <a:t>–  Speak rapidly (pressured speech) and change topics quickly, often refusing to be interrupted </a:t>
            </a:r>
          </a:p>
          <a:p>
            <a:r>
              <a:rPr lang="en-US" dirty="0"/>
              <a:t>–  High risk-taking behaviors such as substance abuse, daredevil stunts, and sexual promiscuity </a:t>
            </a:r>
          </a:p>
          <a:p>
            <a:pPr lvl="2">
              <a:buFont typeface="Wingdings" charset="0"/>
              <a:buChar char=" 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423482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Bipolar Disorder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About 20-40 % of depressed children and adolescents will go on to develop Bipolar Disorder within five years after the onset of Major Depressive Disorder (MDD)</a:t>
            </a:r>
          </a:p>
          <a:p>
            <a:endParaRPr lang="en-US" dirty="0"/>
          </a:p>
          <a:p>
            <a:r>
              <a:rPr lang="en-US" u="sng" dirty="0"/>
              <a:t>Risk Factors </a:t>
            </a:r>
          </a:p>
          <a:p>
            <a:r>
              <a:rPr lang="en-US" dirty="0"/>
              <a:t>– Early onset MDD (especially with psychotic features) </a:t>
            </a:r>
          </a:p>
          <a:p>
            <a:r>
              <a:rPr lang="en-US" dirty="0"/>
              <a:t>– Family History of bipolar disorder, depression with psychotic features, or any mood disorder </a:t>
            </a:r>
          </a:p>
          <a:p>
            <a:r>
              <a:rPr lang="en-US" dirty="0"/>
              <a:t>– Pharmacologically-induced mania </a:t>
            </a:r>
          </a:p>
          <a:p>
            <a:pPr lvl="2">
              <a:buFont typeface="Wingdings" charset="0"/>
              <a:buChar char=" 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6447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Child and Adolescent Psychiatry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1556" y="16764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r>
              <a:rPr lang="en-US" dirty="0" smtClean="0"/>
              <a:t>Subspecialty </a:t>
            </a:r>
            <a:r>
              <a:rPr lang="en-US" dirty="0"/>
              <a:t>of Psychiatry </a:t>
            </a:r>
            <a:r>
              <a:rPr lang="en-US" dirty="0" smtClean="0"/>
              <a:t>that </a:t>
            </a:r>
            <a:r>
              <a:rPr lang="en-US" dirty="0"/>
              <a:t>focuses on the mental health needs of youth</a:t>
            </a:r>
          </a:p>
          <a:p>
            <a:endParaRPr lang="en-US" dirty="0"/>
          </a:p>
          <a:p>
            <a:r>
              <a:rPr lang="en-US" dirty="0"/>
              <a:t>Disorders that are unique to childhood</a:t>
            </a:r>
          </a:p>
          <a:p>
            <a:endParaRPr lang="en-US" dirty="0"/>
          </a:p>
          <a:p>
            <a:r>
              <a:rPr lang="en-US" dirty="0"/>
              <a:t>Disorders that begin in childhood or adolescents</a:t>
            </a:r>
          </a:p>
          <a:p>
            <a:endParaRPr lang="en-US" dirty="0"/>
          </a:p>
          <a:p>
            <a:r>
              <a:rPr lang="en-US" dirty="0"/>
              <a:t>Developmental perspective</a:t>
            </a:r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782752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Bipolar Disorder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 dirty="0"/>
              <a:t>Treatment</a:t>
            </a:r>
            <a:r>
              <a:rPr lang="en-US" dirty="0"/>
              <a:t> </a:t>
            </a:r>
          </a:p>
          <a:p>
            <a:r>
              <a:rPr lang="en-US" dirty="0"/>
              <a:t>– Medications: </a:t>
            </a:r>
          </a:p>
          <a:p>
            <a:r>
              <a:rPr lang="en-US" dirty="0"/>
              <a:t>	Mood stabilizers </a:t>
            </a:r>
            <a:r>
              <a:rPr lang="en-US" dirty="0" smtClean="0"/>
              <a:t>(</a:t>
            </a:r>
            <a:r>
              <a:rPr lang="en-US" u="sng" dirty="0" smtClean="0"/>
              <a:t>Lithium</a:t>
            </a:r>
            <a:r>
              <a:rPr lang="en-US" dirty="0"/>
              <a:t>, </a:t>
            </a:r>
            <a:r>
              <a:rPr lang="en-US" dirty="0" err="1"/>
              <a:t>Valproic</a:t>
            </a:r>
            <a:r>
              <a:rPr lang="en-US" dirty="0"/>
              <a:t> acid,      </a:t>
            </a:r>
            <a:r>
              <a:rPr lang="en-US" dirty="0" err="1"/>
              <a:t>Lamotrigine</a:t>
            </a:r>
            <a:r>
              <a:rPr lang="en-US" dirty="0"/>
              <a:t>, Carbamazepine) </a:t>
            </a:r>
          </a:p>
          <a:p>
            <a:r>
              <a:rPr lang="en-US" dirty="0"/>
              <a:t>	Antipsychotic medications (especially for mania) </a:t>
            </a:r>
          </a:p>
          <a:p>
            <a:r>
              <a:rPr lang="en-US" dirty="0"/>
              <a:t>Antidepressants (to avoid switch to mania, should be used with mood stabilizer or antipsychotic) </a:t>
            </a:r>
          </a:p>
          <a:p>
            <a:r>
              <a:rPr lang="en-US" dirty="0"/>
              <a:t>– Psychosocial interventions </a:t>
            </a:r>
          </a:p>
          <a:p>
            <a:r>
              <a:rPr lang="en-US" dirty="0"/>
              <a:t>	Individual therapy</a:t>
            </a:r>
            <a:br>
              <a:rPr lang="en-US" dirty="0"/>
            </a:br>
            <a:r>
              <a:rPr lang="en-US" dirty="0"/>
              <a:t>Family therapy</a:t>
            </a:r>
            <a:br>
              <a:rPr lang="en-US" dirty="0"/>
            </a:br>
            <a:r>
              <a:rPr lang="en-US" dirty="0" err="1"/>
              <a:t>Psychoeducation</a:t>
            </a:r>
            <a:r>
              <a:rPr lang="en-US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226254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1556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Bipolar Disorder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 dirty="0"/>
              <a:t>Treatment</a:t>
            </a:r>
            <a:r>
              <a:rPr lang="en-US" dirty="0"/>
              <a:t> </a:t>
            </a:r>
          </a:p>
          <a:p>
            <a:r>
              <a:rPr lang="en-US" dirty="0"/>
              <a:t>– Hospitalization: If behaviors are dangerous to the child or to others </a:t>
            </a:r>
          </a:p>
          <a:p>
            <a:pPr lvl="2">
              <a:buFont typeface="Wingdings" charset="0"/>
              <a:buChar char=" 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117623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Andreasen</a:t>
            </a:r>
            <a:r>
              <a:rPr lang="en-US" dirty="0"/>
              <a:t>, Nancy C. and Black, Donald W. </a:t>
            </a:r>
            <a:r>
              <a:rPr lang="en-US" u="sng" dirty="0"/>
              <a:t>Introductory Textbook of Psychiatry.</a:t>
            </a:r>
            <a:r>
              <a:rPr lang="en-US" dirty="0"/>
              <a:t> American Psychiatric Publishing, 2014.</a:t>
            </a:r>
            <a:endParaRPr lang="en-US" u="sng" dirty="0"/>
          </a:p>
          <a:p>
            <a:endParaRPr lang="en-US" dirty="0"/>
          </a:p>
          <a:p>
            <a:r>
              <a:rPr lang="en-US" dirty="0" err="1"/>
              <a:t>Azzam</a:t>
            </a:r>
            <a:r>
              <a:rPr lang="en-US" dirty="0"/>
              <a:t>, Amin et al. </a:t>
            </a:r>
            <a:r>
              <a:rPr lang="en-US" u="sng" dirty="0"/>
              <a:t>First Aid for the Psychiatry Boards.</a:t>
            </a:r>
            <a:r>
              <a:rPr lang="en-US" dirty="0"/>
              <a:t> McGraw-Hill Education, 2010.</a:t>
            </a:r>
            <a:endParaRPr lang="en-US" u="sn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98914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Diagnostic and Statistics Manual Version 5.  American Psychiatric Association, 2014.</a:t>
            </a:r>
          </a:p>
          <a:p>
            <a:endParaRPr lang="en-US" dirty="0"/>
          </a:p>
          <a:p>
            <a:r>
              <a:rPr lang="en-US" dirty="0" err="1" smtClean="0"/>
              <a:t>Felitti</a:t>
            </a:r>
            <a:r>
              <a:rPr lang="en-US" dirty="0" smtClean="0"/>
              <a:t>, Vincent J et al. “Relationship of Childhood Abuse and Household Dysfunction to Many of the Leading Causes of Death in Adults.  The Adverse Childhood Experiences (ACE) Study.” </a:t>
            </a:r>
            <a:r>
              <a:rPr lang="en-US" u="sng" dirty="0" smtClean="0"/>
              <a:t>The American Journal of </a:t>
            </a:r>
            <a:r>
              <a:rPr lang="en-US" u="sng" dirty="0" err="1" smtClean="0"/>
              <a:t>Preventitive</a:t>
            </a:r>
            <a:r>
              <a:rPr lang="en-US" u="sng" dirty="0" smtClean="0"/>
              <a:t> Medicine</a:t>
            </a:r>
            <a:r>
              <a:rPr lang="en-US" dirty="0" smtClean="0"/>
              <a:t>.  1998;14(4).</a:t>
            </a:r>
          </a:p>
          <a:p>
            <a:endParaRPr lang="en-US" dirty="0"/>
          </a:p>
          <a:p>
            <a:r>
              <a:rPr lang="en-US" dirty="0" smtClean="0"/>
              <a:t>Le</a:t>
            </a:r>
            <a:r>
              <a:rPr lang="en-US" dirty="0"/>
              <a:t>, Tao et al. </a:t>
            </a:r>
            <a:r>
              <a:rPr lang="en-US" u="sng" dirty="0"/>
              <a:t>First Aid for the USMLE Step 1</a:t>
            </a:r>
            <a:r>
              <a:rPr lang="en-US" dirty="0"/>
              <a:t>. McGraw-Hill Education, 2015.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294553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Contact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err="1"/>
              <a:t>Michael.DiGiacomo@omh.ny.gov</a:t>
            </a:r>
            <a:endParaRPr lang="en-US" sz="3600" dirty="0"/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78257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“Normal”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1556" y="16764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1F36190-A4C6-441A-B288-D716FBB74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34730"/>
            <a:ext cx="7467600" cy="380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Normal Development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1556" y="16764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Children are NOT just small adults</a:t>
            </a:r>
          </a:p>
          <a:p>
            <a:endParaRPr lang="en-US" dirty="0"/>
          </a:p>
          <a:p>
            <a:r>
              <a:rPr lang="en-US" dirty="0"/>
              <a:t>Need to have a developmental perspective</a:t>
            </a:r>
          </a:p>
          <a:p>
            <a:r>
              <a:rPr lang="en-US" dirty="0"/>
              <a:t>		8-year-old with depression will present 	differently 	from a 16-year-old with depression</a:t>
            </a:r>
          </a:p>
          <a:p>
            <a:endParaRPr lang="en-US" dirty="0"/>
          </a:p>
          <a:p>
            <a:r>
              <a:rPr lang="en-US" dirty="0"/>
              <a:t>Children are constantly interacting with their environment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shapes their development</a:t>
            </a:r>
          </a:p>
          <a:p>
            <a:endParaRPr lang="en-US" dirty="0"/>
          </a:p>
          <a:p>
            <a:r>
              <a:rPr lang="en-US" dirty="0"/>
              <a:t>Longitudinal perspective because development happens quickly</a:t>
            </a:r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6874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Development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1556" y="16764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Physiological changes in Brain</a:t>
            </a:r>
          </a:p>
          <a:p>
            <a:pPr marL="914400" lvl="2" indent="0">
              <a:buNone/>
            </a:pPr>
            <a:r>
              <a:rPr lang="en-US" sz="2400" dirty="0"/>
              <a:t>Anatomy</a:t>
            </a:r>
          </a:p>
          <a:p>
            <a:pPr marL="914400" lvl="2" indent="0">
              <a:buNone/>
            </a:pPr>
            <a:r>
              <a:rPr lang="en-US" sz="2400" dirty="0"/>
              <a:t>	</a:t>
            </a:r>
            <a:r>
              <a:rPr lang="en-US" dirty="0"/>
              <a:t>Frontal lobe development, especially prefrontal 	cortex, continues to develop until </a:t>
            </a:r>
            <a:r>
              <a:rPr lang="en-US" dirty="0" smtClean="0"/>
              <a:t>age 25</a:t>
            </a:r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sz="2400" dirty="0"/>
              <a:t>Neurotransmitters</a:t>
            </a:r>
          </a:p>
          <a:p>
            <a:pPr marL="914400" lvl="2" indent="0">
              <a:buNone/>
            </a:pPr>
            <a:r>
              <a:rPr lang="en-US" sz="2400" dirty="0"/>
              <a:t>	</a:t>
            </a:r>
            <a:r>
              <a:rPr lang="en-US" dirty="0"/>
              <a:t>Serotonin: Levels consistent throughout development</a:t>
            </a:r>
          </a:p>
          <a:p>
            <a:pPr marL="914400" lvl="2" indent="0">
              <a:buNone/>
            </a:pPr>
            <a:r>
              <a:rPr lang="en-US" dirty="0"/>
              <a:t>	Norepinephrine: Levels increase throughout 	childhood and adolescence</a:t>
            </a:r>
          </a:p>
          <a:p>
            <a:pPr marL="914400" lvl="2" indent="0">
              <a:buNone/>
            </a:pPr>
            <a:r>
              <a:rPr lang="en-US" dirty="0"/>
              <a:t>	Dopamine: Receptors decrease after age 3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0910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=""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Development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1556" y="16764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Physiological changes in Body</a:t>
            </a:r>
          </a:p>
          <a:p>
            <a:endParaRPr lang="en-US" sz="2000" dirty="0"/>
          </a:p>
          <a:p>
            <a:r>
              <a:rPr lang="en-US" dirty="0"/>
              <a:t>Less body fat as child, increased during adolescence</a:t>
            </a:r>
          </a:p>
          <a:p>
            <a:r>
              <a:rPr lang="en-US" sz="2000" dirty="0"/>
              <a:t>	 In children, shorter half-life for medications that are lipid soluble 	May require more frequent dosing to achieve steady-state</a:t>
            </a:r>
          </a:p>
          <a:p>
            <a:endParaRPr lang="en-US" dirty="0"/>
          </a:p>
          <a:p>
            <a:r>
              <a:rPr lang="en-US" dirty="0"/>
              <a:t>Greater hepatic capacity in children </a:t>
            </a:r>
            <a:r>
              <a:rPr lang="en-US" dirty="0">
                <a:sym typeface="Wingdings" panose="05000000000000000000" pitchFamily="2" charset="2"/>
              </a:rPr>
              <a:t> faster metabolism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sz="2000" dirty="0">
                <a:sym typeface="Wingdings" panose="05000000000000000000" pitchFamily="2" charset="2"/>
              </a:rPr>
              <a:t>May require more frequent dosing or higher doses</a:t>
            </a:r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80434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_Template_WIDE" id="{320877F5-9057-5044-9670-55C377C33490}" vid="{043CC7DF-15AC-0F49-A0D1-304573C219B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Words>992</Words>
  <Application>Microsoft Macintosh PowerPoint</Application>
  <PresentationFormat>On-screen Show (4:3)</PresentationFormat>
  <Paragraphs>838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Office Theme</vt:lpstr>
      <vt:lpstr>1_Office Theme</vt:lpstr>
      <vt:lpstr>UB Powerpoint Template</vt:lpstr>
      <vt:lpstr>An Introduction to Child and Adolescent Psychiatry</vt:lpstr>
      <vt:lpstr>Disclosures</vt:lpstr>
      <vt:lpstr> Objectives</vt:lpstr>
      <vt:lpstr> Special Thanks</vt:lpstr>
      <vt:lpstr> Child and Adolescent Psychiatry</vt:lpstr>
      <vt:lpstr> “Normal”</vt:lpstr>
      <vt:lpstr> Normal Development</vt:lpstr>
      <vt:lpstr> Development</vt:lpstr>
      <vt:lpstr> Development</vt:lpstr>
      <vt:lpstr> Four Developmental Subtypes</vt:lpstr>
      <vt:lpstr> </vt:lpstr>
      <vt:lpstr> Specific Concerns for Mental Health and Children</vt:lpstr>
      <vt:lpstr> Performing The Assessment</vt:lpstr>
      <vt:lpstr> Questions to Consider</vt:lpstr>
      <vt:lpstr> Performing The Assessment</vt:lpstr>
      <vt:lpstr> System</vt:lpstr>
      <vt:lpstr> Confidentiality</vt:lpstr>
      <vt:lpstr> Confidentiality</vt:lpstr>
      <vt:lpstr> Abuse and Neglect</vt:lpstr>
      <vt:lpstr> Abuse and Neglect</vt:lpstr>
      <vt:lpstr> Abuse and Neglect</vt:lpstr>
      <vt:lpstr> Abuse and Neglect</vt:lpstr>
      <vt:lpstr> </vt:lpstr>
      <vt:lpstr> </vt:lpstr>
      <vt:lpstr> </vt:lpstr>
      <vt:lpstr> </vt:lpstr>
      <vt:lpstr> </vt:lpstr>
      <vt:lpstr> Posttraumatic Stress Disorder</vt:lpstr>
      <vt:lpstr> Posttraumatic Stress Disorder</vt:lpstr>
      <vt:lpstr> Posttraumatic Stress Disorder</vt:lpstr>
      <vt:lpstr> Posttraumatic Stress Disorder</vt:lpstr>
      <vt:lpstr> Posttraumatic Stress Disorder</vt:lpstr>
      <vt:lpstr> Posttraumatic Stress Disorder</vt:lpstr>
      <vt:lpstr> Epidemiology</vt:lpstr>
      <vt:lpstr> Epidemiology</vt:lpstr>
      <vt:lpstr> Epidemiology</vt:lpstr>
      <vt:lpstr> Epidemiology</vt:lpstr>
      <vt:lpstr> Intellectual Disability</vt:lpstr>
      <vt:lpstr> Intellectual Disability</vt:lpstr>
      <vt:lpstr> </vt:lpstr>
      <vt:lpstr> Learning Disability</vt:lpstr>
      <vt:lpstr> Psychotic Disorders</vt:lpstr>
      <vt:lpstr> Psychotic Disorders</vt:lpstr>
      <vt:lpstr> Psychotic Disorders</vt:lpstr>
      <vt:lpstr> Psychotic Disorders</vt:lpstr>
      <vt:lpstr> Psychotic Disorders</vt:lpstr>
      <vt:lpstr> Bipolar Disorder</vt:lpstr>
      <vt:lpstr> Bipolar Disorder</vt:lpstr>
      <vt:lpstr> Bipolar Disorder</vt:lpstr>
      <vt:lpstr> Bipolar Disorder</vt:lpstr>
      <vt:lpstr> Bipolar Disorder</vt:lpstr>
      <vt:lpstr> References</vt:lpstr>
      <vt:lpstr> References</vt:lpstr>
      <vt:lpstr> Contact</vt:lpstr>
    </vt:vector>
  </TitlesOfParts>
  <Company>SUNY at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Michael DiGiacomo</cp:lastModifiedBy>
  <cp:revision>110</cp:revision>
  <dcterms:created xsi:type="dcterms:W3CDTF">2011-06-07T20:09:16Z</dcterms:created>
  <dcterms:modified xsi:type="dcterms:W3CDTF">2020-02-11T11:36:02Z</dcterms:modified>
</cp:coreProperties>
</file>