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854" r:id="rId2"/>
    <p:sldMasterId id="2147483864" r:id="rId3"/>
  </p:sldMasterIdLst>
  <p:sldIdLst>
    <p:sldId id="257" r:id="rId4"/>
    <p:sldId id="327" r:id="rId5"/>
    <p:sldId id="258" r:id="rId6"/>
    <p:sldId id="260" r:id="rId7"/>
    <p:sldId id="262" r:id="rId8"/>
    <p:sldId id="261" r:id="rId9"/>
    <p:sldId id="259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3" r:id="rId28"/>
    <p:sldId id="282" r:id="rId29"/>
    <p:sldId id="284" r:id="rId30"/>
    <p:sldId id="286" r:id="rId31"/>
    <p:sldId id="287" r:id="rId32"/>
    <p:sldId id="288" r:id="rId33"/>
    <p:sldId id="307" r:id="rId34"/>
    <p:sldId id="30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21" r:id="rId44"/>
    <p:sldId id="297" r:id="rId45"/>
    <p:sldId id="285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06" r:id="rId67"/>
    <p:sldId id="322" r:id="rId68"/>
    <p:sldId id="323" r:id="rId69"/>
    <p:sldId id="324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196"/>
    <a:srgbClr val="F49709"/>
    <a:srgbClr val="D58408"/>
    <a:srgbClr val="1C6CB5"/>
    <a:srgbClr val="D5C139"/>
    <a:srgbClr val="ECD63F"/>
    <a:srgbClr val="CCCC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8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14478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  <a:latin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09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xmlns="" id="{5E493E03-D24C-40BD-BE1A-E77E9872B85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838200" y="2362200"/>
            <a:ext cx="76200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xmlns="" id="{858C15E0-AD8A-42AF-A8B7-CE2C8F50B37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838200" y="2363788"/>
            <a:ext cx="7620000" cy="1587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38387"/>
            <a:ext cx="7772400" cy="1852613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solidFill>
                  <a:srgbClr val="606060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76400"/>
            <a:ext cx="7772400" cy="6619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solidFill>
                  <a:srgbClr val="1C6CB5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918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606060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429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>
              <a:buClrTx/>
              <a:defRPr b="0" i="0">
                <a:solidFill>
                  <a:srgbClr val="606060"/>
                </a:solidFill>
                <a:latin typeface="Trebuchet MS"/>
                <a:cs typeface="Trebuchet MS"/>
              </a:defRPr>
            </a:lvl2pPr>
            <a:lvl3pPr>
              <a:buClrTx/>
              <a:defRPr b="0" i="0">
                <a:solidFill>
                  <a:srgbClr val="606060"/>
                </a:solidFill>
                <a:latin typeface="Trebuchet MS"/>
                <a:cs typeface="Trebuchet MS"/>
              </a:defRPr>
            </a:lvl3pPr>
            <a:lvl4pPr>
              <a:buClrTx/>
              <a:defRPr b="0" i="0">
                <a:solidFill>
                  <a:srgbClr val="606060"/>
                </a:solidFill>
                <a:latin typeface="Trebuchet MS"/>
                <a:cs typeface="Trebuchet MS"/>
              </a:defRPr>
            </a:lvl4pPr>
            <a:lvl5pPr>
              <a:defRPr b="0" i="1">
                <a:solidFill>
                  <a:srgbClr val="606060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62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606060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solidFill>
                  <a:srgbClr val="606060"/>
                </a:solidFill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solidFill>
                  <a:srgbClr val="606060"/>
                </a:solidFill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solidFill>
                  <a:srgbClr val="606060"/>
                </a:solidFill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solidFill>
                  <a:srgbClr val="606060"/>
                </a:solidFill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solidFill>
                  <a:srgbClr val="808080"/>
                </a:solidFill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solidFill>
                  <a:srgbClr val="808080"/>
                </a:solidFill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solidFill>
                  <a:srgbClr val="808080"/>
                </a:solidFill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solidFill>
                  <a:srgbClr val="808080"/>
                </a:solidFill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735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808080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C6CB5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37626"/>
            <a:ext cx="4040188" cy="2971800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>
              <a:buClr>
                <a:srgbClr val="ECD63F"/>
              </a:buClr>
              <a:buFont typeface="Arial"/>
              <a:buChar char="•"/>
              <a:defRPr sz="2000" b="0" i="0">
                <a:solidFill>
                  <a:srgbClr val="606060"/>
                </a:solidFill>
                <a:latin typeface="Trebuchet MS"/>
                <a:cs typeface="Trebuchet MS"/>
              </a:defRPr>
            </a:lvl2pPr>
            <a:lvl3pPr>
              <a:buClr>
                <a:srgbClr val="ECD63F"/>
              </a:buClr>
              <a:buFont typeface="Arial"/>
              <a:buChar char="•"/>
              <a:defRPr sz="1800" b="0" i="0">
                <a:solidFill>
                  <a:srgbClr val="606060"/>
                </a:solidFill>
                <a:latin typeface="Trebuchet MS"/>
                <a:cs typeface="Trebuchet MS"/>
              </a:defRPr>
            </a:lvl3pPr>
            <a:lvl4pPr>
              <a:buClr>
                <a:srgbClr val="ECD63F"/>
              </a:buClr>
              <a:buFont typeface="Arial"/>
              <a:buChar char="•"/>
              <a:defRPr sz="1600" b="0" i="0">
                <a:solidFill>
                  <a:srgbClr val="606060"/>
                </a:solidFill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600" b="0" i="1">
                <a:solidFill>
                  <a:srgbClr val="606060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57401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C6CB5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37626"/>
            <a:ext cx="4041775" cy="2971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06060"/>
                </a:solidFill>
              </a:defRPr>
            </a:lvl1pPr>
            <a:lvl2pPr>
              <a:buClr>
                <a:srgbClr val="ECD63F"/>
              </a:buClr>
              <a:buFont typeface="Arial"/>
              <a:buChar char="•"/>
              <a:defRPr sz="2000">
                <a:solidFill>
                  <a:srgbClr val="606060"/>
                </a:solidFill>
              </a:defRPr>
            </a:lvl2pPr>
            <a:lvl3pPr>
              <a:buClr>
                <a:srgbClr val="ECD63F"/>
              </a:buClr>
              <a:buFont typeface="Arial"/>
              <a:buChar char="•"/>
              <a:defRPr sz="1800">
                <a:solidFill>
                  <a:srgbClr val="606060"/>
                </a:solidFill>
              </a:defRPr>
            </a:lvl3pPr>
            <a:lvl4pPr>
              <a:buClr>
                <a:srgbClr val="ECD63F"/>
              </a:buClr>
              <a:buFont typeface="Arial"/>
              <a:buChar char="•"/>
              <a:defRPr sz="1600">
                <a:solidFill>
                  <a:srgbClr val="606060"/>
                </a:solidFill>
              </a:defRPr>
            </a:lvl4pPr>
            <a:lvl5pPr>
              <a:buClr>
                <a:srgbClr val="ECD63F"/>
              </a:buClr>
              <a:buFontTx/>
              <a:buNone/>
              <a:defRPr sz="1600" i="1">
                <a:solidFill>
                  <a:srgbClr val="606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1218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3008313" cy="1295400"/>
          </a:xfrm>
          <a:prstGeom prst="rect">
            <a:avLst/>
          </a:prstGeom>
          <a:solidFill>
            <a:srgbClr val="F49709"/>
          </a:solidFill>
        </p:spPr>
        <p:txBody>
          <a:bodyPr anchor="b"/>
          <a:lstStyle>
            <a:lvl1pPr algn="l">
              <a:defRPr sz="2000" b="0" i="0">
                <a:latin typeface="Trebuchet MS"/>
                <a:cs typeface="Trebuchet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3000"/>
            <a:ext cx="5111750" cy="44958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06060"/>
                </a:solidFill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solidFill>
                  <a:srgbClr val="606060"/>
                </a:solidFill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solidFill>
                  <a:srgbClr val="606060"/>
                </a:solidFill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solidFill>
                  <a:srgbClr val="606060"/>
                </a:solidFill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solidFill>
                  <a:srgbClr val="606060"/>
                </a:solidFill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90800"/>
            <a:ext cx="3008313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80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4958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solidFill>
                  <a:srgbClr val="606060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295400"/>
            <a:ext cx="5334000" cy="3124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0625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1421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857"/>
            <a:ext cx="9144000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776" y="3968497"/>
            <a:ext cx="4978908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472"/>
            <a:ext cx="4978908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8" y="5366672"/>
            <a:ext cx="6810538" cy="9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32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663"/>
            <a:ext cx="4978908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970337"/>
            <a:ext cx="4978908" cy="2212976"/>
          </a:xfrm>
          <a:prstGeom prst="rect">
            <a:avLst/>
          </a:prstGeom>
          <a:ln>
            <a:noFill/>
          </a:ln>
        </p:spPr>
        <p:txBody>
          <a:bodyPr lIns="0">
            <a:normAutofit/>
          </a:bodyPr>
          <a:lstStyle>
            <a:lvl1pPr marL="0" indent="0" algn="l">
              <a:buNone/>
              <a:defRPr sz="21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1" y="56223"/>
            <a:ext cx="5839539" cy="8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55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1" y="2189264"/>
            <a:ext cx="4802124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Em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2270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14478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  <a:latin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25196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3771900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dolor </a:t>
            </a:r>
            <a:r>
              <a:rPr lang="en-US" dirty="0" err="1"/>
              <a:t>euismod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</a:t>
            </a:r>
            <a:r>
              <a:rPr lang="en-US" dirty="0" err="1"/>
              <a:t>ornare</a:t>
            </a:r>
            <a:r>
              <a:rPr lang="en-US" dirty="0"/>
              <a:t> convallis </a:t>
            </a:r>
            <a:r>
              <a:rPr lang="en-US" dirty="0" err="1"/>
              <a:t>velit</a:t>
            </a:r>
            <a:r>
              <a:rPr lang="en-US" dirty="0"/>
              <a:t> vitae cursus. Integer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999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25196" y="2185417"/>
            <a:ext cx="6418318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342900" marR="0" indent="-304800" algn="l" defTabSz="685800" rtl="0" eaLnBrk="1" fontAlgn="auto" latinLnBrk="0" hangingPunct="1">
              <a:lnSpc>
                <a:spcPts val="1950"/>
              </a:lnSpc>
              <a:spcBef>
                <a:spcPts val="75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150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r>
              <a:rPr lang="en-US" dirty="0" err="1"/>
              <a:t>Quisque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</a:t>
            </a:r>
          </a:p>
          <a:p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justo</a:t>
            </a:r>
            <a:r>
              <a:rPr lang="en-US" dirty="0"/>
              <a:t> et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  <a:p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ex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ac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  <a:p>
            <a:r>
              <a:rPr lang="en-US" dirty="0"/>
              <a:t>Justo et neque odio facilisis turpis </a:t>
            </a:r>
            <a:r>
              <a:rPr lang="en-US" dirty="0" err="1"/>
              <a:t>sodales</a:t>
            </a:r>
            <a:r>
              <a:rPr lang="en-US" dirty="0"/>
              <a:t> placerat.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43700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425197" y="2185416"/>
            <a:ext cx="7259240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25"/>
              </a:lnSpc>
              <a:buClr>
                <a:srgbClr val="005BBB"/>
              </a:buClr>
              <a:buFontTx/>
              <a:buNone/>
              <a:defRPr sz="1275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>
              <a:lnSpc>
                <a:spcPts val="1725"/>
              </a:lnSpc>
              <a:buClr>
                <a:srgbClr val="005BBB"/>
              </a:buClr>
              <a:buFont typeface="Arial" charset="0"/>
              <a:buChar char="•"/>
              <a:tabLst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r>
              <a:rPr lang="en-US" dirty="0"/>
              <a:t>Second level text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 </a:t>
            </a:r>
          </a:p>
          <a:p>
            <a:pPr lvl="2"/>
            <a:r>
              <a:rPr lang="en-US" dirty="0"/>
              <a:t>Third level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8737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23924" y="873940"/>
            <a:ext cx="5320076" cy="59872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5102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35974" y="873940"/>
            <a:ext cx="5308027" cy="312545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3835973" y="3998296"/>
            <a:ext cx="270189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5817" y="3998296"/>
            <a:ext cx="2618184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7570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883920"/>
            <a:ext cx="9144000" cy="59740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478664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>
            <a:cxnSpLocks noChangeShapeType="1"/>
          </p:cNvCxnSpPr>
          <p:nvPr userDrawn="1"/>
        </p:nvCxnSpPr>
        <p:spPr bwMode="auto">
          <a:xfrm>
            <a:off x="838200" y="2362200"/>
            <a:ext cx="76200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cxnSp>
        <p:nvCxnSpPr>
          <p:cNvPr id="5" name="Straight Connector 13"/>
          <p:cNvCxnSpPr>
            <a:cxnSpLocks noChangeShapeType="1"/>
          </p:cNvCxnSpPr>
          <p:nvPr userDrawn="1"/>
        </p:nvCxnSpPr>
        <p:spPr bwMode="auto">
          <a:xfrm>
            <a:off x="838200" y="2363788"/>
            <a:ext cx="7620000" cy="1587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38387"/>
            <a:ext cx="7772400" cy="1852613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solidFill>
                  <a:srgbClr val="606060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76400"/>
            <a:ext cx="7772400" cy="6619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solidFill>
                  <a:srgbClr val="1C6CB5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606060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429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>
              <a:buClrTx/>
              <a:defRPr b="0" i="0">
                <a:solidFill>
                  <a:srgbClr val="606060"/>
                </a:solidFill>
                <a:latin typeface="Trebuchet MS"/>
                <a:cs typeface="Trebuchet MS"/>
              </a:defRPr>
            </a:lvl2pPr>
            <a:lvl3pPr>
              <a:buClrTx/>
              <a:defRPr b="0" i="0">
                <a:solidFill>
                  <a:srgbClr val="606060"/>
                </a:solidFill>
                <a:latin typeface="Trebuchet MS"/>
                <a:cs typeface="Trebuchet MS"/>
              </a:defRPr>
            </a:lvl3pPr>
            <a:lvl4pPr>
              <a:buClrTx/>
              <a:defRPr b="0" i="0">
                <a:solidFill>
                  <a:srgbClr val="606060"/>
                </a:solidFill>
                <a:latin typeface="Trebuchet MS"/>
                <a:cs typeface="Trebuchet MS"/>
              </a:defRPr>
            </a:lvl4pPr>
            <a:lvl5pPr>
              <a:defRPr b="0" i="1">
                <a:solidFill>
                  <a:srgbClr val="606060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606060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solidFill>
                  <a:srgbClr val="606060"/>
                </a:solidFill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solidFill>
                  <a:srgbClr val="606060"/>
                </a:solidFill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solidFill>
                  <a:srgbClr val="606060"/>
                </a:solidFill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solidFill>
                  <a:srgbClr val="606060"/>
                </a:solidFill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solidFill>
                  <a:srgbClr val="808080"/>
                </a:solidFill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solidFill>
                  <a:srgbClr val="808080"/>
                </a:solidFill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solidFill>
                  <a:srgbClr val="808080"/>
                </a:solidFill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solidFill>
                  <a:srgbClr val="808080"/>
                </a:solidFill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808080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C6CB5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37626"/>
            <a:ext cx="4040188" cy="2971800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>
              <a:buClr>
                <a:srgbClr val="ECD63F"/>
              </a:buClr>
              <a:buFont typeface="Arial"/>
              <a:buChar char="•"/>
              <a:defRPr sz="2000" b="0" i="0">
                <a:solidFill>
                  <a:srgbClr val="606060"/>
                </a:solidFill>
                <a:latin typeface="Trebuchet MS"/>
                <a:cs typeface="Trebuchet MS"/>
              </a:defRPr>
            </a:lvl2pPr>
            <a:lvl3pPr>
              <a:buClr>
                <a:srgbClr val="ECD63F"/>
              </a:buClr>
              <a:buFont typeface="Arial"/>
              <a:buChar char="•"/>
              <a:defRPr sz="1800" b="0" i="0">
                <a:solidFill>
                  <a:srgbClr val="606060"/>
                </a:solidFill>
                <a:latin typeface="Trebuchet MS"/>
                <a:cs typeface="Trebuchet MS"/>
              </a:defRPr>
            </a:lvl3pPr>
            <a:lvl4pPr>
              <a:buClr>
                <a:srgbClr val="ECD63F"/>
              </a:buClr>
              <a:buFont typeface="Arial"/>
              <a:buChar char="•"/>
              <a:defRPr sz="1600" b="0" i="0">
                <a:solidFill>
                  <a:srgbClr val="606060"/>
                </a:solidFill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600" b="0" i="1">
                <a:solidFill>
                  <a:srgbClr val="606060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57401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C6CB5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37626"/>
            <a:ext cx="4041775" cy="2971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06060"/>
                </a:solidFill>
              </a:defRPr>
            </a:lvl1pPr>
            <a:lvl2pPr>
              <a:buClr>
                <a:srgbClr val="ECD63F"/>
              </a:buClr>
              <a:buFont typeface="Arial"/>
              <a:buChar char="•"/>
              <a:defRPr sz="2000">
                <a:solidFill>
                  <a:srgbClr val="606060"/>
                </a:solidFill>
              </a:defRPr>
            </a:lvl2pPr>
            <a:lvl3pPr>
              <a:buClr>
                <a:srgbClr val="ECD63F"/>
              </a:buClr>
              <a:buFont typeface="Arial"/>
              <a:buChar char="•"/>
              <a:defRPr sz="1800">
                <a:solidFill>
                  <a:srgbClr val="606060"/>
                </a:solidFill>
              </a:defRPr>
            </a:lvl3pPr>
            <a:lvl4pPr>
              <a:buClr>
                <a:srgbClr val="ECD63F"/>
              </a:buClr>
              <a:buFont typeface="Arial"/>
              <a:buChar char="•"/>
              <a:defRPr sz="1600">
                <a:solidFill>
                  <a:srgbClr val="606060"/>
                </a:solidFill>
              </a:defRPr>
            </a:lvl4pPr>
            <a:lvl5pPr>
              <a:buClr>
                <a:srgbClr val="ECD63F"/>
              </a:buClr>
              <a:buFontTx/>
              <a:buNone/>
              <a:defRPr sz="1600" i="1">
                <a:solidFill>
                  <a:srgbClr val="606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3008313" cy="1295400"/>
          </a:xfrm>
          <a:prstGeom prst="rect">
            <a:avLst/>
          </a:prstGeom>
          <a:solidFill>
            <a:srgbClr val="F49709"/>
          </a:solidFill>
        </p:spPr>
        <p:txBody>
          <a:bodyPr anchor="b"/>
          <a:lstStyle>
            <a:lvl1pPr algn="l">
              <a:defRPr sz="2000" b="0" i="0">
                <a:latin typeface="Trebuchet MS"/>
                <a:cs typeface="Trebuchet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3000"/>
            <a:ext cx="5111750" cy="44958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06060"/>
                </a:solidFill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solidFill>
                  <a:srgbClr val="606060"/>
                </a:solidFill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solidFill>
                  <a:srgbClr val="606060"/>
                </a:solidFill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solidFill>
                  <a:srgbClr val="606060"/>
                </a:solidFill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solidFill>
                  <a:srgbClr val="606060"/>
                </a:solidFill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90800"/>
            <a:ext cx="3008313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4958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solidFill>
                  <a:srgbClr val="606060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295400"/>
            <a:ext cx="5334000" cy="3124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0625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606060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67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jp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_COLOR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53" r:id="rId3"/>
    <p:sldLayoutId id="2147483848" r:id="rId4"/>
    <p:sldLayoutId id="2147483849" r:id="rId5"/>
    <p:sldLayoutId id="2147483850" r:id="rId6"/>
    <p:sldLayoutId id="2147483851" r:id="rId7"/>
    <p:sldLayoutId id="2147483852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_COLOR.jpg">
            <a:extLst>
              <a:ext uri="{FF2B5EF4-FFF2-40B4-BE49-F238E27FC236}">
                <a16:creationId xmlns:a16="http://schemas.microsoft.com/office/drawing/2014/main" xmlns="" id="{1804B6DE-994B-4FCA-BD8B-41B60687458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19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pitchFamily="12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MS PGothic" panose="020B0600070205080204" pitchFamily="34" charset="-128"/>
          <a:cs typeface="ＭＳ Ｐゴシック" pitchFamily="12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MS PGothic" panose="020B0600070205080204" pitchFamily="34" charset="-128"/>
          <a:cs typeface="ＭＳ Ｐゴシック" pitchFamily="12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MS PGothic" panose="020B0600070205080204" pitchFamily="34" charset="-128"/>
          <a:cs typeface="ＭＳ Ｐゴシック" pitchFamily="12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MS PGothic" panose="020B0600070205080204" pitchFamily="34" charset="-128"/>
          <a:cs typeface="ＭＳ Ｐゴシック" pitchFamily="12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pitchFamily="12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panose="02020603050405020304" pitchFamily="18" charset="0"/>
        <a:buChar char="•"/>
        <a:defRPr sz="2400">
          <a:solidFill>
            <a:schemeClr val="bg1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panose="02020603050405020304" pitchFamily="18" charset="0"/>
        <a:buChar char="•"/>
        <a:defRPr sz="2000">
          <a:solidFill>
            <a:schemeClr val="bg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01479" y="0"/>
            <a:ext cx="87720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800" dirty="0">
                <a:latin typeface="Arial" charset="0"/>
              </a:rPr>
              <a:t>‘-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534334" y="1023930"/>
            <a:ext cx="6418317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36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1534334" y="2555889"/>
            <a:ext cx="6418317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8" cy="68579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25196" y="2320111"/>
            <a:ext cx="78867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25196" y="1316736"/>
            <a:ext cx="78867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8284464" y="6221885"/>
            <a:ext cx="544068" cy="534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2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2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1" y="56223"/>
            <a:ext cx="5839539" cy="8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3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5BBB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LucidaGrande" charset="0"/>
        <a:buChar char="-"/>
        <a:defRPr sz="135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880">
          <p15:clr>
            <a:srgbClr val="F26B43"/>
          </p15:clr>
        </p15:guide>
        <p15:guide id="2" pos="312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5544">
          <p15:clr>
            <a:srgbClr val="F26B43"/>
          </p15:clr>
        </p15:guide>
        <p15:guide id="5" pos="216">
          <p15:clr>
            <a:srgbClr val="F26B43"/>
          </p15:clr>
        </p15:guide>
        <p15:guide id="6" pos="3348">
          <p15:clr>
            <a:srgbClr val="F26B43"/>
          </p15:clr>
        </p15:guide>
        <p15:guide id="7" pos="3528">
          <p15:clr>
            <a:srgbClr val="F26B43"/>
          </p15:clr>
        </p15:guide>
        <p15:guide id="8" pos="3384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405E1A-08F7-4127-909C-8B4EE81FBB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Eating Disorders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9DBD0F-E254-43F5-93FC-4B5A66F998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endParaRPr lang="en-US" altLang="en-US" sz="3600" dirty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altLang="en-US" sz="3600" dirty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</a:rPr>
              <a:t>Michael R. DiGiacomo, MD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solidFill>
                  <a:schemeClr val="bg2"/>
                </a:solidFill>
                <a:latin typeface="Times New Roman" panose="02020603050405020304" pitchFamily="18" charset="0"/>
              </a:rPr>
              <a:t>Clinical Assistant Professor of Psychiatry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solidFill>
                  <a:schemeClr val="bg2"/>
                </a:solidFill>
                <a:latin typeface="Times New Roman" panose="02020603050405020304" pitchFamily="18" charset="0"/>
              </a:rPr>
              <a:t>SUNY at Buffalo Jacobs School of Medicine and Biomedical Sciences</a:t>
            </a:r>
          </a:p>
          <a:p>
            <a:pPr>
              <a:lnSpc>
                <a:spcPct val="110000"/>
              </a:lnSpc>
            </a:pPr>
            <a:endParaRPr lang="en-US" altLang="en-US" dirty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04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CAB9FB-F383-48ED-AE5D-5867295CC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14400"/>
            <a:ext cx="6459912" cy="5521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055B4-BF01-415B-987B-17780C3AD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E80EBE-790B-44D8-947B-28D2B4A44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65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F</a:t>
            </a:r>
            <a:r>
              <a:rPr lang="en-US" altLang="en-US" sz="4000" dirty="0" err="1">
                <a:solidFill>
                  <a:schemeClr val="tx1"/>
                </a:solidFill>
                <a:latin typeface="Georgia" panose="02040502050405020303" pitchFamily="18" charset="0"/>
              </a:rPr>
              <a:t>Feeding</a:t>
            </a: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 and 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/>
              <a:t>Anorexia Nervosa</a:t>
            </a:r>
          </a:p>
          <a:p>
            <a:r>
              <a:rPr lang="en-US" dirty="0"/>
              <a:t>Bulimia Nervosa</a:t>
            </a:r>
          </a:p>
          <a:p>
            <a:r>
              <a:rPr lang="en-US" dirty="0"/>
              <a:t>Binge-Eating Disorder</a:t>
            </a:r>
          </a:p>
          <a:p>
            <a:endParaRPr lang="en-US" dirty="0"/>
          </a:p>
          <a:p>
            <a:r>
              <a:rPr lang="en-US" dirty="0"/>
              <a:t>Pica</a:t>
            </a:r>
          </a:p>
          <a:p>
            <a:r>
              <a:rPr lang="en-US" dirty="0"/>
              <a:t>Rumination Disorder</a:t>
            </a:r>
          </a:p>
          <a:p>
            <a:r>
              <a:rPr lang="en-US" dirty="0"/>
              <a:t>Avoidant/Restrictive Food Intake Disorder</a:t>
            </a:r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65892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Persistent energy intake restriction</a:t>
            </a:r>
          </a:p>
          <a:p>
            <a:endParaRPr lang="en-US" dirty="0"/>
          </a:p>
          <a:p>
            <a:r>
              <a:rPr lang="en-US" dirty="0"/>
              <a:t>Intense fear of gaining weight or of becoming fat, or persistent behavior that interferes with weight gain</a:t>
            </a:r>
          </a:p>
          <a:p>
            <a:endParaRPr lang="en-US" dirty="0"/>
          </a:p>
          <a:p>
            <a:r>
              <a:rPr lang="en-US" dirty="0"/>
              <a:t>Disturbance in self-perceived weight or shape</a:t>
            </a:r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55366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/>
              <a:t>Restriction of energy intake relative to requirements </a:t>
            </a:r>
            <a:r>
              <a:rPr lang="en-US" dirty="0">
                <a:sym typeface="Wingdings" panose="05000000000000000000" pitchFamily="2" charset="2"/>
              </a:rPr>
              <a:t>leading to a </a:t>
            </a:r>
            <a:r>
              <a:rPr lang="en-US" dirty="0"/>
              <a:t>significantly low body weight </a:t>
            </a:r>
          </a:p>
          <a:p>
            <a:endParaRPr lang="en-US" dirty="0"/>
          </a:p>
          <a:p>
            <a:r>
              <a:rPr lang="en-US" dirty="0"/>
              <a:t>		“Significantly low weight”: a weight that is less 	than minimally normal or, for children and 	adolescents, less than that minimally expected</a:t>
            </a:r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71348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u="sng" dirty="0"/>
              <a:t>Severity </a:t>
            </a:r>
          </a:p>
          <a:p>
            <a:r>
              <a:rPr lang="en-US" dirty="0"/>
              <a:t>Mild: BMI ≥ 17 kg/m2</a:t>
            </a:r>
          </a:p>
          <a:p>
            <a:r>
              <a:rPr lang="en-US" dirty="0"/>
              <a:t>Moderate: BMI 16–16.99 kg/m2</a:t>
            </a:r>
          </a:p>
          <a:p>
            <a:r>
              <a:rPr lang="en-US" dirty="0"/>
              <a:t>Severe: BMI 15–15.99 kg/m2</a:t>
            </a:r>
          </a:p>
          <a:p>
            <a:r>
              <a:rPr lang="en-US" dirty="0"/>
              <a:t>Extreme: BMI &lt; 15 kg/m2</a:t>
            </a:r>
          </a:p>
          <a:p>
            <a:endParaRPr lang="en-US" dirty="0"/>
          </a:p>
          <a:p>
            <a:r>
              <a:rPr lang="en-US" dirty="0"/>
              <a:t>Increased severity also reflected by:</a:t>
            </a:r>
          </a:p>
          <a:p>
            <a:r>
              <a:rPr lang="en-US" dirty="0"/>
              <a:t>	Clinical symptoms</a:t>
            </a:r>
          </a:p>
          <a:p>
            <a:r>
              <a:rPr lang="en-US" dirty="0"/>
              <a:t>	Degree of functional disability</a:t>
            </a:r>
          </a:p>
          <a:p>
            <a:r>
              <a:rPr lang="en-US" dirty="0"/>
              <a:t>	Need for supervision</a:t>
            </a:r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25572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/>
              <a:t>Another metric: &lt;85% expected weight for age and height</a:t>
            </a:r>
          </a:p>
          <a:p>
            <a:endParaRPr lang="en-US" dirty="0"/>
          </a:p>
          <a:p>
            <a:r>
              <a:rPr lang="en-US" dirty="0"/>
              <a:t>“Goal weight” instead of saying “ideal body weight”</a:t>
            </a:r>
          </a:p>
          <a:p>
            <a:r>
              <a:rPr lang="en-US" dirty="0"/>
              <a:t>when discussing with patients</a:t>
            </a:r>
          </a:p>
          <a:p>
            <a:endParaRPr lang="en-US" dirty="0"/>
          </a:p>
          <a:p>
            <a:r>
              <a:rPr lang="en-US" dirty="0"/>
              <a:t>Determine BMI-for-age in children</a:t>
            </a:r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10076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/>
              <a:t>Intense fear of gaining weight or of becoming fat</a:t>
            </a:r>
          </a:p>
          <a:p>
            <a:endParaRPr lang="en-US" dirty="0"/>
          </a:p>
          <a:p>
            <a:r>
              <a:rPr lang="en-US" dirty="0"/>
              <a:t>Persistent behavior that interferes with weight gain, even though at a significantly low weight</a:t>
            </a:r>
          </a:p>
          <a:p>
            <a:endParaRPr lang="en-US" dirty="0"/>
          </a:p>
          <a:p>
            <a:r>
              <a:rPr lang="en-US" dirty="0"/>
              <a:t>Fear usually not alleviated by weight loss</a:t>
            </a:r>
          </a:p>
          <a:p>
            <a:r>
              <a:rPr lang="en-US" dirty="0"/>
              <a:t>	Concern about weight gain may increase even as weight falls </a:t>
            </a:r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53382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pPr marL="457200" lvl="1" indent="0">
              <a:buNone/>
            </a:pPr>
            <a:r>
              <a:rPr lang="en-US" sz="2800" dirty="0"/>
              <a:t>May not recognize or acknowledge a fear of weight gain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Diagnose using collateral, observations, physical and laboratory findings, persistent behaviors from history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6382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Disturbance in how a person experiences their body weight or shape</a:t>
            </a:r>
          </a:p>
          <a:p>
            <a:endParaRPr lang="en-US" dirty="0"/>
          </a:p>
          <a:p>
            <a:r>
              <a:rPr lang="en-US" dirty="0"/>
              <a:t>Self-evaluation inappropriately affected by body weight or shape </a:t>
            </a:r>
          </a:p>
          <a:p>
            <a:endParaRPr lang="en-US" dirty="0"/>
          </a:p>
          <a:p>
            <a:r>
              <a:rPr lang="en-US" dirty="0"/>
              <a:t>Persistently does not recognize the seriousness of the current low body weight</a:t>
            </a:r>
          </a:p>
          <a:p>
            <a:r>
              <a:rPr lang="en-US" sz="2000" dirty="0"/>
              <a:t>	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11216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3645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Can feel overweight globally or realize that they are thin but are still concerned that certain body parts are “too fat” </a:t>
            </a:r>
          </a:p>
          <a:p>
            <a:endParaRPr lang="en-US" dirty="0"/>
          </a:p>
          <a:p>
            <a:r>
              <a:rPr lang="en-US" dirty="0"/>
              <a:t>Utilize a variety of techniques to evaluate their body size or weight </a:t>
            </a:r>
          </a:p>
          <a:p>
            <a:r>
              <a:rPr lang="en-US" dirty="0"/>
              <a:t>	Frequent weighing, obsessive measuring of body parts, persistent use of a mirror to check for perceived areas of “fat”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40556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4D35315-FE80-4F49-A484-29F2BC828D2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25196" y="1491033"/>
            <a:ext cx="8393127" cy="5084163"/>
          </a:xfrm>
        </p:spPr>
        <p:txBody>
          <a:bodyPr/>
          <a:lstStyle/>
          <a:p>
            <a:pPr marL="38092" lvl="1"/>
            <a:r>
              <a:rPr lang="en-US" sz="3200" dirty="0">
                <a:solidFill>
                  <a:srgbClr val="005BBB"/>
                </a:solidFill>
                <a:latin typeface="Book Antiqua" panose="02040602050305030304" pitchFamily="18" charset="0"/>
              </a:rPr>
              <a:t>	</a:t>
            </a:r>
          </a:p>
          <a:p>
            <a:pPr marL="38092" lvl="1"/>
            <a:r>
              <a:rPr lang="en-US" sz="3200" dirty="0">
                <a:solidFill>
                  <a:srgbClr val="005BBB"/>
                </a:solidFill>
                <a:latin typeface="Book Antiqua" panose="02040602050305030304" pitchFamily="18" charset="0"/>
              </a:rPr>
              <a:t>	</a:t>
            </a:r>
            <a:r>
              <a:rPr lang="en-US" sz="2800" dirty="0">
                <a:solidFill>
                  <a:srgbClr val="005BBB"/>
                </a:solidFill>
                <a:latin typeface="Book Antiqua" panose="02040602050305030304" pitchFamily="18" charset="0"/>
              </a:rPr>
              <a:t>No significant financial, general or 	obligation interests to report</a:t>
            </a:r>
          </a:p>
          <a:p>
            <a:pPr marL="38092" lvl="1"/>
            <a:endParaRPr lang="en-US" sz="3200" dirty="0">
              <a:solidFill>
                <a:srgbClr val="005BBB"/>
              </a:solidFill>
              <a:latin typeface="Book Antiqua" panose="02040602050305030304" pitchFamily="18" charset="0"/>
            </a:endParaRPr>
          </a:p>
          <a:p>
            <a:pPr marL="380992" lvl="1" indent="-342900">
              <a:buFont typeface="+mj-lt"/>
              <a:buAutoNum type="arabicPeriod" startAt="2"/>
            </a:pPr>
            <a:endParaRPr lang="en-US" sz="1350" dirty="0">
              <a:solidFill>
                <a:srgbClr val="000000"/>
              </a:solidFill>
            </a:endParaRPr>
          </a:p>
          <a:p>
            <a:pPr marL="552433" lvl="2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00000"/>
              </a:solidFill>
            </a:endParaRPr>
          </a:p>
          <a:p>
            <a:pPr marL="380992" lvl="1" indent="-342900">
              <a:buFont typeface="+mj-lt"/>
              <a:buAutoNum type="arabicPeriod"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301A915-0AFD-8745-A417-A19C5E4D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6" y="976062"/>
            <a:ext cx="7886700" cy="51497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Disclosures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9C4610-12D4-1443-BFA8-BDD77C0C0320}"/>
              </a:ext>
            </a:extLst>
          </p:cNvPr>
          <p:cNvSpPr txBox="1"/>
          <p:nvPr/>
        </p:nvSpPr>
        <p:spPr>
          <a:xfrm>
            <a:off x="6759018" y="194890"/>
            <a:ext cx="195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Required Slide</a:t>
            </a:r>
          </a:p>
        </p:txBody>
      </p:sp>
    </p:spTree>
    <p:extLst>
      <p:ext uri="{BB962C8B-B14F-4D97-AF65-F5344CB8AC3E}">
        <p14:creationId xmlns:p14="http://schemas.microsoft.com/office/powerpoint/2010/main" val="2352213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3645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1" indent="0">
              <a:buNone/>
            </a:pPr>
            <a:r>
              <a:rPr lang="en-US" sz="2800" dirty="0"/>
              <a:t>Self-esteem of individuals is highly dependent on their perceptions of body shape and weight</a:t>
            </a:r>
          </a:p>
          <a:p>
            <a:pPr marL="457200" lvl="1" indent="0">
              <a:buNone/>
            </a:pPr>
            <a:r>
              <a:rPr lang="en-US" dirty="0"/>
              <a:t>	Weight loss - an impressive achievement and a sign 	of extraordinary self-discipline</a:t>
            </a:r>
          </a:p>
          <a:p>
            <a:pPr marL="457200" lvl="1" indent="0">
              <a:buNone/>
            </a:pPr>
            <a:r>
              <a:rPr lang="en-US" dirty="0"/>
              <a:t>	Weight gain - as an unacceptable failure of self-	control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Patient acknowledges being thin, but does not recognize the serious medical implications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8318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3645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u="sng" dirty="0"/>
              <a:t>Restricting Type</a:t>
            </a:r>
          </a:p>
          <a:p>
            <a:r>
              <a:rPr lang="en-US" dirty="0"/>
              <a:t>	Weight loss is accomplished primarily through dieting, fasting, and/or excessive exercise</a:t>
            </a:r>
          </a:p>
          <a:p>
            <a:r>
              <a:rPr lang="en-US" sz="2000" dirty="0"/>
              <a:t>	Not engaged in recurrent episodes of binge eating or purging behavior</a:t>
            </a:r>
          </a:p>
          <a:p>
            <a:endParaRPr lang="en-US" dirty="0"/>
          </a:p>
          <a:p>
            <a:r>
              <a:rPr lang="en-US" u="sng" dirty="0"/>
              <a:t>Binge-eating/Purging Type</a:t>
            </a:r>
          </a:p>
          <a:p>
            <a:r>
              <a:rPr lang="en-US" dirty="0"/>
              <a:t>	Recurrent episodes of binge eating or purging behavior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09421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3645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Amenorrhea for at least 3 months is no longer a diagnostic requirement</a:t>
            </a:r>
          </a:p>
          <a:p>
            <a:endParaRPr lang="en-US" dirty="0"/>
          </a:p>
          <a:p>
            <a:r>
              <a:rPr lang="en-US" dirty="0"/>
              <a:t>Often patient is brought to professional attention by family members after marked weight loss (or failure to make expected weight gains) has occurred</a:t>
            </a:r>
          </a:p>
          <a:p>
            <a:r>
              <a:rPr lang="en-US" dirty="0"/>
              <a:t>		</a:t>
            </a:r>
            <a:r>
              <a:rPr lang="en-US" sz="2000" dirty="0"/>
              <a:t>If individuals seek help on their own, it is usually 	because of distress over the somatic and psychological 	effects of starvation</a:t>
            </a:r>
          </a:p>
          <a:p>
            <a:r>
              <a:rPr lang="en-US" sz="2000" dirty="0"/>
              <a:t>		</a:t>
            </a:r>
          </a:p>
          <a:p>
            <a:r>
              <a:rPr lang="en-US" sz="2000" dirty="0"/>
              <a:t>		Rare for a patient to complain of weight loss </a:t>
            </a:r>
          </a:p>
          <a:p>
            <a:r>
              <a:rPr lang="en-US" sz="2000" dirty="0"/>
              <a:t>			Lack insight into or deny the problem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00988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3645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Extreme dieting</a:t>
            </a:r>
          </a:p>
          <a:p>
            <a:r>
              <a:rPr lang="en-US" dirty="0"/>
              <a:t>Concerns about eating in public or with family members</a:t>
            </a:r>
          </a:p>
          <a:p>
            <a:r>
              <a:rPr lang="en-US" dirty="0"/>
              <a:t>Strong interest in food despite fear of gaining weight</a:t>
            </a:r>
          </a:p>
          <a:p>
            <a:r>
              <a:rPr lang="en-US" dirty="0"/>
              <a:t>Feelings ineffective</a:t>
            </a:r>
          </a:p>
          <a:p>
            <a:r>
              <a:rPr lang="en-US" dirty="0"/>
              <a:t>Strong desire to control one’s environment</a:t>
            </a:r>
          </a:p>
          <a:p>
            <a:r>
              <a:rPr lang="en-US" dirty="0"/>
              <a:t>Inflexible thinking</a:t>
            </a:r>
          </a:p>
          <a:p>
            <a:r>
              <a:rPr lang="en-US" dirty="0"/>
              <a:t>Limited social spontaneity</a:t>
            </a:r>
          </a:p>
          <a:p>
            <a:r>
              <a:rPr lang="en-US" dirty="0"/>
              <a:t>Overly restrained emotional expression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53699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Binge-Eating Type</a:t>
            </a:r>
          </a:p>
          <a:p>
            <a:r>
              <a:rPr lang="en-US" dirty="0"/>
              <a:t>	More likely to be impulsive</a:t>
            </a:r>
          </a:p>
          <a:p>
            <a:r>
              <a:rPr lang="en-US" dirty="0"/>
              <a:t>	More likely to abuse drugs or alcohol</a:t>
            </a:r>
          </a:p>
          <a:p>
            <a:endParaRPr lang="en-US" dirty="0"/>
          </a:p>
          <a:p>
            <a:r>
              <a:rPr lang="en-US" dirty="0"/>
              <a:t>Semi-starvation and purging can cause potentially life-threatening conditions</a:t>
            </a:r>
          </a:p>
          <a:p>
            <a:endParaRPr lang="en-US" dirty="0"/>
          </a:p>
          <a:p>
            <a:r>
              <a:rPr lang="en-US" dirty="0"/>
              <a:t>Psychiatric symptoms from being seriously underweight: Depressive signs and symptoms = depressed mood, social withdrawal, irritability, insomnia, and diminished interest in sex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20113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altLang="en-US" sz="4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62AA05-8C05-4423-A8EB-9F935935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5504"/>
            <a:ext cx="6083572" cy="597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35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2800" dirty="0">
                <a:solidFill>
                  <a:schemeClr val="tx1"/>
                </a:solidFill>
                <a:latin typeface="Georgia" panose="02040502050405020303" pitchFamily="18" charset="0"/>
              </a:rPr>
              <a:t>Physical Manifestations of Profound Weight Loss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Appear emaciated</a:t>
            </a:r>
          </a:p>
          <a:p>
            <a:r>
              <a:rPr lang="en-US" dirty="0"/>
              <a:t>Hypothermia</a:t>
            </a:r>
          </a:p>
          <a:p>
            <a:r>
              <a:rPr lang="en-US" dirty="0"/>
              <a:t>	</a:t>
            </a:r>
            <a:r>
              <a:rPr lang="en-US" sz="2000" dirty="0"/>
              <a:t>Report cold insensitivity</a:t>
            </a:r>
          </a:p>
          <a:p>
            <a:r>
              <a:rPr lang="en-US" dirty="0"/>
              <a:t>Bradycardia</a:t>
            </a:r>
          </a:p>
          <a:p>
            <a:r>
              <a:rPr lang="en-US" dirty="0"/>
              <a:t>Hypotension</a:t>
            </a:r>
          </a:p>
          <a:p>
            <a:r>
              <a:rPr lang="en-US" dirty="0"/>
              <a:t>Constipation</a:t>
            </a:r>
          </a:p>
          <a:p>
            <a:r>
              <a:rPr lang="en-US" dirty="0"/>
              <a:t>Dependent edema</a:t>
            </a:r>
          </a:p>
          <a:p>
            <a:r>
              <a:rPr lang="en-US" dirty="0"/>
              <a:t>Lanugo</a:t>
            </a:r>
          </a:p>
          <a:p>
            <a:r>
              <a:rPr lang="en-US" dirty="0"/>
              <a:t>Hormonal abnormalities: decreased growth hormone levels, plasma cortisol, gonadotropin levels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delayed sexual development, thyroid hormones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99308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2F9EF7-5AF9-4B70-80A0-912BD0CC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1.bp.blogspot.com/_10yYjoTIYE0/SONiDCy3svI/AAAAAAAACIc/gyeFXrGxCRc/s400/Lanugo-amywinehouse.jpg">
            <a:extLst>
              <a:ext uri="{FF2B5EF4-FFF2-40B4-BE49-F238E27FC236}">
                <a16:creationId xmlns:a16="http://schemas.microsoft.com/office/drawing/2014/main" xmlns="" id="{3D84E213-F32A-4625-8069-C0F4BEE956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499817" cy="41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60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Prevalence: 0.4% females overall</a:t>
            </a:r>
          </a:p>
          <a:p>
            <a:r>
              <a:rPr lang="en-US" dirty="0"/>
              <a:t>	 1% in high school and college-aged women</a:t>
            </a:r>
          </a:p>
          <a:p>
            <a:r>
              <a:rPr lang="en-US" dirty="0"/>
              <a:t>10:1 Female-to-Male ratio</a:t>
            </a:r>
          </a:p>
          <a:p>
            <a:r>
              <a:rPr lang="en-US" dirty="0"/>
              <a:t>Commonly begins in adolescents or young adults</a:t>
            </a:r>
          </a:p>
          <a:p>
            <a:r>
              <a:rPr lang="en-US" dirty="0"/>
              <a:t>	</a:t>
            </a:r>
            <a:r>
              <a:rPr lang="en-US" sz="2000" dirty="0"/>
              <a:t>Rare before puberty or after age 40</a:t>
            </a:r>
          </a:p>
          <a:p>
            <a:r>
              <a:rPr lang="en-US" dirty="0"/>
              <a:t>Age of onset usually younger compared to bulimia </a:t>
            </a:r>
          </a:p>
          <a:p>
            <a:r>
              <a:rPr lang="en-US" dirty="0"/>
              <a:t>	</a:t>
            </a:r>
            <a:r>
              <a:rPr lang="en-US" sz="2000" dirty="0"/>
              <a:t>Early teens in anorexia </a:t>
            </a:r>
          </a:p>
          <a:p>
            <a:r>
              <a:rPr lang="en-US" sz="2000" dirty="0"/>
              <a:t>	Late teens to early 20s in bulimia</a:t>
            </a:r>
          </a:p>
          <a:p>
            <a:r>
              <a:rPr lang="en-US" dirty="0"/>
              <a:t>Usually associated with a stressful life event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38648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Anorexia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Period of changed behavior before onset of illness</a:t>
            </a:r>
          </a:p>
          <a:p>
            <a:r>
              <a:rPr lang="en-US" dirty="0"/>
              <a:t>Course and outcome are variable</a:t>
            </a:r>
          </a:p>
          <a:p>
            <a:r>
              <a:rPr lang="en-US" sz="2000" dirty="0"/>
              <a:t>	Some have a single episode and fully recover</a:t>
            </a:r>
          </a:p>
          <a:p>
            <a:r>
              <a:rPr lang="en-US" sz="2000" dirty="0"/>
              <a:t>	More often a chronic illness</a:t>
            </a:r>
          </a:p>
          <a:p>
            <a:r>
              <a:rPr lang="en-US" sz="2000" dirty="0"/>
              <a:t>	Most remit after 5 years</a:t>
            </a:r>
          </a:p>
          <a:p>
            <a:endParaRPr lang="en-US" dirty="0"/>
          </a:p>
          <a:p>
            <a:r>
              <a:rPr lang="en-US" dirty="0"/>
              <a:t>Hospitalization may be required to restore weight</a:t>
            </a:r>
          </a:p>
          <a:p>
            <a:r>
              <a:rPr lang="en-US" dirty="0"/>
              <a:t>Mortality rate: Approximately 6% over ten years (0.56% per year)</a:t>
            </a:r>
          </a:p>
          <a:p>
            <a:r>
              <a:rPr lang="en-US" dirty="0"/>
              <a:t>Increased risk of suicide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0838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Objectives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/>
              <a:t>Explain what is the difference between “normal” eating and an eating disorder</a:t>
            </a:r>
          </a:p>
          <a:p>
            <a:endParaRPr lang="en-US" dirty="0"/>
          </a:p>
          <a:p>
            <a:r>
              <a:rPr lang="en-US" dirty="0"/>
              <a:t>Describe the similarities and differences between anorexia nervosa and bulimia nervosa</a:t>
            </a:r>
          </a:p>
          <a:p>
            <a:endParaRPr lang="en-US" dirty="0"/>
          </a:p>
          <a:p>
            <a:r>
              <a:rPr lang="en-US" dirty="0"/>
              <a:t>Identify the principles of diagnosis and treatment of eating disorders</a:t>
            </a:r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70519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Risk Factors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Anxiety Disorders or Obsessive Traits</a:t>
            </a:r>
          </a:p>
          <a:p>
            <a:r>
              <a:rPr lang="en-US" dirty="0"/>
              <a:t>Modeling or Athletics as career or interest</a:t>
            </a:r>
          </a:p>
          <a:p>
            <a:r>
              <a:rPr lang="en-US" dirty="0"/>
              <a:t>Family History of eating disorders, bipolar disorder or depression</a:t>
            </a:r>
          </a:p>
          <a:p>
            <a:r>
              <a:rPr lang="en-US" dirty="0"/>
              <a:t>Industrialized, high-income countries</a:t>
            </a:r>
          </a:p>
          <a:p>
            <a:endParaRPr lang="en-US" dirty="0"/>
          </a:p>
          <a:p>
            <a:r>
              <a:rPr lang="en-US" dirty="0"/>
              <a:t>Possible involvement of serotonergic system (5-HIAA levels increased)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38596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0043" r="-120043"/>
          <a:stretch/>
        </p:blipFill>
        <p:spPr>
          <a:xfrm>
            <a:off x="-685800" y="1371600"/>
            <a:ext cx="10845209" cy="4572000"/>
          </a:xfrm>
        </p:spPr>
      </p:pic>
    </p:spTree>
    <p:extLst>
      <p:ext uri="{BB962C8B-B14F-4D97-AF65-F5344CB8AC3E}">
        <p14:creationId xmlns:p14="http://schemas.microsoft.com/office/powerpoint/2010/main" val="151029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5000" r="-35000"/>
          <a:stretch>
            <a:fillRect/>
          </a:stretch>
        </p:blipFill>
        <p:spPr>
          <a:xfrm>
            <a:off x="-685800" y="1371600"/>
            <a:ext cx="10363200" cy="4572000"/>
          </a:xfrm>
        </p:spPr>
      </p:pic>
    </p:spTree>
    <p:extLst>
      <p:ext uri="{BB962C8B-B14F-4D97-AF65-F5344CB8AC3E}">
        <p14:creationId xmlns:p14="http://schemas.microsoft.com/office/powerpoint/2010/main" val="2558927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Bulimia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Recurrent episodes of binge eating</a:t>
            </a:r>
          </a:p>
          <a:p>
            <a:endParaRPr lang="en-US" dirty="0"/>
          </a:p>
          <a:p>
            <a:r>
              <a:rPr lang="en-US" dirty="0"/>
              <a:t>Inappropriate compensatory behaviors to prevent weight gain</a:t>
            </a:r>
          </a:p>
          <a:p>
            <a:endParaRPr lang="en-US" dirty="0"/>
          </a:p>
          <a:p>
            <a:r>
              <a:rPr lang="en-US" dirty="0"/>
              <a:t>Self-evaluation that is excessively influenced by body shape and weight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03150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Bulimia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u="sng" dirty="0"/>
              <a:t>Recurrent episodes of binge eating</a:t>
            </a:r>
          </a:p>
          <a:p>
            <a:r>
              <a:rPr lang="en-US" sz="2000" dirty="0"/>
              <a:t>  	In a discrete period of time, eating an amount of food that is larger than what most individuals would eat in a similar period of time under similar circumstances</a:t>
            </a:r>
          </a:p>
          <a:p>
            <a:r>
              <a:rPr lang="en-US" sz="2000" dirty="0"/>
              <a:t>	Lack of control over eating during the episode</a:t>
            </a:r>
          </a:p>
          <a:p>
            <a:endParaRPr lang="en-US" dirty="0"/>
          </a:p>
          <a:p>
            <a:r>
              <a:rPr lang="en-US" dirty="0"/>
              <a:t>Type of food eaten depends on the individual (usually includes food that would otherwise be avoided)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82303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Binge Eating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1" indent="0">
              <a:buNone/>
            </a:pPr>
            <a:r>
              <a:rPr lang="en-US" dirty="0"/>
              <a:t>Typically ashamed of their eating problems and attempt to conceal their symptoms</a:t>
            </a:r>
          </a:p>
          <a:p>
            <a:pPr marL="914400" lvl="2" indent="0">
              <a:buNone/>
            </a:pPr>
            <a:r>
              <a:rPr lang="en-US" sz="1600" dirty="0"/>
              <a:t>Usually occurs in secrecy or as inconspicuously as possible</a:t>
            </a:r>
          </a:p>
          <a:p>
            <a:pPr marL="457200" lvl="1" indent="0">
              <a:buNone/>
            </a:pPr>
            <a:r>
              <a:rPr lang="en-US" dirty="0"/>
              <a:t>Continues until the individual is uncomfortably, or even painfully, full</a:t>
            </a:r>
          </a:p>
          <a:p>
            <a:pPr marL="457200" lvl="1" indent="0">
              <a:buNone/>
            </a:pPr>
            <a:r>
              <a:rPr lang="en-US" u="sng" dirty="0"/>
              <a:t>Triggers include </a:t>
            </a:r>
          </a:p>
          <a:p>
            <a:pPr marL="457200" lvl="1" indent="0">
              <a:buNone/>
            </a:pPr>
            <a:r>
              <a:rPr lang="en-US" sz="2000" dirty="0"/>
              <a:t>Negative emotions</a:t>
            </a:r>
          </a:p>
          <a:p>
            <a:pPr marL="457200" lvl="1" indent="0">
              <a:buNone/>
            </a:pPr>
            <a:r>
              <a:rPr lang="en-US" sz="2000" dirty="0"/>
              <a:t>Interpersonal stressors</a:t>
            </a:r>
          </a:p>
          <a:p>
            <a:pPr marL="457200" lvl="1" indent="0">
              <a:buNone/>
            </a:pPr>
            <a:r>
              <a:rPr lang="en-US" sz="2000" dirty="0"/>
              <a:t>Dietary restraint</a:t>
            </a:r>
          </a:p>
          <a:p>
            <a:pPr marL="457200" lvl="1" indent="0">
              <a:buNone/>
            </a:pPr>
            <a:r>
              <a:rPr lang="en-US" sz="2000" dirty="0"/>
              <a:t>Negative feelings related to body weight, body shape, and food  </a:t>
            </a:r>
          </a:p>
          <a:p>
            <a:pPr marL="457200" lvl="1" indent="0">
              <a:buNone/>
            </a:pPr>
            <a:r>
              <a:rPr lang="en-US" sz="2000" dirty="0"/>
              <a:t>Boredom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11840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Binge Eating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May provide tension relief in the short-term</a:t>
            </a:r>
          </a:p>
          <a:p>
            <a:r>
              <a:rPr lang="en-US" dirty="0"/>
              <a:t>	Can lead to negative self-evaluation and dysphoria= delayed consequences such as feelings of guilt or disgust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50033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Compensatory Behaviors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Recurrent inappropriate compensatory behaviors in order to prevent weight gain</a:t>
            </a:r>
          </a:p>
          <a:p>
            <a:r>
              <a:rPr lang="en-US" dirty="0"/>
              <a:t>		Self-induced vomiting</a:t>
            </a:r>
          </a:p>
          <a:p>
            <a:r>
              <a:rPr lang="en-US" dirty="0"/>
              <a:t>		Misuse of laxatives, diuretics, or other medications 	Fasting</a:t>
            </a:r>
          </a:p>
          <a:p>
            <a:r>
              <a:rPr lang="en-US" dirty="0"/>
              <a:t>		Excessive exercise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96983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Compensatory Behaviors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“Purge behaviors,” “purging”</a:t>
            </a:r>
          </a:p>
          <a:p>
            <a:endParaRPr lang="en-US" sz="2400" dirty="0"/>
          </a:p>
          <a:p>
            <a:r>
              <a:rPr lang="en-US" sz="2400" dirty="0"/>
              <a:t>Vomiting is most common </a:t>
            </a:r>
          </a:p>
          <a:p>
            <a:pPr marL="914400" lvl="2" indent="0">
              <a:buNone/>
            </a:pPr>
            <a:r>
              <a:rPr lang="en-US" dirty="0"/>
              <a:t>Immediate effects = relief from physical discomfort and reduction of fear of gaining weight</a:t>
            </a:r>
          </a:p>
          <a:p>
            <a:pPr marL="914400" lvl="2" indent="0">
              <a:buNone/>
            </a:pPr>
            <a:r>
              <a:rPr lang="en-US" dirty="0"/>
              <a:t>Variety of methods to induce vomiting: use of fingers or instruments to stimulate the gag reflex</a:t>
            </a:r>
          </a:p>
          <a:p>
            <a:pPr marL="914400" lvl="2" indent="0">
              <a:buNone/>
            </a:pPr>
            <a:r>
              <a:rPr lang="en-US" dirty="0"/>
              <a:t>Eventually able to vomit at will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45826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Bulimia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Self-evaluation is unduly influenced by body shape and weight</a:t>
            </a:r>
          </a:p>
          <a:p>
            <a:endParaRPr lang="en-US" dirty="0"/>
          </a:p>
          <a:p>
            <a:r>
              <a:rPr lang="en-US" dirty="0"/>
              <a:t>Body shape and weight are extremely important in determining self-esteem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54410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Special Thanks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pPr algn="ctr"/>
            <a:r>
              <a:rPr lang="en-US" sz="3600" dirty="0"/>
              <a:t>Peter S. Martin, MD, MPH</a:t>
            </a:r>
          </a:p>
          <a:p>
            <a:pPr algn="ctr"/>
            <a:r>
              <a:rPr lang="en-US" dirty="0"/>
              <a:t>Clinical Assistant Professor of Psychiatry</a:t>
            </a:r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  <p:pic>
        <p:nvPicPr>
          <p:cNvPr id="1026" name="Picture 2" descr="Image result for peter martin md">
            <a:extLst>
              <a:ext uri="{FF2B5EF4-FFF2-40B4-BE49-F238E27FC236}">
                <a16:creationId xmlns:a16="http://schemas.microsoft.com/office/drawing/2014/main" xmlns="" id="{7E8F0A69-11B9-4E4C-8BA0-3D1C7E26F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2099914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34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Bulimia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Typically within normal weight or overweight</a:t>
            </a:r>
          </a:p>
          <a:p>
            <a:r>
              <a:rPr lang="en-US" dirty="0"/>
              <a:t>Often restrict total caloric intake or avoid fattening food in between binges</a:t>
            </a:r>
          </a:p>
          <a:p>
            <a:r>
              <a:rPr lang="en-US" dirty="0"/>
              <a:t>May have menstrual changes</a:t>
            </a:r>
          </a:p>
          <a:p>
            <a:r>
              <a:rPr lang="en-US" dirty="0"/>
              <a:t>Induced vomiting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parotitis, enamel erosion, dorsal hand calluses, electrolyte disturbances (hypokalemia, hypochloremia, hyponatremia), metabolic alkalosis</a:t>
            </a:r>
          </a:p>
          <a:p>
            <a:r>
              <a:rPr lang="en-US" dirty="0"/>
              <a:t>Potentially fatal outcomes: esophageal tears, gastric rupture, cardiac arrhythmias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42720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altLang="en-US" sz="4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752601"/>
            <a:ext cx="7315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7009353" cy="59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05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Bulimia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Risk for depression and anxiety, substance abuse </a:t>
            </a:r>
          </a:p>
          <a:p>
            <a:r>
              <a:rPr lang="en-US" dirty="0"/>
              <a:t>Comorbid personality disorders (especially Borderline Personality Disorder)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97511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D010BC-A2C6-4100-8DC1-367E19C59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vm varga">
            <a:extLst>
              <a:ext uri="{FF2B5EF4-FFF2-40B4-BE49-F238E27FC236}">
                <a16:creationId xmlns:a16="http://schemas.microsoft.com/office/drawing/2014/main" xmlns="" id="{797DB5AE-815A-407D-8927-D284CD5E75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17" y="1371600"/>
            <a:ext cx="7402366" cy="415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807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Bulimia Nervosa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Prevalence: 1-4% of females in lifetime</a:t>
            </a:r>
          </a:p>
          <a:p>
            <a:r>
              <a:rPr lang="en-US" dirty="0"/>
              <a:t>10:1 Female-to-Male ratio</a:t>
            </a:r>
          </a:p>
          <a:p>
            <a:r>
              <a:rPr lang="en-US" dirty="0"/>
              <a:t>Begins in adolescence to young adulthood</a:t>
            </a:r>
          </a:p>
          <a:p>
            <a:r>
              <a:rPr lang="en-US" dirty="0"/>
              <a:t>	</a:t>
            </a:r>
            <a:r>
              <a:rPr lang="en-US" sz="2000" dirty="0"/>
              <a:t>Binge eating begins after episode of dieting to try to lose weight</a:t>
            </a:r>
          </a:p>
          <a:p>
            <a:r>
              <a:rPr lang="en-US" dirty="0"/>
              <a:t>Experiencing multiple life stressors</a:t>
            </a:r>
          </a:p>
          <a:p>
            <a:r>
              <a:rPr lang="en-US" dirty="0"/>
              <a:t>Most remit over time</a:t>
            </a:r>
          </a:p>
          <a:p>
            <a:r>
              <a:rPr lang="en-US" dirty="0"/>
              <a:t>Increased risk for mortality (all-cause and due to suicide) – 4% crude </a:t>
            </a:r>
            <a:r>
              <a:rPr lang="en-US" dirty="0" smtClean="0"/>
              <a:t>death rate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82674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Risk Factors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As children: weight concerns, low self-esteem, depressive symptoms, social anxiety disorder, and overanxious temperament</a:t>
            </a:r>
          </a:p>
          <a:p>
            <a:r>
              <a:rPr lang="en-US" dirty="0"/>
              <a:t>Internalization of a thin body ideal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concerns about weight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increased risk for bulimia</a:t>
            </a:r>
          </a:p>
          <a:p>
            <a:r>
              <a:rPr lang="en-US" dirty="0"/>
              <a:t>Childhood obesity</a:t>
            </a:r>
          </a:p>
          <a:p>
            <a:r>
              <a:rPr lang="en-US" dirty="0"/>
              <a:t>Early pubertal maturation</a:t>
            </a:r>
          </a:p>
          <a:p>
            <a:r>
              <a:rPr lang="en-US" dirty="0"/>
              <a:t>Industrialized countries, primarily Caucasian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49524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Binge Eating Disorder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u="sng" dirty="0"/>
              <a:t>Recurrent episodes of binge eating</a:t>
            </a:r>
          </a:p>
          <a:p>
            <a:r>
              <a:rPr lang="en-US" dirty="0"/>
              <a:t>  	In a discrete period of time, eating an amount of food that is larger than what most individuals would eat in a similar period of time under similar circumstances</a:t>
            </a:r>
          </a:p>
          <a:p>
            <a:r>
              <a:rPr lang="en-US" dirty="0"/>
              <a:t>	Lack of control over eating during the episode</a:t>
            </a:r>
          </a:p>
          <a:p>
            <a:r>
              <a:rPr lang="en-US" i="1" dirty="0"/>
              <a:t>	</a:t>
            </a:r>
            <a:r>
              <a:rPr lang="en-US" dirty="0"/>
              <a:t>Abnormality in craving an amount of food more than in craving any specific nutrient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21967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Binge Eating Disorder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u="sng" dirty="0"/>
              <a:t>The binge-eating episodes are associated with three (or more) of the following:</a:t>
            </a:r>
          </a:p>
          <a:p>
            <a:r>
              <a:rPr lang="en-US" dirty="0"/>
              <a:t>1</a:t>
            </a:r>
            <a:r>
              <a:rPr lang="en-US" sz="2000" dirty="0"/>
              <a:t>) Eating much more rapidly than normal</a:t>
            </a:r>
          </a:p>
          <a:p>
            <a:r>
              <a:rPr lang="en-US" sz="2000" dirty="0"/>
              <a:t>2) Eating until feeling uncomfortably full</a:t>
            </a:r>
          </a:p>
          <a:p>
            <a:r>
              <a:rPr lang="en-US" sz="2000" dirty="0"/>
              <a:t>3) Eating large amounts of food when not feeling physically hungry</a:t>
            </a:r>
          </a:p>
          <a:p>
            <a:r>
              <a:rPr lang="en-US" sz="2000" dirty="0"/>
              <a:t>4) Eating alone because of feeling embarrassed by how much one is eating</a:t>
            </a:r>
          </a:p>
          <a:p>
            <a:r>
              <a:rPr lang="en-US" sz="2000" dirty="0"/>
              <a:t>5) Feeling disgusted with oneself, depressed, or very guilty afterward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95203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Binge Eating Disorder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Marked distress regarding binge eating is present</a:t>
            </a:r>
          </a:p>
          <a:p>
            <a:endParaRPr lang="en-US" dirty="0"/>
          </a:p>
          <a:p>
            <a:r>
              <a:rPr lang="en-US" dirty="0"/>
              <a:t>The binge eating occurs, on average, at least once a week for 3 months</a:t>
            </a:r>
          </a:p>
          <a:p>
            <a:endParaRPr lang="en-US" dirty="0"/>
          </a:p>
          <a:p>
            <a:r>
              <a:rPr lang="en-US" dirty="0"/>
              <a:t>The binge eating is not associated with recurrent inappropriate compensatory behavior (as in bulimia nervosa)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7442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Binge Eating Disorder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Typically ashamed of their eating problems and attempt to conceal their symptoms </a:t>
            </a:r>
          </a:p>
          <a:p>
            <a:r>
              <a:rPr lang="en-US" dirty="0"/>
              <a:t>	Binge eating usually occurs in secrecy inconspicuously </a:t>
            </a:r>
          </a:p>
          <a:p>
            <a:endParaRPr lang="en-US" dirty="0"/>
          </a:p>
          <a:p>
            <a:r>
              <a:rPr lang="en-US" dirty="0"/>
              <a:t>Occurs in normal, overweight and obese individuals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7737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Going Back In Time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Ancient Egyptian physicians encouraged purging</a:t>
            </a:r>
          </a:p>
          <a:p>
            <a:endParaRPr lang="en-US" dirty="0"/>
          </a:p>
          <a:p>
            <a:r>
              <a:rPr lang="en-US" dirty="0"/>
              <a:t>1200s: Catherine of Sienna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complete control over her body was a sign of devotion</a:t>
            </a:r>
          </a:p>
          <a:p>
            <a:endParaRPr lang="en-US" dirty="0"/>
          </a:p>
          <a:p>
            <a:r>
              <a:rPr lang="en-US" dirty="0"/>
              <a:t>Middle Ages: Catholic church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“gluttony” is deadly sin</a:t>
            </a:r>
          </a:p>
          <a:p>
            <a:endParaRPr lang="en-US" dirty="0"/>
          </a:p>
          <a:p>
            <a:r>
              <a:rPr lang="en-US" dirty="0"/>
              <a:t>1600s: English physician Richard Morton in 1689 published two cases of “wasting” disease</a:t>
            </a:r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83496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Binge Eating Disorder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Prevalence: males = 0.8%; females = 1.6%</a:t>
            </a:r>
          </a:p>
          <a:p>
            <a:r>
              <a:rPr lang="en-US" dirty="0"/>
              <a:t>	</a:t>
            </a:r>
            <a:r>
              <a:rPr lang="en-US" sz="2000" dirty="0"/>
              <a:t>Less significant male-to-female ratio</a:t>
            </a:r>
          </a:p>
          <a:p>
            <a:r>
              <a:rPr lang="en-US" sz="2000" dirty="0"/>
              <a:t>	Similar rates amongst different cultural groups</a:t>
            </a:r>
          </a:p>
          <a:p>
            <a:endParaRPr lang="en-US" dirty="0"/>
          </a:p>
          <a:p>
            <a:r>
              <a:rPr lang="en-US" dirty="0"/>
              <a:t>Less known about developmental course</a:t>
            </a:r>
          </a:p>
          <a:p>
            <a:r>
              <a:rPr lang="en-US" dirty="0"/>
              <a:t>Dieting seems to follow </a:t>
            </a:r>
            <a:r>
              <a:rPr lang="en-US" u="sng" dirty="0"/>
              <a:t>after</a:t>
            </a:r>
            <a:r>
              <a:rPr lang="en-US" dirty="0"/>
              <a:t> binge eating begins (compared to Bulimia where precedes)</a:t>
            </a:r>
          </a:p>
          <a:p>
            <a:endParaRPr lang="en-US" dirty="0"/>
          </a:p>
          <a:p>
            <a:r>
              <a:rPr lang="en-US" dirty="0"/>
              <a:t>Often persistent course (similar to Bulimia)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481914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Binge Eating Disorder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u="sng" dirty="0"/>
              <a:t>Treatment</a:t>
            </a:r>
          </a:p>
          <a:p>
            <a:r>
              <a:rPr lang="en-US" dirty="0"/>
              <a:t>Individuals more likely to seek treatment due to being overweight/obese compared to other eating disorders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13479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altLang="en-US" sz="4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7740381" cy="571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14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Assessment of 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Thorough History </a:t>
            </a:r>
          </a:p>
          <a:p>
            <a:endParaRPr lang="en-US" dirty="0"/>
          </a:p>
          <a:p>
            <a:r>
              <a:rPr lang="en-US" dirty="0"/>
              <a:t>Mental Status Examination </a:t>
            </a:r>
          </a:p>
          <a:p>
            <a:endParaRPr lang="en-US" dirty="0"/>
          </a:p>
          <a:p>
            <a:r>
              <a:rPr lang="en-US" dirty="0"/>
              <a:t>Physical Examination </a:t>
            </a:r>
          </a:p>
          <a:p>
            <a:r>
              <a:rPr lang="en-US" dirty="0"/>
              <a:t>	Focus on vital signs, weight, skin, cardiovascular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62630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Assessment of 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u="sng" dirty="0"/>
              <a:t>Labs and testing (also used to rule out other diagnoses)</a:t>
            </a:r>
            <a:r>
              <a:rPr lang="en-US" dirty="0"/>
              <a:t>: </a:t>
            </a:r>
          </a:p>
          <a:p>
            <a:r>
              <a:rPr lang="en-US" dirty="0"/>
              <a:t>More severely malnourished/symptomatic: </a:t>
            </a:r>
          </a:p>
          <a:p>
            <a:r>
              <a:rPr lang="en-US" dirty="0"/>
              <a:t>	Cholesterol and lipids </a:t>
            </a:r>
          </a:p>
          <a:p>
            <a:r>
              <a:rPr lang="en-US" dirty="0"/>
              <a:t>    Calcium, magnesium, phosphorus </a:t>
            </a:r>
          </a:p>
          <a:p>
            <a:r>
              <a:rPr lang="en-US" dirty="0"/>
              <a:t>    Liver enzymes</a:t>
            </a:r>
            <a:br>
              <a:rPr lang="en-US" dirty="0"/>
            </a:br>
            <a:r>
              <a:rPr lang="en-US" dirty="0"/>
              <a:t>Amylase and lipase</a:t>
            </a:r>
            <a:br>
              <a:rPr lang="en-US" dirty="0"/>
            </a:br>
            <a:r>
              <a:rPr lang="en-US" dirty="0"/>
              <a:t>Thyroid function tests </a:t>
            </a:r>
          </a:p>
          <a:p>
            <a:r>
              <a:rPr lang="en-US" dirty="0"/>
              <a:t>    Electrocardiogram</a:t>
            </a:r>
            <a:br>
              <a:rPr lang="en-US" dirty="0"/>
            </a:br>
            <a:r>
              <a:rPr lang="en-US" dirty="0"/>
              <a:t>Bone mineral densitometry (looking for osteoporosis)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75013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Assessment of 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Categories of medical conditions that can cause weight loss and appear as eating disorders: 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    Gastrointestinal- </a:t>
            </a:r>
            <a:r>
              <a:rPr lang="en-US" dirty="0" err="1"/>
              <a:t>malabsorption</a:t>
            </a:r>
            <a:r>
              <a:rPr lang="en-US" dirty="0"/>
              <a:t> as a component </a:t>
            </a:r>
          </a:p>
          <a:p>
            <a:r>
              <a:rPr lang="en-US" dirty="0"/>
              <a:t>    Endocrine- especially hyperthyroidism </a:t>
            </a:r>
          </a:p>
          <a:p>
            <a:r>
              <a:rPr lang="en-US" dirty="0"/>
              <a:t>    Neurologic- midline tumors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46061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Assessment of 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Looking for psychiatric illness that can mimic as an eating disorder </a:t>
            </a:r>
          </a:p>
          <a:p>
            <a:r>
              <a:rPr lang="en-US" dirty="0"/>
              <a:t>	</a:t>
            </a:r>
            <a:r>
              <a:rPr lang="en-US" sz="2000" dirty="0"/>
              <a:t>Schizophrenia: bizarre eating habits related to psychosis </a:t>
            </a:r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	Major depressive disorder: poor appetite and significant weight loss</a:t>
            </a:r>
          </a:p>
          <a:p>
            <a:r>
              <a:rPr lang="en-US" sz="2000" dirty="0"/>
              <a:t>		No distorted body image and weight loss is unwanted </a:t>
            </a:r>
          </a:p>
          <a:p>
            <a:r>
              <a:rPr lang="en-US" sz="2000" dirty="0"/>
              <a:t>    </a:t>
            </a:r>
          </a:p>
          <a:p>
            <a:r>
              <a:rPr lang="en-US" sz="2000" dirty="0"/>
              <a:t>	Obsessive-compulsive disorder: ritualistic eating patterns but without distorted body image or fears of gaining weight </a:t>
            </a:r>
          </a:p>
          <a:p>
            <a:r>
              <a:rPr lang="en-US" sz="2000" dirty="0"/>
              <a:t>   </a:t>
            </a:r>
          </a:p>
          <a:p>
            <a:r>
              <a:rPr lang="en-US" sz="2000" dirty="0"/>
              <a:t>	Autism spectrum disorders: particular eating habits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887590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Treatment of 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Typically done in an outpatient setting </a:t>
            </a:r>
          </a:p>
          <a:p>
            <a:r>
              <a:rPr lang="en-US" u="sng" dirty="0"/>
              <a:t>May require hospitalization </a:t>
            </a:r>
            <a:r>
              <a:rPr lang="en-US" dirty="0"/>
              <a:t> </a:t>
            </a:r>
          </a:p>
          <a:p>
            <a:r>
              <a:rPr lang="en-US" dirty="0"/>
              <a:t>    - Severe starvation and weight loss</a:t>
            </a:r>
            <a:br>
              <a:rPr lang="en-US" dirty="0"/>
            </a:br>
            <a:r>
              <a:rPr lang="en-US" dirty="0"/>
              <a:t>– Hypotension</a:t>
            </a:r>
            <a:br>
              <a:rPr lang="en-US" dirty="0"/>
            </a:br>
            <a:r>
              <a:rPr lang="en-US" dirty="0"/>
              <a:t>– Hypothermia </a:t>
            </a:r>
          </a:p>
          <a:p>
            <a:r>
              <a:rPr lang="en-US" dirty="0"/>
              <a:t>    – Electrolyte imbalance</a:t>
            </a:r>
            <a:br>
              <a:rPr lang="en-US" dirty="0"/>
            </a:br>
            <a:r>
              <a:rPr lang="en-US" dirty="0"/>
              <a:t>– Depressed with suicidal ideation or psychosis </a:t>
            </a:r>
          </a:p>
          <a:p>
            <a:r>
              <a:rPr lang="en-US" dirty="0"/>
              <a:t>    – Failure to gain weight as an outpatient </a:t>
            </a:r>
          </a:p>
          <a:p>
            <a:r>
              <a:rPr lang="en-US" dirty="0"/>
              <a:t>Partial Hospital Program: provides increased supervision and support but allows patient to return home at night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97486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Treatment of 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u="sng" dirty="0"/>
              <a:t>Psychological Treatments </a:t>
            </a:r>
          </a:p>
          <a:p>
            <a:r>
              <a:rPr lang="en-US" dirty="0"/>
              <a:t>  Behavior modification: to restore normal eating behavior </a:t>
            </a:r>
          </a:p>
          <a:p>
            <a:r>
              <a:rPr lang="en-US" dirty="0"/>
              <a:t>  	</a:t>
            </a:r>
            <a:r>
              <a:rPr lang="en-US" sz="1800" dirty="0"/>
              <a:t>Cognitive-Behavioral Therapy: effective for bulimia</a:t>
            </a:r>
            <a:r>
              <a:rPr lang="en-US" sz="1600" dirty="0"/>
              <a:t> </a:t>
            </a:r>
          </a:p>
          <a:p>
            <a:r>
              <a:rPr lang="en-US" dirty="0"/>
              <a:t>  Individual Counseling</a:t>
            </a:r>
            <a:br>
              <a:rPr lang="en-US" dirty="0"/>
            </a:br>
            <a:r>
              <a:rPr lang="en-US" dirty="0"/>
              <a:t> </a:t>
            </a:r>
            <a:r>
              <a:rPr lang="en-US" sz="1800" dirty="0"/>
              <a:t>Educate patient about illness </a:t>
            </a:r>
          </a:p>
          <a:p>
            <a:r>
              <a:rPr lang="en-US" sz="1800" dirty="0"/>
              <a:t>      Understanding symptoms</a:t>
            </a:r>
          </a:p>
          <a:p>
            <a:r>
              <a:rPr lang="en-US" sz="1800" dirty="0"/>
              <a:t>      Later in treatment - improving insight</a:t>
            </a:r>
            <a:r>
              <a:rPr lang="en-US" dirty="0"/>
              <a:t> </a:t>
            </a:r>
          </a:p>
          <a:p>
            <a:r>
              <a:rPr lang="en-US" dirty="0"/>
              <a:t>  Family therapy </a:t>
            </a:r>
          </a:p>
          <a:p>
            <a:r>
              <a:rPr lang="en-US" dirty="0"/>
              <a:t>  Group therapy </a:t>
            </a:r>
          </a:p>
          <a:p>
            <a:r>
              <a:rPr lang="en-US" dirty="0"/>
              <a:t>  Behavioral Contracts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278069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Treatment of 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Hospitalization - structured programs </a:t>
            </a:r>
          </a:p>
          <a:p>
            <a:r>
              <a:rPr lang="en-US" dirty="0"/>
              <a:t>    Set goals for changes in eating and weight gain </a:t>
            </a:r>
          </a:p>
          <a:p>
            <a:r>
              <a:rPr lang="en-US" dirty="0"/>
              <a:t>		</a:t>
            </a:r>
            <a:r>
              <a:rPr lang="en-US" sz="2000" dirty="0"/>
              <a:t>Do not focus on daily weights </a:t>
            </a:r>
          </a:p>
          <a:p>
            <a:r>
              <a:rPr lang="en-US" dirty="0"/>
              <a:t>   Target particular behaviors</a:t>
            </a:r>
          </a:p>
          <a:p>
            <a:r>
              <a:rPr lang="en-US" dirty="0"/>
              <a:t>		</a:t>
            </a:r>
            <a:r>
              <a:rPr lang="en-US" sz="2000" dirty="0"/>
              <a:t>Reduce number of vomiting episodes </a:t>
            </a:r>
          </a:p>
          <a:p>
            <a:r>
              <a:rPr lang="en-US" dirty="0"/>
              <a:t>   Positive reinforcement used to help</a:t>
            </a:r>
          </a:p>
          <a:p>
            <a:r>
              <a:rPr lang="en-US" dirty="0"/>
              <a:t>		</a:t>
            </a:r>
            <a:r>
              <a:rPr lang="en-US" sz="2000" dirty="0"/>
              <a:t>Attain specific weight </a:t>
            </a:r>
            <a:r>
              <a:rPr lang="en-US" sz="2000" dirty="0" err="1"/>
              <a:t>goals</a:t>
            </a:r>
            <a:r>
              <a:rPr lang="en-US" sz="2000" dirty="0" err="1">
                <a:latin typeface="Wingdings"/>
              </a:rPr>
              <a:t></a:t>
            </a:r>
            <a:r>
              <a:rPr lang="en-US" sz="2000" dirty="0" err="1"/>
              <a:t>family</a:t>
            </a:r>
            <a:r>
              <a:rPr lang="en-US" sz="2000" dirty="0"/>
              <a:t> pass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6643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Going Back In Time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1800s: Sir William Gull coined term “anorexia nervosa”</a:t>
            </a:r>
          </a:p>
          <a:p>
            <a:endParaRPr lang="en-US" dirty="0"/>
          </a:p>
          <a:p>
            <a:r>
              <a:rPr lang="en-US" dirty="0"/>
              <a:t>1920s: Decrease in literature about eating disorders due to increase in endocrine disease diagnoses</a:t>
            </a:r>
          </a:p>
          <a:p>
            <a:endParaRPr lang="en-US" dirty="0"/>
          </a:p>
          <a:p>
            <a:r>
              <a:rPr lang="en-US" dirty="0"/>
              <a:t>1940s: Psychoanalytic theories emerge</a:t>
            </a:r>
          </a:p>
          <a:p>
            <a:endParaRPr lang="en-US" dirty="0"/>
          </a:p>
          <a:p>
            <a:r>
              <a:rPr lang="en-US" dirty="0"/>
              <a:t>1970s: Release of Hilde Burch’s “Eating Disorders” in 1973 increased exposure</a:t>
            </a:r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93606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Hospitalization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Daily weights: early morning, after emptying bladder, wearing only hospital gown </a:t>
            </a:r>
          </a:p>
          <a:p>
            <a:endParaRPr lang="en-US" dirty="0"/>
          </a:p>
          <a:p>
            <a:r>
              <a:rPr lang="en-US" dirty="0"/>
              <a:t>Record fluid intake and output </a:t>
            </a:r>
          </a:p>
          <a:p>
            <a:endParaRPr lang="en-US" dirty="0"/>
          </a:p>
          <a:p>
            <a:r>
              <a:rPr lang="en-US" dirty="0"/>
              <a:t>Observe 2 hours after eating to prevent vomiting </a:t>
            </a:r>
          </a:p>
          <a:p>
            <a:endParaRPr lang="en-US" dirty="0"/>
          </a:p>
          <a:p>
            <a:r>
              <a:rPr lang="en-US" dirty="0"/>
              <a:t>Started on diet with increased number of calories than what is required to maintain current weight </a:t>
            </a:r>
          </a:p>
          <a:p>
            <a:r>
              <a:rPr lang="en-US" dirty="0"/>
              <a:t>	</a:t>
            </a:r>
            <a:r>
              <a:rPr lang="en-US" sz="1800" dirty="0"/>
              <a:t>Difficulty maintaining weight or severely malnourished </a:t>
            </a:r>
            <a:r>
              <a:rPr lang="en-US" sz="1800" dirty="0">
                <a:sym typeface="Wingdings"/>
              </a:rPr>
              <a:t> </a:t>
            </a:r>
            <a:r>
              <a:rPr lang="en-US" sz="1800" dirty="0"/>
              <a:t>tube feeding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68949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Treatment of 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Medications: </a:t>
            </a:r>
          </a:p>
          <a:p>
            <a:r>
              <a:rPr lang="en-US" dirty="0"/>
              <a:t>– Stool softeners or bulk laxatives may be needed for severe constipation </a:t>
            </a:r>
          </a:p>
          <a:p>
            <a:r>
              <a:rPr lang="en-US" dirty="0"/>
              <a:t>– Vitamin supplementation: especially calcium and vitamin 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075694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Treatment of 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u="sng" dirty="0"/>
              <a:t>Psychotropic Medications</a:t>
            </a:r>
            <a:r>
              <a:rPr lang="en-US" dirty="0"/>
              <a:t>: </a:t>
            </a:r>
          </a:p>
          <a:p>
            <a:r>
              <a:rPr lang="en-US" dirty="0"/>
              <a:t>Can be helpful in reducing bulimic behaviors; no role consistently found in anorexia nervosa </a:t>
            </a:r>
          </a:p>
          <a:p>
            <a:r>
              <a:rPr lang="en-US" dirty="0"/>
              <a:t>–  SSRIs: fluoxetine (Prozac) only FDA-approved medication for bulimia nervosa with comorbid depression and/or anxiety </a:t>
            </a:r>
          </a:p>
          <a:p>
            <a:r>
              <a:rPr lang="en-US" dirty="0"/>
              <a:t>–  Caution if using other antidepressant classes </a:t>
            </a:r>
          </a:p>
          <a:p>
            <a:r>
              <a:rPr lang="en-US" dirty="0"/>
              <a:t>• TCA and MAO-I – concern because of cardiac effects </a:t>
            </a:r>
          </a:p>
          <a:p>
            <a:r>
              <a:rPr lang="en-US" dirty="0"/>
              <a:t>•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873108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Treatment of 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u="sng" dirty="0"/>
              <a:t>Psychotropic Medications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n-US" dirty="0" err="1"/>
              <a:t>Buproprion</a:t>
            </a:r>
            <a:r>
              <a:rPr lang="en-US" dirty="0"/>
              <a:t> (</a:t>
            </a:r>
            <a:r>
              <a:rPr lang="en-US" dirty="0" err="1"/>
              <a:t>Wellbutrin</a:t>
            </a:r>
            <a:r>
              <a:rPr lang="en-US" dirty="0"/>
              <a:t>) – increased risk of seizures = contraindicated given electrolyte abnormalities already present </a:t>
            </a:r>
          </a:p>
          <a:p>
            <a:endParaRPr lang="en-US" dirty="0"/>
          </a:p>
          <a:p>
            <a:r>
              <a:rPr lang="en-US" dirty="0"/>
              <a:t>Antipsychotic Medications - assist with cognitive distortions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151193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06A6A6-B759-4490-8E59-1086047E8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1594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References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/>
              <a:t>Andreasen</a:t>
            </a:r>
            <a:r>
              <a:rPr lang="en-US" dirty="0"/>
              <a:t>, Nancy C. and Black, Donald W. </a:t>
            </a:r>
            <a:r>
              <a:rPr lang="en-US" u="sng" dirty="0"/>
              <a:t>Introductory Textbook of Psychiatry.</a:t>
            </a:r>
            <a:r>
              <a:rPr lang="en-US" dirty="0"/>
              <a:t> American Psychiatric Publishing, 2014.</a:t>
            </a:r>
            <a:endParaRPr lang="en-US" u="sng" dirty="0"/>
          </a:p>
          <a:p>
            <a:endParaRPr lang="en-US" dirty="0"/>
          </a:p>
          <a:p>
            <a:r>
              <a:rPr lang="en-US" dirty="0" err="1"/>
              <a:t>Azzam</a:t>
            </a:r>
            <a:r>
              <a:rPr lang="en-US" dirty="0"/>
              <a:t>, Amin et al. </a:t>
            </a:r>
            <a:r>
              <a:rPr lang="en-US" u="sng" dirty="0"/>
              <a:t>First Aid for the Psychiatry Boards.</a:t>
            </a:r>
            <a:r>
              <a:rPr lang="en-US" dirty="0"/>
              <a:t> McGraw-Hill Education, 2010.</a:t>
            </a:r>
            <a:endParaRPr lang="en-US" u="sng" dirty="0"/>
          </a:p>
          <a:p>
            <a:endParaRPr lang="en-US" dirty="0"/>
          </a:p>
          <a:p>
            <a:r>
              <a:rPr lang="en-US" dirty="0"/>
              <a:t>Crow SJ et al. “Increased Mortality in Eating Disorders and other Eating Disorders.” </a:t>
            </a:r>
            <a:r>
              <a:rPr lang="en-US" u="sng" dirty="0"/>
              <a:t>American Journal of Psychiatry</a:t>
            </a:r>
            <a:r>
              <a:rPr lang="en-US" dirty="0"/>
              <a:t>.  2009 December: 166 (2), 1342-1346.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298914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References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Diagnostic and Statistics Manual Version 5.  American Psychiatric Association, 2014.</a:t>
            </a:r>
          </a:p>
          <a:p>
            <a:endParaRPr lang="en-US" dirty="0"/>
          </a:p>
          <a:p>
            <a:r>
              <a:rPr lang="en-US" dirty="0"/>
              <a:t>Le, Tao et al. </a:t>
            </a:r>
            <a:r>
              <a:rPr lang="en-US" u="sng" dirty="0"/>
              <a:t>First Aid for the USMLE Step 1</a:t>
            </a:r>
            <a:r>
              <a:rPr lang="en-US" dirty="0"/>
              <a:t>. McGraw-Hill Education, 2015.</a:t>
            </a:r>
          </a:p>
          <a:p>
            <a:endParaRPr lang="en-US" dirty="0"/>
          </a:p>
          <a:p>
            <a:r>
              <a:rPr lang="en-US" dirty="0"/>
              <a:t>Sullivan, PF “Mortality in Anorexia Nervosa.” </a:t>
            </a:r>
            <a:r>
              <a:rPr lang="en-US" u="sng" dirty="0"/>
              <a:t>American Journal of Psychiatry</a:t>
            </a:r>
            <a:r>
              <a:rPr lang="en-US" dirty="0"/>
              <a:t>.  1995 July: 152 (7), 1073-1074.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294553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Contact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 err="1"/>
              <a:t>Michael.DiGiacomo@omh.ny.gov</a:t>
            </a:r>
            <a:endParaRPr lang="en-US" sz="3600" dirty="0"/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78257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S</a:t>
            </a:r>
            <a:endParaRPr lang="en-US" altLang="en-US" sz="4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9E4616-2968-4713-AFA2-6ED0B847D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914400"/>
            <a:ext cx="398060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41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Severe disturbances in eating behavior resulting in physical, emotional, or functional impairments or suffering</a:t>
            </a:r>
          </a:p>
          <a:p>
            <a:endParaRPr lang="en-US" dirty="0"/>
          </a:p>
          <a:p>
            <a:r>
              <a:rPr lang="en-US" dirty="0"/>
              <a:t>Different types of Eating Disorders</a:t>
            </a:r>
          </a:p>
          <a:p>
            <a:r>
              <a:rPr lang="en-US" dirty="0"/>
              <a:t>	Associated with weight loss</a:t>
            </a:r>
          </a:p>
          <a:p>
            <a:r>
              <a:rPr lang="en-US" dirty="0"/>
              <a:t>	Associated with weight gain</a:t>
            </a:r>
          </a:p>
          <a:p>
            <a:r>
              <a:rPr lang="en-US" dirty="0"/>
              <a:t>	Associated with no change in weight</a:t>
            </a:r>
          </a:p>
          <a:p>
            <a:endParaRPr lang="en-US" dirty="0"/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51962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xmlns="" id="{88873470-E64A-4773-B2E0-F1B47280C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altLang="en-US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Eating Disorders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C805AD6B-C491-45BB-9CDE-7503E5989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1556" y="1676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/>
              <a:t>Affect 1-3% of the population</a:t>
            </a:r>
          </a:p>
          <a:p>
            <a:endParaRPr lang="en-US" dirty="0"/>
          </a:p>
          <a:p>
            <a:r>
              <a:rPr lang="en-US" dirty="0"/>
              <a:t>Primarily seen in women</a:t>
            </a:r>
          </a:p>
          <a:p>
            <a:endParaRPr lang="en-US" dirty="0"/>
          </a:p>
          <a:p>
            <a:r>
              <a:rPr lang="en-US" dirty="0"/>
              <a:t>More prevalent in westernized industrial societies </a:t>
            </a:r>
          </a:p>
          <a:p>
            <a:endParaRPr lang="en-US" dirty="0"/>
          </a:p>
          <a:p>
            <a:r>
              <a:rPr lang="en-US" dirty="0"/>
              <a:t>May go undetected for years</a:t>
            </a:r>
          </a:p>
          <a:p>
            <a:endParaRPr lang="en-US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34897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owerpoint_Template_WIDE" id="{320877F5-9057-5044-9670-55C377C33490}" vid="{043CC7DF-15AC-0F49-A0D1-304573C219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</TotalTime>
  <Words>1457</Words>
  <Application>Microsoft Macintosh PowerPoint</Application>
  <PresentationFormat>On-screen Show (4:3)</PresentationFormat>
  <Paragraphs>919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Office Theme</vt:lpstr>
      <vt:lpstr>1_Office Theme</vt:lpstr>
      <vt:lpstr>UB Powerpoint Template</vt:lpstr>
      <vt:lpstr>Eating Disorders</vt:lpstr>
      <vt:lpstr>Disclosures</vt:lpstr>
      <vt:lpstr> Objectives</vt:lpstr>
      <vt:lpstr> Special Thanks</vt:lpstr>
      <vt:lpstr> Going Back In Time</vt:lpstr>
      <vt:lpstr> Going Back In Time</vt:lpstr>
      <vt:lpstr> S</vt:lpstr>
      <vt:lpstr> Eating Disorders</vt:lpstr>
      <vt:lpstr> Eating Disorders</vt:lpstr>
      <vt:lpstr>PowerPoint Presentation</vt:lpstr>
      <vt:lpstr> FFeeding and Eating Disorders</vt:lpstr>
      <vt:lpstr> Anorexia Nervosa</vt:lpstr>
      <vt:lpstr> Anorexia Nervosa</vt:lpstr>
      <vt:lpstr> Anorexia Nervosa</vt:lpstr>
      <vt:lpstr> Anorexia Nervosa</vt:lpstr>
      <vt:lpstr> Anorexia Nervosa</vt:lpstr>
      <vt:lpstr> Anorexia Nervosa</vt:lpstr>
      <vt:lpstr> Anorexia Nervosa</vt:lpstr>
      <vt:lpstr> Anorexia Nervosa</vt:lpstr>
      <vt:lpstr> Anorexia Nervosa</vt:lpstr>
      <vt:lpstr> Anorexia Nervosa</vt:lpstr>
      <vt:lpstr> Anorexia Nervosa</vt:lpstr>
      <vt:lpstr> Anorexia Nervosa</vt:lpstr>
      <vt:lpstr> Anorexia Nervosa</vt:lpstr>
      <vt:lpstr> </vt:lpstr>
      <vt:lpstr> Physical Manifestations of Profound Weight Loss</vt:lpstr>
      <vt:lpstr>PowerPoint Presentation</vt:lpstr>
      <vt:lpstr> Anorexia Nervosa</vt:lpstr>
      <vt:lpstr> Anorexia Nervosa</vt:lpstr>
      <vt:lpstr> Risk Factors</vt:lpstr>
      <vt:lpstr>PowerPoint Presentation</vt:lpstr>
      <vt:lpstr>PowerPoint Presentation</vt:lpstr>
      <vt:lpstr> Bulimia Nervosa</vt:lpstr>
      <vt:lpstr> Bulimia Nervosa</vt:lpstr>
      <vt:lpstr> Binge Eating</vt:lpstr>
      <vt:lpstr> Binge Eating</vt:lpstr>
      <vt:lpstr> Compensatory Behaviors</vt:lpstr>
      <vt:lpstr> Compensatory Behaviors</vt:lpstr>
      <vt:lpstr> Bulimia Nervosa</vt:lpstr>
      <vt:lpstr> Bulimia Nervosa</vt:lpstr>
      <vt:lpstr> </vt:lpstr>
      <vt:lpstr> Bulimia Nervosa</vt:lpstr>
      <vt:lpstr>PowerPoint Presentation</vt:lpstr>
      <vt:lpstr> Bulimia Nervosa</vt:lpstr>
      <vt:lpstr> Risk Factors</vt:lpstr>
      <vt:lpstr> Binge Eating Disorder</vt:lpstr>
      <vt:lpstr> Binge Eating Disorder</vt:lpstr>
      <vt:lpstr> Binge Eating Disorder</vt:lpstr>
      <vt:lpstr> Binge Eating Disorder</vt:lpstr>
      <vt:lpstr> Binge Eating Disorder</vt:lpstr>
      <vt:lpstr> Binge Eating Disorder</vt:lpstr>
      <vt:lpstr> </vt:lpstr>
      <vt:lpstr> Assessment of Eating Disorders</vt:lpstr>
      <vt:lpstr> Assessment of Eating Disorders</vt:lpstr>
      <vt:lpstr> Assessment of Eating Disorders</vt:lpstr>
      <vt:lpstr> Assessment of Eating Disorders</vt:lpstr>
      <vt:lpstr> Treatment of Eating Disorders</vt:lpstr>
      <vt:lpstr> Treatment of Eating Disorders</vt:lpstr>
      <vt:lpstr> Treatment of Eating Disorders</vt:lpstr>
      <vt:lpstr> Hospitalization</vt:lpstr>
      <vt:lpstr> Treatment of Eating Disorders</vt:lpstr>
      <vt:lpstr> Treatment of Eating Disorders</vt:lpstr>
      <vt:lpstr> Treatment of Eating Disorders</vt:lpstr>
      <vt:lpstr>PowerPoint Presentation</vt:lpstr>
      <vt:lpstr> References</vt:lpstr>
      <vt:lpstr> References</vt:lpstr>
      <vt:lpstr> Contact</vt:lpstr>
    </vt:vector>
  </TitlesOfParts>
  <Company>SUNY at Buffalo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Creative/News Services</dc:creator>
  <cp:lastModifiedBy>Michael DiGiacomo</cp:lastModifiedBy>
  <cp:revision>77</cp:revision>
  <dcterms:created xsi:type="dcterms:W3CDTF">2011-06-07T20:09:16Z</dcterms:created>
  <dcterms:modified xsi:type="dcterms:W3CDTF">2020-02-04T11:48:37Z</dcterms:modified>
</cp:coreProperties>
</file>