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Slab" pitchFamily="2"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36" d="100"/>
          <a:sy n="136" d="100"/>
        </p:scale>
        <p:origin x="4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t>MSE (GREG)</a:t>
            </a:r>
            <a:endParaRPr sz="900"/>
          </a:p>
          <a:p>
            <a:pPr marL="0" lvl="0" indent="0" algn="l" rtl="0">
              <a:lnSpc>
                <a:spcPct val="115000"/>
              </a:lnSpc>
              <a:spcBef>
                <a:spcPts val="900"/>
              </a:spcBef>
              <a:spcAft>
                <a:spcPts val="0"/>
              </a:spcAft>
              <a:buNone/>
            </a:pPr>
            <a:r>
              <a:rPr lang="en" sz="900"/>
              <a:t>Psychotic Disorders  (GREG)</a:t>
            </a:r>
            <a:endParaRPr sz="900"/>
          </a:p>
          <a:p>
            <a:pPr marL="0" lvl="0" indent="0" algn="l" rtl="0">
              <a:lnSpc>
                <a:spcPct val="115000"/>
              </a:lnSpc>
              <a:spcBef>
                <a:spcPts val="900"/>
              </a:spcBef>
              <a:spcAft>
                <a:spcPts val="0"/>
              </a:spcAft>
              <a:buNone/>
            </a:pPr>
            <a:r>
              <a:rPr lang="en" sz="900"/>
              <a:t>Antipsychotics          (GREG)</a:t>
            </a:r>
            <a:endParaRPr sz="900"/>
          </a:p>
          <a:p>
            <a:pPr marL="0" lvl="0" indent="0" algn="l" rtl="0">
              <a:lnSpc>
                <a:spcPct val="115000"/>
              </a:lnSpc>
              <a:spcBef>
                <a:spcPts val="900"/>
              </a:spcBef>
              <a:spcAft>
                <a:spcPts val="0"/>
              </a:spcAft>
              <a:buNone/>
            </a:pPr>
            <a:r>
              <a:rPr lang="en" sz="900"/>
              <a:t>Schizophrenia (JOHN)</a:t>
            </a:r>
            <a:endParaRPr sz="900"/>
          </a:p>
          <a:p>
            <a:pPr marL="0" lvl="0" indent="0" algn="l" rtl="0">
              <a:lnSpc>
                <a:spcPct val="115000"/>
              </a:lnSpc>
              <a:spcBef>
                <a:spcPts val="900"/>
              </a:spcBef>
              <a:spcAft>
                <a:spcPts val="0"/>
              </a:spcAft>
              <a:buNone/>
            </a:pPr>
            <a:r>
              <a:rPr lang="en" sz="900"/>
              <a:t>Drugs          (JOHN)</a:t>
            </a:r>
            <a:endParaRPr sz="900"/>
          </a:p>
          <a:p>
            <a:pPr marL="0" lvl="0" indent="0" algn="l" rtl="0">
              <a:lnSpc>
                <a:spcPct val="115000"/>
              </a:lnSpc>
              <a:spcBef>
                <a:spcPts val="900"/>
              </a:spcBef>
              <a:spcAft>
                <a:spcPts val="0"/>
              </a:spcAft>
              <a:buNone/>
            </a:pPr>
            <a:r>
              <a:rPr lang="en" sz="900"/>
              <a:t>Opiates (JOHN)</a:t>
            </a:r>
            <a:endParaRPr sz="900"/>
          </a:p>
          <a:p>
            <a:pPr marL="0" lvl="0" indent="0" algn="l" rtl="0">
              <a:lnSpc>
                <a:spcPct val="115000"/>
              </a:lnSpc>
              <a:spcBef>
                <a:spcPts val="9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e5ac17c6f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e5ac17c6f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e5ac17c6f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e5ac17c6f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e5ac17c6f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e5ac17c6f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e5ac17c6f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e5ac17c6f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e5ac17c6f_2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e5ac17c6f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e5ac17c6f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e5ac17c6f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e5ac17c6f_2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e5ac17c6f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e5ac17c6f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e5ac17c6f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e5ac17c6f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e5ac17c6f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e5ac17c6f_2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e5ac17c6f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e5ac17c6f_0_6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e5ac17c6f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e5ac17c6f_2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e5ac17c6f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e5ac17c6f_2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e5ac17c6f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e5ac17c6f_2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e5ac17c6f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e5ac17c6f_0_8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e5ac17c6f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e5ac17c6f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e5ac17c6f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Puzzling Unidimensionality of DSM-5 Substance Use Disorder Diagnoses - Scientific Figure on ResearchGate. Available from: https://www.researchgate.net/figure/DSM-IV-substance-dependence-and-DSM-5-substance-use-disorder-diagnostic-criteria_tbl1_259268670 [accessed 30 Jan, 2020]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e5ac17c6f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e5ac17c6f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e5ac17c6f_0_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e5ac17c6f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e5ac17c6f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e5ac17c6f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e5ac17c6f_0_7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e5ac17c6f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e5ac17c6f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e5ac17c6f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e5ac17c6f_0_6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e5ac17c6f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e5ac17c6f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e5ac17c6f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e5ac17c6f_0_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e5ac17c6f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e5ac17c6f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e5ac17c6f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e5ac17c6f_0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e5ac17c6f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e5ac17c6f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e5ac17c6f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e5ac17c6f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e5ac17c6f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e5ac17c6f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e5ac17c6f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e5ac17c6f_0_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e5ac17c6f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e5ac17c6f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e5ac17c6f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5ac17c6f_0_8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5ac17c6f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e5ac17c6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e5ac17c6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e5ac17c6f_0_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e5ac17c6f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e5ac17c6f_0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e5ac17c6f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e5ac17c6f_0_7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e5ac17c6f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e5ac17c6f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e5ac17c6f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e5ac17c6f_2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e5ac17c6f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e5ac17c6f_2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e5ac17c6f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e5ac17c6f_2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e5ac17c6f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e5ac17c6f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e5ac17c6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5ac17c6f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e5ac17c6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e5ac17c6f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e5ac17c6f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e5ac17c6f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e5ac17c6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5ac17c6f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5ac17c6f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02197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Psychiatry</a:t>
            </a:r>
            <a:endParaRPr/>
          </a:p>
          <a:p>
            <a:pPr marL="0" lvl="0" indent="0" algn="ctr" rtl="0">
              <a:spcBef>
                <a:spcPts val="0"/>
              </a:spcBef>
              <a:spcAft>
                <a:spcPts val="0"/>
              </a:spcAft>
              <a:buNone/>
            </a:pPr>
            <a:r>
              <a:rPr lang="en"/>
              <a:t>Review Session #1</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Greg Raczkowski, MS-IV</a:t>
            </a:r>
            <a:endParaRPr sz="1800"/>
          </a:p>
          <a:p>
            <a:pPr marL="0" lvl="0" indent="0" algn="ctr" rtl="0">
              <a:spcBef>
                <a:spcPts val="0"/>
              </a:spcBef>
              <a:spcAft>
                <a:spcPts val="0"/>
              </a:spcAft>
              <a:buNone/>
            </a:pPr>
            <a:r>
              <a:rPr lang="en" sz="1800"/>
              <a:t>John DiMeglio, MS-IV</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200"/>
              <a:t>Jacobs School of Medicine &amp; Biomedical Sciences</a:t>
            </a:r>
            <a:endParaRPr sz="1200"/>
          </a:p>
          <a:p>
            <a:pPr marL="0" lvl="0" indent="0" algn="ctr" rtl="0">
              <a:spcBef>
                <a:spcPts val="0"/>
              </a:spcBef>
              <a:spcAft>
                <a:spcPts val="0"/>
              </a:spcAft>
              <a:buNone/>
            </a:pPr>
            <a:r>
              <a:rPr lang="en" sz="1200"/>
              <a:t>1/31/2020</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Brief Psychotic Disorder</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-Treatment: </a:t>
            </a:r>
            <a:r>
              <a:rPr lang="en"/>
              <a:t>brief-hospitalization, antipsychotics can be helpful with agitation/distress</a:t>
            </a:r>
            <a:endParaRPr/>
          </a:p>
          <a:p>
            <a:pPr marL="0" lvl="0" indent="0" algn="l" rtl="0">
              <a:spcBef>
                <a:spcPts val="1600"/>
              </a:spcBef>
              <a:spcAft>
                <a:spcPts val="0"/>
              </a:spcAft>
              <a:buNone/>
            </a:pPr>
            <a:r>
              <a:rPr lang="en"/>
              <a:t>-self-limited</a:t>
            </a:r>
            <a:endParaRPr/>
          </a:p>
          <a:p>
            <a:pPr marL="0" lvl="0" indent="0" algn="l" rtl="0">
              <a:spcBef>
                <a:spcPts val="1600"/>
              </a:spcBef>
              <a:spcAft>
                <a:spcPts val="0"/>
              </a:spcAft>
              <a:buNone/>
            </a:pPr>
            <a:r>
              <a:rPr lang="en"/>
              <a:t>-supportive psychotherapy follow-up</a:t>
            </a:r>
            <a:endParaRPr/>
          </a:p>
          <a:p>
            <a:pPr marL="0" lvl="0" indent="0" algn="l" rtl="0">
              <a:spcBef>
                <a:spcPts val="1600"/>
              </a:spcBef>
              <a:spcAft>
                <a:spcPts val="0"/>
              </a:spcAft>
              <a:buNone/>
            </a:pPr>
            <a:r>
              <a:rPr lang="en"/>
              <a:t>-Usual stem: Develops psychosis as a result of a major stressor and then resolves quickly w/ or w/o treatment</a:t>
            </a:r>
            <a:endParaRPr/>
          </a:p>
          <a:p>
            <a:pPr marL="0" lvl="0" indent="0" algn="l" rtl="0">
              <a:spcBef>
                <a:spcPts val="1600"/>
              </a:spcBef>
              <a:spcAft>
                <a:spcPts val="1600"/>
              </a:spcAft>
              <a:buNone/>
            </a:pPr>
            <a:r>
              <a:rPr lang="en"/>
              <a:t>-Postpartum psychosis can fall under this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387900" y="299725"/>
            <a:ext cx="8368200" cy="42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Schizophreniform Disorder</a:t>
            </a:r>
            <a:endParaRPr b="1"/>
          </a:p>
          <a:p>
            <a:pPr marL="0" lvl="0" indent="0" algn="l" rtl="0">
              <a:spcBef>
                <a:spcPts val="1600"/>
              </a:spcBef>
              <a:spcAft>
                <a:spcPts val="0"/>
              </a:spcAft>
              <a:buNone/>
            </a:pPr>
            <a:r>
              <a:rPr lang="en"/>
              <a:t>-similar symptoms to schizophrenia, but duration between 1 and 6 months</a:t>
            </a:r>
            <a:endParaRPr/>
          </a:p>
          <a:p>
            <a:pPr marL="0" lvl="0" indent="0" algn="l" rtl="0">
              <a:spcBef>
                <a:spcPts val="0"/>
              </a:spcBef>
              <a:spcAft>
                <a:spcPts val="0"/>
              </a:spcAft>
              <a:buNone/>
            </a:pPr>
            <a:r>
              <a:rPr lang="en"/>
              <a:t>-treat with antipsychotics, hospitalization</a:t>
            </a:r>
            <a:endParaRPr/>
          </a:p>
          <a:p>
            <a:pPr marL="0" lvl="0" indent="0" algn="l" rtl="0">
              <a:spcBef>
                <a:spcPts val="0"/>
              </a:spcBef>
              <a:spcAft>
                <a:spcPts val="0"/>
              </a:spcAft>
              <a:buNone/>
            </a:pPr>
            <a:r>
              <a:rPr lang="en"/>
              <a:t>-most go on to develop schizophrenia, schizoaffective disorder, or mood disorder</a:t>
            </a:r>
            <a:endParaRPr/>
          </a:p>
          <a:p>
            <a:pPr marL="0" lvl="0" indent="0" algn="l" rtl="0">
              <a:spcBef>
                <a:spcPts val="0"/>
              </a:spcBef>
              <a:spcAft>
                <a:spcPts val="0"/>
              </a:spcAft>
              <a:buNone/>
            </a:pPr>
            <a:endParaRPr/>
          </a:p>
          <a:p>
            <a:pPr marL="0" lvl="0" indent="0" algn="l" rtl="0">
              <a:spcBef>
                <a:spcPts val="1600"/>
              </a:spcBef>
              <a:spcAft>
                <a:spcPts val="0"/>
              </a:spcAft>
              <a:buNone/>
            </a:pPr>
            <a:r>
              <a:rPr lang="en" b="1"/>
              <a:t>Schizophrenia</a:t>
            </a:r>
            <a:endParaRPr b="1"/>
          </a:p>
          <a:p>
            <a:pPr marL="0" lvl="0" indent="0" algn="l" rtl="0">
              <a:spcBef>
                <a:spcPts val="1600"/>
              </a:spcBef>
              <a:spcAft>
                <a:spcPts val="0"/>
              </a:spcAft>
              <a:buNone/>
            </a:pPr>
            <a:r>
              <a:rPr lang="en"/>
              <a:t>-symptom duration &gt;6 months</a:t>
            </a:r>
            <a:endParaRPr/>
          </a:p>
          <a:p>
            <a:pPr marL="0" lvl="0" indent="0" algn="l" rtl="0">
              <a:spcBef>
                <a:spcPts val="0"/>
              </a:spcBef>
              <a:spcAft>
                <a:spcPts val="0"/>
              </a:spcAft>
              <a:buNone/>
            </a:pPr>
            <a:r>
              <a:rPr lang="en"/>
              <a:t>-Treatment: antipsychotics, hospitalization, ECT, outpatient therapy (specific CBT for psychosis), multi-faceted approach with family therapy most effective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Delusional Disorder</a:t>
            </a:r>
            <a:endParaRPr/>
          </a:p>
        </p:txBody>
      </p:sp>
      <p:sp>
        <p:nvSpPr>
          <p:cNvPr id="129" name="Google Shape;129;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-delusions for over 1 month</a:t>
            </a:r>
            <a:endParaRPr/>
          </a:p>
          <a:p>
            <a:pPr marL="0" lvl="0" indent="0" algn="l" rtl="0">
              <a:spcBef>
                <a:spcPts val="0"/>
              </a:spcBef>
              <a:spcAft>
                <a:spcPts val="0"/>
              </a:spcAft>
              <a:buNone/>
            </a:pPr>
            <a:r>
              <a:rPr lang="en"/>
              <a:t>-functioning not impaired</a:t>
            </a:r>
            <a:endParaRPr/>
          </a:p>
          <a:p>
            <a:pPr marL="0" lvl="0" indent="0" algn="l" rtl="0">
              <a:spcBef>
                <a:spcPts val="0"/>
              </a:spcBef>
              <a:spcAft>
                <a:spcPts val="0"/>
              </a:spcAft>
              <a:buNone/>
            </a:pPr>
            <a:r>
              <a:rPr lang="en"/>
              <a:t>-usually ONLY delusions, no other evidence of psychosis</a:t>
            </a:r>
            <a:endParaRPr/>
          </a:p>
          <a:p>
            <a:pPr marL="0" lvl="0" indent="0" algn="l" rtl="0">
              <a:spcBef>
                <a:spcPts val="0"/>
              </a:spcBef>
              <a:spcAft>
                <a:spcPts val="0"/>
              </a:spcAft>
              <a:buNone/>
            </a:pPr>
            <a:r>
              <a:rPr lang="en"/>
              <a:t>-difficult to treat, can use antipsychotics, psychotherapy</a:t>
            </a:r>
            <a:endParaRPr/>
          </a:p>
          <a:p>
            <a:pPr marL="0" lvl="0" indent="0" algn="l" rtl="0">
              <a:spcBef>
                <a:spcPts val="0"/>
              </a:spcBef>
              <a:spcAft>
                <a:spcPts val="0"/>
              </a:spcAft>
              <a:buNone/>
            </a:pPr>
            <a:r>
              <a:rPr lang="en"/>
              <a:t>-SSRIs may be beneficial, especially with associated distress</a:t>
            </a:r>
            <a:endParaRPr/>
          </a:p>
          <a:p>
            <a:pPr marL="0" lvl="0" indent="0" algn="l" rtl="0">
              <a:spcBef>
                <a:spcPts val="0"/>
              </a:spcBef>
              <a:spcAft>
                <a:spcPts val="0"/>
              </a:spcAft>
              <a:buNone/>
            </a:pPr>
            <a:endParaRPr/>
          </a:p>
          <a:p>
            <a:pPr marL="0" lvl="0" indent="0" algn="l" rtl="0">
              <a:spcBef>
                <a:spcPts val="0"/>
              </a:spcBef>
              <a:spcAft>
                <a:spcPts val="0"/>
              </a:spcAft>
              <a:buNone/>
            </a:pPr>
            <a:r>
              <a:rPr lang="en"/>
              <a:t>-Usual stem: Older adult (40-50+), good functioning (has job, married), no prior psychiatric disease, develops delusional thinking. Eg. “wife comes in and says they have a good relationship but her 56 yo husband has developed an obsession that Meryl Streep is in love with him.”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Schizoaffective Disorder</a:t>
            </a:r>
            <a:endParaRPr/>
          </a:p>
        </p:txBody>
      </p:sp>
      <p:sp>
        <p:nvSpPr>
          <p:cNvPr id="135" name="Google Shape;135;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mood symptoms (i.e. major depressive episode or mania) and psychosis</a:t>
            </a:r>
            <a:endParaRPr/>
          </a:p>
          <a:p>
            <a:pPr marL="0" lvl="0" indent="0" algn="l" rtl="0">
              <a:spcBef>
                <a:spcPts val="1600"/>
              </a:spcBef>
              <a:spcAft>
                <a:spcPts val="0"/>
              </a:spcAft>
              <a:buNone/>
            </a:pPr>
            <a:r>
              <a:rPr lang="en"/>
              <a:t>-must have at least 2 weeks of psychosis IN ABSENCE of mood symptoms</a:t>
            </a:r>
            <a:endParaRPr/>
          </a:p>
          <a:p>
            <a:pPr marL="0" lvl="0" indent="0" algn="l" rtl="0">
              <a:spcBef>
                <a:spcPts val="1600"/>
              </a:spcBef>
              <a:spcAft>
                <a:spcPts val="0"/>
              </a:spcAft>
              <a:buNone/>
            </a:pPr>
            <a:r>
              <a:rPr lang="en"/>
              <a:t>-may have mania or a major depressive episode during an episode of psychosis or without (mood disorder w/ psychotic features - psychosis only with mood symptoms)</a:t>
            </a:r>
            <a:endParaRPr/>
          </a:p>
          <a:p>
            <a:pPr marL="0" lvl="0" indent="0" algn="l" rtl="0">
              <a:spcBef>
                <a:spcPts val="1600"/>
              </a:spcBef>
              <a:spcAft>
                <a:spcPts val="0"/>
              </a:spcAft>
              <a:buNone/>
            </a:pPr>
            <a:r>
              <a:rPr lang="en"/>
              <a:t>-Treatment: antipsychotics, mood stabilizers or antidepressants as adjuvants, ECT</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Antipsychotics</a:t>
            </a:r>
            <a:endParaRPr/>
          </a:p>
        </p:txBody>
      </p:sp>
      <p:sp>
        <p:nvSpPr>
          <p:cNvPr id="141" name="Google Shape;141;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one antipsychotic has better therapeutic effect than another, except clozapine</a:t>
            </a:r>
            <a:endParaRPr/>
          </a:p>
          <a:p>
            <a:pPr marL="0" lvl="0" indent="0" algn="l" rtl="0">
              <a:spcBef>
                <a:spcPts val="1600"/>
              </a:spcBef>
              <a:spcAft>
                <a:spcPts val="0"/>
              </a:spcAft>
              <a:buNone/>
            </a:pPr>
            <a:r>
              <a:rPr lang="en"/>
              <a:t>-easiest to remember the differences between medications via their side effect profile</a:t>
            </a:r>
            <a:endParaRPr/>
          </a:p>
          <a:p>
            <a:pPr marL="0" lvl="0" indent="0" algn="l" rtl="0">
              <a:spcBef>
                <a:spcPts val="1600"/>
              </a:spcBef>
              <a:spcAft>
                <a:spcPts val="0"/>
              </a:spcAft>
              <a:buNone/>
            </a:pPr>
            <a:r>
              <a:rPr lang="en"/>
              <a:t>-all decrease seizure threshold</a:t>
            </a:r>
            <a:endParaRPr/>
          </a:p>
          <a:p>
            <a:pPr marL="0" lvl="0" indent="0" algn="l" rtl="0">
              <a:spcBef>
                <a:spcPts val="1600"/>
              </a:spcBef>
              <a:spcAft>
                <a:spcPts val="1600"/>
              </a:spcAft>
              <a:buNone/>
            </a:pPr>
            <a:r>
              <a:rPr lang="en"/>
              <a:t>-all atypicals cause weight gain/metabolic syndrome, varying levels of anticholinergic, sedation, orthostasis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Antipsychotics: Dopamine Pathways</a:t>
            </a:r>
            <a:endParaRPr/>
          </a:p>
        </p:txBody>
      </p:sp>
      <p:sp>
        <p:nvSpPr>
          <p:cNvPr id="147" name="Google Shape;147;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Mesolimbic: Increased dopamine causes positive symptoms</a:t>
            </a:r>
            <a:endParaRPr/>
          </a:p>
          <a:p>
            <a:pPr marL="457200" lvl="0" indent="-342900" algn="l" rtl="0">
              <a:spcBef>
                <a:spcPts val="0"/>
              </a:spcBef>
              <a:spcAft>
                <a:spcPts val="0"/>
              </a:spcAft>
              <a:buSzPts val="1800"/>
              <a:buAutoNum type="arabicPeriod"/>
            </a:pPr>
            <a:r>
              <a:rPr lang="en"/>
              <a:t>Mesocortical: Decreased dopamine causes negative symptoms</a:t>
            </a:r>
            <a:endParaRPr/>
          </a:p>
          <a:p>
            <a:pPr marL="457200" lvl="0" indent="-342900" algn="l" rtl="0">
              <a:spcBef>
                <a:spcPts val="0"/>
              </a:spcBef>
              <a:spcAft>
                <a:spcPts val="0"/>
              </a:spcAft>
              <a:buSzPts val="1800"/>
              <a:buAutoNum type="arabicPeriod"/>
            </a:pPr>
            <a:r>
              <a:rPr lang="en"/>
              <a:t>Nigrostriatal: Decreased dopamine causes Parkinsonism</a:t>
            </a:r>
            <a:endParaRPr/>
          </a:p>
          <a:p>
            <a:pPr marL="457200" lvl="0" indent="-342900" algn="l" rtl="0">
              <a:spcBef>
                <a:spcPts val="0"/>
              </a:spcBef>
              <a:spcAft>
                <a:spcPts val="0"/>
              </a:spcAft>
              <a:buSzPts val="1800"/>
              <a:buAutoNum type="arabicPeriod"/>
            </a:pPr>
            <a:r>
              <a:rPr lang="en"/>
              <a:t>Tuberoinfundibular: Decreased dopamine causes prolactinemia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Typical/First Generation Antipsychotics</a:t>
            </a:r>
            <a:endParaRPr/>
          </a:p>
        </p:txBody>
      </p:sp>
      <p:sp>
        <p:nvSpPr>
          <p:cNvPr id="153" name="Google Shape;153;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-Exerts therapeutic effect through blockage of D2 receptors</a:t>
            </a:r>
            <a:endParaRPr/>
          </a:p>
          <a:p>
            <a:pPr marL="0" lvl="0" indent="0" algn="l" rtl="0">
              <a:spcBef>
                <a:spcPts val="1600"/>
              </a:spcBef>
              <a:spcAft>
                <a:spcPts val="0"/>
              </a:spcAft>
              <a:buNone/>
            </a:pPr>
            <a:r>
              <a:rPr lang="en"/>
              <a:t>-Adverse effects via:</a:t>
            </a:r>
            <a:endParaRPr/>
          </a:p>
          <a:p>
            <a:pPr marL="0" lvl="0" indent="0" algn="l" rtl="0">
              <a:spcBef>
                <a:spcPts val="1600"/>
              </a:spcBef>
              <a:spcAft>
                <a:spcPts val="0"/>
              </a:spcAft>
              <a:buNone/>
            </a:pPr>
            <a:r>
              <a:rPr lang="en"/>
              <a:t>	-muscarinic (M1) blockade: anticholinergic effects</a:t>
            </a:r>
            <a:endParaRPr/>
          </a:p>
          <a:p>
            <a:pPr marL="0" lvl="0" indent="0" algn="l" rtl="0">
              <a:spcBef>
                <a:spcPts val="1600"/>
              </a:spcBef>
              <a:spcAft>
                <a:spcPts val="0"/>
              </a:spcAft>
              <a:buNone/>
            </a:pPr>
            <a:r>
              <a:rPr lang="en"/>
              <a:t>	-histamine (H1) blockade: sedation</a:t>
            </a:r>
            <a:endParaRPr/>
          </a:p>
          <a:p>
            <a:pPr marL="0" lvl="0" indent="0" algn="l" rtl="0">
              <a:spcBef>
                <a:spcPts val="1600"/>
              </a:spcBef>
              <a:spcAft>
                <a:spcPts val="0"/>
              </a:spcAft>
              <a:buNone/>
            </a:pPr>
            <a:r>
              <a:rPr lang="en"/>
              <a:t>	-alpha blockade: orthostatic hypotension</a:t>
            </a:r>
            <a:endParaRPr/>
          </a:p>
          <a:p>
            <a:pPr marL="0" lvl="0" indent="0" algn="l" rtl="0">
              <a:spcBef>
                <a:spcPts val="1600"/>
              </a:spcBef>
              <a:spcAft>
                <a:spcPts val="1600"/>
              </a:spcAft>
              <a:buNone/>
            </a:pPr>
            <a:r>
              <a:rPr lang="en"/>
              <a:t>	-dopamine blockade: EPS, prolactinemia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Typical/First Generation Antipsychotics</a:t>
            </a:r>
            <a:endParaRPr/>
          </a:p>
        </p:txBody>
      </p:sp>
      <p:sp>
        <p:nvSpPr>
          <p:cNvPr id="159" name="Google Shape;159;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-potency refers to dopamine binding, which tells you their side effect profile</a:t>
            </a:r>
            <a:endParaRPr/>
          </a:p>
          <a:p>
            <a:pPr marL="0" lvl="0" indent="0" algn="l" rtl="0">
              <a:spcBef>
                <a:spcPts val="0"/>
              </a:spcBef>
              <a:spcAft>
                <a:spcPts val="0"/>
              </a:spcAft>
              <a:buNone/>
            </a:pPr>
            <a:r>
              <a:rPr lang="en"/>
              <a:t>-Low potency: chlorpromazine</a:t>
            </a:r>
            <a:endParaRPr/>
          </a:p>
          <a:p>
            <a:pPr marL="0" lvl="0" indent="0" algn="l" rtl="0">
              <a:spcBef>
                <a:spcPts val="0"/>
              </a:spcBef>
              <a:spcAft>
                <a:spcPts val="0"/>
              </a:spcAft>
              <a:buNone/>
            </a:pPr>
            <a:r>
              <a:rPr lang="en"/>
              <a:t>	-anticholinergic, alpha blocking, antihistaminergic side effects predominate</a:t>
            </a:r>
            <a:endParaRPr/>
          </a:p>
          <a:p>
            <a:pPr marL="0" lvl="0" indent="0" algn="l" rtl="0">
              <a:spcBef>
                <a:spcPts val="0"/>
              </a:spcBef>
              <a:spcAft>
                <a:spcPts val="0"/>
              </a:spcAft>
              <a:buNone/>
            </a:pPr>
            <a:r>
              <a:rPr lang="en"/>
              <a:t>	-anticholinergic = bad in elderly</a:t>
            </a:r>
            <a:endParaRPr/>
          </a:p>
          <a:p>
            <a:pPr marL="0" lvl="0" indent="0" algn="l" rtl="0">
              <a:spcBef>
                <a:spcPts val="0"/>
              </a:spcBef>
              <a:spcAft>
                <a:spcPts val="0"/>
              </a:spcAft>
              <a:buNone/>
            </a:pPr>
            <a:r>
              <a:rPr lang="en"/>
              <a:t>-High potency: haloperidol, fluphenazine, trifluoperazine</a:t>
            </a:r>
            <a:endParaRPr/>
          </a:p>
          <a:p>
            <a:pPr marL="0" lvl="0" indent="0" algn="l" rtl="0">
              <a:spcBef>
                <a:spcPts val="0"/>
              </a:spcBef>
              <a:spcAft>
                <a:spcPts val="0"/>
              </a:spcAft>
              <a:buNone/>
            </a:pPr>
            <a:r>
              <a:rPr lang="en"/>
              <a:t>	-EPS predominate, hyperprolactinemia</a:t>
            </a:r>
            <a:endParaRPr/>
          </a:p>
          <a:p>
            <a:pPr marL="0" lvl="0" indent="0" algn="l" rtl="0">
              <a:spcBef>
                <a:spcPts val="0"/>
              </a:spcBef>
              <a:spcAft>
                <a:spcPts val="0"/>
              </a:spcAft>
              <a:buNone/>
            </a:pPr>
            <a:endParaRPr/>
          </a:p>
          <a:p>
            <a:pPr marL="0" lvl="0" indent="0" algn="l" rtl="0">
              <a:spcBef>
                <a:spcPts val="1600"/>
              </a:spcBef>
              <a:spcAft>
                <a:spcPts val="1600"/>
              </a:spcAft>
              <a:buNone/>
            </a:pPr>
            <a:r>
              <a:rPr lang="en"/>
              <a:t>-Overall: improve positive sx, may worsen negative sx, cause EPS, anticholinergic, antihistaminergic, alpha blockade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Extrapyramidal Symptoms</a:t>
            </a:r>
            <a:endParaRPr/>
          </a:p>
        </p:txBody>
      </p:sp>
      <p:sp>
        <p:nvSpPr>
          <p:cNvPr id="165" name="Google Shape;165;p30"/>
          <p:cNvSpPr txBox="1">
            <a:spLocks noGrp="1"/>
          </p:cNvSpPr>
          <p:nvPr>
            <p:ph type="body" idx="1"/>
          </p:nvPr>
        </p:nvSpPr>
        <p:spPr>
          <a:xfrm>
            <a:off x="387900" y="13612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-Akathisia:</a:t>
            </a:r>
            <a:r>
              <a:rPr lang="en" sz="1600"/>
              <a:t> feeling of restlessness, can lead to decrease sleep and increased anxiety. Stem may say patient “can’t sit still”, “walking around the room” but is otherwise cooperative and organized. Tx with propranolol (1st line), benztropine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-Parkinsonism: </a:t>
            </a:r>
            <a:r>
              <a:rPr lang="en" sz="1600"/>
              <a:t>bradykinesia, “mask-like” facies, cogwheeling, pill-rolling tremor. Tx with anticholinergics (benztropine, trihexyphenidyl, diphenhydramine)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-Dystonia: </a:t>
            </a:r>
            <a:r>
              <a:rPr lang="en" sz="1600"/>
              <a:t>painful, involuntary muscle contraction. Develops soon after starting antipsychotic. Tx with anticholinergics (diphenhydramine, benztropine)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-Tardive Dyskinesia: </a:t>
            </a:r>
            <a:r>
              <a:rPr lang="en" sz="1600"/>
              <a:t>involuntary movements, usually of face, mouth, neck, extremities. Eg. lip smacking, chewing, tongue movements. Develops after long-term antipsychotic use. Tx: can switch to clozapine</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Neuroleptic Malignant Syndrome</a:t>
            </a:r>
            <a:endParaRPr/>
          </a:p>
        </p:txBody>
      </p:sp>
      <p:sp>
        <p:nvSpPr>
          <p:cNvPr id="171" name="Google Shape;171;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rigidity, fever, autonomic instability, increased CPK</a:t>
            </a:r>
            <a:endParaRPr/>
          </a:p>
          <a:p>
            <a:pPr marL="0" lvl="0" indent="0" algn="l" rtl="0">
              <a:spcBef>
                <a:spcPts val="1600"/>
              </a:spcBef>
              <a:spcAft>
                <a:spcPts val="0"/>
              </a:spcAft>
              <a:buNone/>
            </a:pPr>
            <a:r>
              <a:rPr lang="en"/>
              <a:t>-Tx: STOP ANTIPSYCHOTIC (if this answer is there, it’s that one)</a:t>
            </a:r>
            <a:endParaRPr/>
          </a:p>
          <a:p>
            <a:pPr marL="0" lvl="0" indent="0" algn="l" rtl="0">
              <a:spcBef>
                <a:spcPts val="1600"/>
              </a:spcBef>
              <a:spcAft>
                <a:spcPts val="0"/>
              </a:spcAft>
              <a:buNone/>
            </a:pPr>
            <a:r>
              <a:rPr lang="en"/>
              <a:t>-Tx: supportive, dantrolene, dopamine agonists (bromocriptine)</a:t>
            </a:r>
            <a:endParaRPr/>
          </a:p>
          <a:p>
            <a:pPr marL="0" lvl="0" indent="0" algn="l" rtl="0">
              <a:spcBef>
                <a:spcPts val="1600"/>
              </a:spcBef>
              <a:spcAft>
                <a:spcPts val="0"/>
              </a:spcAft>
              <a:buNone/>
            </a:pPr>
            <a:r>
              <a:rPr lang="en"/>
              <a:t>-similar to malignant hyperthermia and serotonin syndrome, but stem will have recent use of antipsychotic (malignant hyperthermia - anesthetic, serotonin syndrome - hyperreflexia)</a:t>
            </a:r>
            <a:endParaRPr/>
          </a:p>
          <a:p>
            <a:pPr marL="0" lvl="0" indent="0" algn="l" rtl="0">
              <a:spcBef>
                <a:spcPts val="1600"/>
              </a:spcBef>
              <a:spcAft>
                <a:spcPts val="1600"/>
              </a:spcAft>
              <a:buNone/>
            </a:pPr>
            <a:r>
              <a:rPr lang="en"/>
              <a:t>-can occur at any time when taking an antipsychotic, but more common when starting the medication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Goals</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Brief overview of material from this week</a:t>
            </a:r>
            <a:endParaRPr/>
          </a:p>
          <a:p>
            <a:pPr marL="457200" lvl="0" indent="-342900" algn="l" rtl="0">
              <a:spcBef>
                <a:spcPts val="0"/>
              </a:spcBef>
              <a:spcAft>
                <a:spcPts val="0"/>
              </a:spcAft>
              <a:buSzPts val="1800"/>
              <a:buChar char="-"/>
            </a:pPr>
            <a:r>
              <a:rPr lang="en"/>
              <a:t>Highlight relevant exam/board material</a:t>
            </a:r>
            <a:endParaRPr/>
          </a:p>
          <a:p>
            <a:pPr marL="457200" lvl="0" indent="-342900" algn="l" rtl="0">
              <a:spcBef>
                <a:spcPts val="0"/>
              </a:spcBef>
              <a:spcAft>
                <a:spcPts val="0"/>
              </a:spcAft>
              <a:buSzPts val="1800"/>
              <a:buChar char="-"/>
            </a:pPr>
            <a:r>
              <a:rPr lang="en"/>
              <a:t>Answer lingering questions</a:t>
            </a:r>
            <a:endParaRPr/>
          </a:p>
          <a:p>
            <a:pPr marL="457200" lvl="0" indent="-342900" algn="l" rtl="0">
              <a:spcBef>
                <a:spcPts val="0"/>
              </a:spcBef>
              <a:spcAft>
                <a:spcPts val="0"/>
              </a:spcAft>
              <a:buSzPts val="1800"/>
              <a:buChar char="-"/>
            </a:pPr>
            <a:r>
              <a:rPr lang="en"/>
              <a:t>Topics: MSE, Psychotic Disorders, Antipsychotics, Drugs</a:t>
            </a: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sz="2400"/>
              <a:t>Review sessions should </a:t>
            </a:r>
            <a:r>
              <a:rPr lang="en" sz="2400" b="1" i="1" u="sng"/>
              <a:t>guide</a:t>
            </a:r>
            <a:r>
              <a:rPr lang="en" sz="2400"/>
              <a:t> your studying</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Atypical/Second Generation Antipsychotics</a:t>
            </a:r>
            <a:endParaRPr/>
          </a:p>
        </p:txBody>
      </p:sp>
      <p:sp>
        <p:nvSpPr>
          <p:cNvPr id="177" name="Google Shape;177;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 D2 blockade and Serotonin (5HT2A) Blockade</a:t>
            </a:r>
            <a:endParaRPr/>
          </a:p>
          <a:p>
            <a:pPr marL="0" lvl="0" indent="0" algn="l" rtl="0">
              <a:spcBef>
                <a:spcPts val="1600"/>
              </a:spcBef>
              <a:spcAft>
                <a:spcPts val="0"/>
              </a:spcAft>
              <a:buNone/>
            </a:pPr>
            <a:r>
              <a:rPr lang="en"/>
              <a:t>-Serotonin inhibits Dopamine, so blocking serotonin will increase dopamine activity</a:t>
            </a:r>
            <a:endParaRPr/>
          </a:p>
          <a:p>
            <a:pPr marL="0" lvl="0" indent="0" algn="l" rtl="0">
              <a:spcBef>
                <a:spcPts val="1600"/>
              </a:spcBef>
              <a:spcAft>
                <a:spcPts val="0"/>
              </a:spcAft>
              <a:buNone/>
            </a:pPr>
            <a:r>
              <a:rPr lang="en"/>
              <a:t>-Low 5HT2A receptors in mesolimbic, higher in mesocortical, nigrostriatal, and tuberoinfundibular pathways</a:t>
            </a:r>
            <a:endParaRPr/>
          </a:p>
          <a:p>
            <a:pPr marL="0" lvl="0" indent="0" algn="l" rtl="0">
              <a:spcBef>
                <a:spcPts val="1600"/>
              </a:spcBef>
              <a:spcAft>
                <a:spcPts val="1600"/>
              </a:spcAft>
              <a:buNone/>
            </a:pPr>
            <a:r>
              <a:rPr lang="en"/>
              <a:t>-Theoretically, the increased dopamine helps to reduce negative symptoms and improve side effect profile while still alleviating (decreasing dopamine) positive symptoms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Atypical/Second Generation Antipsychotics</a:t>
            </a:r>
            <a:endParaRPr/>
          </a:p>
        </p:txBody>
      </p:sp>
      <p:sp>
        <p:nvSpPr>
          <p:cNvPr id="183" name="Google Shape;183;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-Olanzapine: </a:t>
            </a:r>
            <a:r>
              <a:rPr lang="en"/>
              <a:t>“O” for overweight. Weight gain/metabolic syndrome.</a:t>
            </a:r>
            <a:endParaRPr/>
          </a:p>
          <a:p>
            <a:pPr marL="0" lvl="0" indent="0" algn="l" rtl="0">
              <a:spcBef>
                <a:spcPts val="1600"/>
              </a:spcBef>
              <a:spcAft>
                <a:spcPts val="0"/>
              </a:spcAft>
              <a:buNone/>
            </a:pPr>
            <a:r>
              <a:rPr lang="en" b="1"/>
              <a:t>-Quetiapine: </a:t>
            </a:r>
            <a:r>
              <a:rPr lang="en"/>
              <a:t>Sedation (brand name Seroquel - “S” for sedation)</a:t>
            </a:r>
            <a:endParaRPr/>
          </a:p>
          <a:p>
            <a:pPr marL="0" lvl="0" indent="0" algn="l" rtl="0">
              <a:spcBef>
                <a:spcPts val="1600"/>
              </a:spcBef>
              <a:spcAft>
                <a:spcPts val="0"/>
              </a:spcAft>
              <a:buNone/>
            </a:pPr>
            <a:r>
              <a:rPr lang="en" b="1"/>
              <a:t>-Aripiprazole: </a:t>
            </a:r>
            <a:r>
              <a:rPr lang="en"/>
              <a:t>“A” for akathisia. Activating - akathisia, lower weight gain, better for negative sx</a:t>
            </a:r>
            <a:endParaRPr/>
          </a:p>
          <a:p>
            <a:pPr marL="0" lvl="0" indent="0" algn="l" rtl="0">
              <a:spcBef>
                <a:spcPts val="1600"/>
              </a:spcBef>
              <a:spcAft>
                <a:spcPts val="0"/>
              </a:spcAft>
              <a:buNone/>
            </a:pPr>
            <a:r>
              <a:rPr lang="en" b="1"/>
              <a:t>-Risperidone: </a:t>
            </a:r>
            <a:r>
              <a:rPr lang="en"/>
              <a:t>Hyperprolactinemia! Higher risk of EPS amongst atypicals. Lower risk for weight gain/metabolic syndrome.</a:t>
            </a:r>
            <a:endParaRPr/>
          </a:p>
          <a:p>
            <a:pPr marL="0" lvl="0" indent="0" algn="l" rtl="0">
              <a:spcBef>
                <a:spcPts val="1600"/>
              </a:spcBef>
              <a:spcAft>
                <a:spcPts val="1600"/>
              </a:spcAft>
              <a:buNone/>
            </a:pPr>
            <a:r>
              <a:rPr lang="en" b="1"/>
              <a:t>-Ziprasidone: </a:t>
            </a:r>
            <a:r>
              <a:rPr lang="en"/>
              <a:t>most weight neutral, QTc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Clozapine</a:t>
            </a:r>
            <a:endParaRPr/>
          </a:p>
        </p:txBody>
      </p:sp>
      <p:sp>
        <p:nvSpPr>
          <p:cNvPr id="189" name="Google Shape;189;p34"/>
          <p:cNvSpPr txBox="1">
            <a:spLocks noGrp="1"/>
          </p:cNvSpPr>
          <p:nvPr>
            <p:ph type="body" idx="1"/>
          </p:nvPr>
        </p:nvSpPr>
        <p:spPr>
          <a:xfrm>
            <a:off x="387900" y="1321475"/>
            <a:ext cx="8368200" cy="32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-Agranulocytosis!</a:t>
            </a:r>
            <a:endParaRPr/>
          </a:p>
          <a:p>
            <a:pPr marL="457200" lvl="0" indent="0" algn="l" rtl="0">
              <a:spcBef>
                <a:spcPts val="0"/>
              </a:spcBef>
              <a:spcAft>
                <a:spcPts val="0"/>
              </a:spcAft>
              <a:buNone/>
            </a:pPr>
            <a:r>
              <a:rPr lang="en"/>
              <a:t>-Usual stem: starts new antipsychotic, becomes sick (usually with uncommon bug)</a:t>
            </a:r>
            <a:endParaRPr/>
          </a:p>
          <a:p>
            <a:pPr marL="0" lvl="0" indent="0" algn="l" rtl="0">
              <a:spcBef>
                <a:spcPts val="0"/>
              </a:spcBef>
              <a:spcAft>
                <a:spcPts val="0"/>
              </a:spcAft>
              <a:buNone/>
            </a:pPr>
            <a:r>
              <a:rPr lang="en"/>
              <a:t>-Also weight gain/metabolic syndrome - clozapine and olanzapine are the most likely to cause this</a:t>
            </a:r>
            <a:endParaRPr/>
          </a:p>
          <a:p>
            <a:pPr marL="0" lvl="0" indent="0" algn="l" rtl="0">
              <a:spcBef>
                <a:spcPts val="0"/>
              </a:spcBef>
              <a:spcAft>
                <a:spcPts val="0"/>
              </a:spcAft>
              <a:buNone/>
            </a:pPr>
            <a:r>
              <a:rPr lang="en"/>
              <a:t>-because of side effects, used to treat resistant disease - usually trial of two different antipsychotics, then use clozapine</a:t>
            </a:r>
            <a:endParaRPr/>
          </a:p>
          <a:p>
            <a:pPr marL="0" lvl="0" indent="0" algn="l" rtl="0">
              <a:spcBef>
                <a:spcPts val="0"/>
              </a:spcBef>
              <a:spcAft>
                <a:spcPts val="0"/>
              </a:spcAft>
              <a:buNone/>
            </a:pPr>
            <a:r>
              <a:rPr lang="en"/>
              <a:t>-decreases suicide risk</a:t>
            </a:r>
            <a:endParaRPr/>
          </a:p>
          <a:p>
            <a:pPr marL="0" lvl="0" indent="0" algn="l" rtl="0">
              <a:spcBef>
                <a:spcPts val="0"/>
              </a:spcBef>
              <a:spcAft>
                <a:spcPts val="0"/>
              </a:spcAft>
              <a:buNone/>
            </a:pPr>
            <a:r>
              <a:rPr lang="en"/>
              <a:t>-only one with increased efficacy</a:t>
            </a:r>
            <a:endParaRPr/>
          </a:p>
          <a:p>
            <a:pPr marL="0" lvl="0" indent="0" algn="l" rtl="0">
              <a:spcBef>
                <a:spcPts val="0"/>
              </a:spcBef>
              <a:spcAft>
                <a:spcPts val="0"/>
              </a:spcAft>
              <a:buNone/>
            </a:pPr>
            <a:r>
              <a:rPr lang="en"/>
              <a:t>-can be used to treat tardive dyskinesia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Drugs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7900" y="4104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Intoxication &amp; Withdrawal</a:t>
            </a:r>
            <a:endParaRPr/>
          </a:p>
        </p:txBody>
      </p:sp>
      <p:sp>
        <p:nvSpPr>
          <p:cNvPr id="200" name="Google Shape;200;p36"/>
          <p:cNvSpPr txBox="1">
            <a:spLocks noGrp="1"/>
          </p:cNvSpPr>
          <p:nvPr>
            <p:ph type="body" idx="1"/>
          </p:nvPr>
        </p:nvSpPr>
        <p:spPr>
          <a:xfrm>
            <a:off x="387900" y="1304025"/>
            <a:ext cx="4076700" cy="3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t>Substance Use Disorder</a:t>
            </a:r>
            <a:r>
              <a:rPr lang="en"/>
              <a:t>  </a:t>
            </a:r>
            <a:endParaRPr/>
          </a:p>
          <a:p>
            <a:pPr marL="0" lvl="0" indent="0" algn="l" rtl="0">
              <a:spcBef>
                <a:spcPts val="1600"/>
              </a:spcBef>
              <a:spcAft>
                <a:spcPts val="0"/>
              </a:spcAft>
              <a:buNone/>
            </a:pPr>
            <a:r>
              <a:rPr lang="en"/>
              <a:t>Problematic pattern of substance use leading to significant impairment or distress.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Includes 2+ of the following over a 12 month period</a:t>
            </a:r>
            <a:endParaRPr/>
          </a:p>
        </p:txBody>
      </p:sp>
      <p:pic>
        <p:nvPicPr>
          <p:cNvPr id="201" name="Google Shape;201;p36"/>
          <p:cNvPicPr preferRelativeResize="0"/>
          <p:nvPr/>
        </p:nvPicPr>
        <p:blipFill>
          <a:blip r:embed="rId3">
            <a:alphaModFix/>
          </a:blip>
          <a:stretch>
            <a:fillRect/>
          </a:stretch>
        </p:blipFill>
        <p:spPr>
          <a:xfrm>
            <a:off x="4572000" y="1096498"/>
            <a:ext cx="4401525" cy="38823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Illicit Drugs</a:t>
            </a:r>
            <a:endParaRPr/>
          </a:p>
        </p:txBody>
      </p:sp>
      <p:sp>
        <p:nvSpPr>
          <p:cNvPr id="207" name="Google Shape;207;p37"/>
          <p:cNvSpPr txBox="1">
            <a:spLocks noGrp="1"/>
          </p:cNvSpPr>
          <p:nvPr>
            <p:ph type="body" idx="1"/>
          </p:nvPr>
        </p:nvSpPr>
        <p:spPr>
          <a:xfrm>
            <a:off x="387900" y="1812349"/>
            <a:ext cx="8368200" cy="30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Stimulants</a:t>
            </a:r>
            <a:r>
              <a:rPr lang="en"/>
              <a:t>: Cocaine, Amphetamines, Crystal Meth, MDMA, Bath Salts</a:t>
            </a:r>
            <a:endParaRPr/>
          </a:p>
          <a:p>
            <a:pPr marL="0" lvl="0" indent="0" algn="ctr" rtl="0">
              <a:spcBef>
                <a:spcPts val="1600"/>
              </a:spcBef>
              <a:spcAft>
                <a:spcPts val="0"/>
              </a:spcAft>
              <a:buNone/>
            </a:pPr>
            <a:r>
              <a:rPr lang="en" b="1"/>
              <a:t>Sedatives</a:t>
            </a:r>
            <a:r>
              <a:rPr lang="en"/>
              <a:t>: Alcohol, Benzos, Barbiturates, Opioids</a:t>
            </a:r>
            <a:endParaRPr/>
          </a:p>
          <a:p>
            <a:pPr marL="0" lvl="0" indent="0" algn="ctr" rtl="0">
              <a:spcBef>
                <a:spcPts val="1600"/>
              </a:spcBef>
              <a:spcAft>
                <a:spcPts val="0"/>
              </a:spcAft>
              <a:buNone/>
            </a:pPr>
            <a:r>
              <a:rPr lang="en" b="1"/>
              <a:t>Hallucinogens</a:t>
            </a:r>
            <a:r>
              <a:rPr lang="en"/>
              <a:t>: LSD, Psilocybin, Mescaline</a:t>
            </a:r>
            <a:endParaRPr/>
          </a:p>
          <a:p>
            <a:pPr marL="0" lvl="0" indent="0" algn="ctr" rtl="0">
              <a:spcBef>
                <a:spcPts val="1600"/>
              </a:spcBef>
              <a:spcAft>
                <a:spcPts val="0"/>
              </a:spcAft>
              <a:buNone/>
            </a:pPr>
            <a:r>
              <a:rPr lang="en" b="1"/>
              <a:t>Dissociative Anesthetics</a:t>
            </a:r>
            <a:r>
              <a:rPr lang="en"/>
              <a:t>: PCP, Ketamine</a:t>
            </a:r>
            <a:endParaRPr/>
          </a:p>
          <a:p>
            <a:pPr marL="0" lvl="0" indent="0" algn="ctr" rtl="0">
              <a:spcBef>
                <a:spcPts val="1600"/>
              </a:spcBef>
              <a:spcAft>
                <a:spcPts val="1600"/>
              </a:spcAft>
              <a:buNone/>
            </a:pPr>
            <a:r>
              <a:rPr lang="en" b="1"/>
              <a:t>Cannabinoids</a:t>
            </a:r>
            <a:r>
              <a:rPr lang="en"/>
              <a:t>: Marijuana, K2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Stimulants</a:t>
            </a:r>
            <a:endParaRPr/>
          </a:p>
        </p:txBody>
      </p:sp>
      <p:sp>
        <p:nvSpPr>
          <p:cNvPr id="213" name="Google Shape;213;p38"/>
          <p:cNvSpPr txBox="1">
            <a:spLocks noGrp="1"/>
          </p:cNvSpPr>
          <p:nvPr>
            <p:ph type="body" idx="1"/>
          </p:nvPr>
        </p:nvSpPr>
        <p:spPr>
          <a:xfrm>
            <a:off x="387900" y="1489825"/>
            <a:ext cx="8368200" cy="339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alibri"/>
                <a:ea typeface="Calibri"/>
                <a:cs typeface="Calibri"/>
                <a:sym typeface="Calibri"/>
              </a:rPr>
              <a:t>Cocaine</a:t>
            </a:r>
            <a:r>
              <a:rPr lang="en" b="1">
                <a:solidFill>
                  <a:srgbClr val="FFFFFF"/>
                </a:solidFill>
                <a:latin typeface="Calibri"/>
                <a:ea typeface="Calibri"/>
                <a:cs typeface="Calibri"/>
                <a:sym typeface="Calibri"/>
              </a:rPr>
              <a:t> </a:t>
            </a:r>
            <a:r>
              <a:rPr lang="en">
                <a:solidFill>
                  <a:srgbClr val="FFFFFF"/>
                </a:solidFill>
                <a:latin typeface="Calibri"/>
                <a:ea typeface="Calibri"/>
                <a:cs typeface="Calibri"/>
                <a:sym typeface="Calibri"/>
              </a:rPr>
              <a:t>– ↓ reuptake of Dopamine (DA), Norepinephrine (NE), Serotonin (5HT)</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
                <a:solidFill>
                  <a:srgbClr val="FFFFFF"/>
                </a:solidFill>
                <a:latin typeface="Calibri"/>
                <a:ea typeface="Calibri"/>
                <a:cs typeface="Calibri"/>
                <a:sym typeface="Calibri"/>
              </a:rPr>
              <a:t>                   </a:t>
            </a:r>
            <a:endParaRPr>
              <a:solidFill>
                <a:srgbClr val="FFFFFF"/>
              </a:solidFill>
              <a:latin typeface="Calibri"/>
              <a:ea typeface="Calibri"/>
              <a:cs typeface="Calibri"/>
              <a:sym typeface="Calibri"/>
            </a:endParaRPr>
          </a:p>
          <a:p>
            <a:pPr marL="0" lvl="0" indent="457200" algn="l" rtl="0">
              <a:spcBef>
                <a:spcPts val="0"/>
              </a:spcBef>
              <a:spcAft>
                <a:spcPts val="0"/>
              </a:spcAft>
              <a:buNone/>
            </a:pPr>
            <a:r>
              <a:rPr lang="en" i="1">
                <a:solidFill>
                  <a:srgbClr val="FFFFFF"/>
                </a:solidFill>
                <a:latin typeface="Calibri"/>
                <a:ea typeface="Calibri"/>
                <a:cs typeface="Calibri"/>
                <a:sym typeface="Calibri"/>
              </a:rPr>
              <a:t>          smoking and injection, highest/most rapid increase in blood levels</a:t>
            </a:r>
            <a:endParaRPr i="1">
              <a:solidFill>
                <a:srgbClr val="FFFFFF"/>
              </a:solidFill>
              <a:latin typeface="Calibri"/>
              <a:ea typeface="Calibri"/>
              <a:cs typeface="Calibri"/>
              <a:sym typeface="Calibri"/>
            </a:endParaRPr>
          </a:p>
          <a:p>
            <a:pPr marL="914400" lvl="0" indent="0" algn="l" rtl="0">
              <a:spcBef>
                <a:spcPts val="0"/>
              </a:spcBef>
              <a:spcAft>
                <a:spcPts val="0"/>
              </a:spcAft>
              <a:buNone/>
            </a:pPr>
            <a:r>
              <a:rPr lang="en">
                <a:solidFill>
                  <a:srgbClr val="FFFFFF"/>
                </a:solidFill>
                <a:latin typeface="Calibri"/>
                <a:ea typeface="Calibri"/>
                <a:cs typeface="Calibri"/>
                <a:sym typeface="Calibri"/>
              </a:rPr>
              <a:t> </a:t>
            </a:r>
            <a:r>
              <a:rPr lang="en" i="1">
                <a:solidFill>
                  <a:srgbClr val="FFFFFF"/>
                </a:solidFill>
                <a:latin typeface="Calibri"/>
                <a:ea typeface="Calibri"/>
                <a:cs typeface="Calibri"/>
                <a:sym typeface="Calibri"/>
              </a:rPr>
              <a:t>blocks nerve impulses causing a local anesthetic effect </a:t>
            </a:r>
            <a:endParaRPr i="1">
              <a:solidFill>
                <a:srgbClr val="FFFFFF"/>
              </a:solidFill>
              <a:latin typeface="Calibri"/>
              <a:ea typeface="Calibri"/>
              <a:cs typeface="Calibri"/>
              <a:sym typeface="Calibri"/>
            </a:endParaRPr>
          </a:p>
          <a:p>
            <a:pPr marL="914400" lvl="0" indent="0" algn="l" rtl="0">
              <a:spcBef>
                <a:spcPts val="0"/>
              </a:spcBef>
              <a:spcAft>
                <a:spcPts val="0"/>
              </a:spcAft>
              <a:buNone/>
            </a:pPr>
            <a:endParaRPr i="1">
              <a:solidFill>
                <a:srgbClr val="FFFFFF"/>
              </a:solidFill>
              <a:latin typeface="Calibri"/>
              <a:ea typeface="Calibri"/>
              <a:cs typeface="Calibri"/>
              <a:sym typeface="Calibri"/>
            </a:endParaRPr>
          </a:p>
          <a:p>
            <a:pPr marL="0" lvl="0" indent="0" algn="l" rtl="0">
              <a:spcBef>
                <a:spcPts val="0"/>
              </a:spcBef>
              <a:spcAft>
                <a:spcPts val="0"/>
              </a:spcAft>
              <a:buNone/>
            </a:pPr>
            <a:r>
              <a:rPr lang="en" b="1" u="sng">
                <a:solidFill>
                  <a:srgbClr val="FFFFFF"/>
                </a:solidFill>
                <a:latin typeface="Calibri"/>
                <a:ea typeface="Calibri"/>
                <a:cs typeface="Calibri"/>
                <a:sym typeface="Calibri"/>
              </a:rPr>
              <a:t>Amphetamines</a:t>
            </a:r>
            <a:r>
              <a:rPr lang="en" b="1">
                <a:solidFill>
                  <a:srgbClr val="FFFFFF"/>
                </a:solidFill>
                <a:latin typeface="Calibri"/>
                <a:ea typeface="Calibri"/>
                <a:cs typeface="Calibri"/>
                <a:sym typeface="Calibri"/>
              </a:rPr>
              <a:t> </a:t>
            </a:r>
            <a:r>
              <a:rPr lang="en">
                <a:solidFill>
                  <a:srgbClr val="FFFFFF"/>
                </a:solidFill>
                <a:latin typeface="Calibri"/>
                <a:ea typeface="Calibri"/>
                <a:cs typeface="Calibri"/>
                <a:sym typeface="Calibri"/>
              </a:rPr>
              <a:t>–  ↓ reuptake, ↑ release, ↓ degradation of NE and DA </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 b="1">
                <a:solidFill>
                  <a:srgbClr val="FFFFFF"/>
                </a:solidFill>
                <a:latin typeface="Calibri"/>
                <a:ea typeface="Calibri"/>
                <a:cs typeface="Calibri"/>
                <a:sym typeface="Calibri"/>
              </a:rPr>
              <a:t>Ecstasy </a:t>
            </a:r>
            <a:r>
              <a:rPr lang="en">
                <a:solidFill>
                  <a:srgbClr val="FFFFFF"/>
                </a:solidFill>
                <a:latin typeface="Calibri"/>
                <a:ea typeface="Calibri"/>
                <a:cs typeface="Calibri"/>
                <a:sym typeface="Calibri"/>
              </a:rPr>
              <a:t>– amphetamines  + ↑release of 5HT</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 b="1">
                <a:solidFill>
                  <a:srgbClr val="FFFFFF"/>
                </a:solidFill>
                <a:latin typeface="Calibri"/>
                <a:ea typeface="Calibri"/>
                <a:cs typeface="Calibri"/>
                <a:sym typeface="Calibri"/>
              </a:rPr>
              <a:t>Crystal Meth </a:t>
            </a:r>
            <a:r>
              <a:rPr lang="en">
                <a:solidFill>
                  <a:srgbClr val="FFFFFF"/>
                </a:solidFill>
                <a:latin typeface="Calibri"/>
                <a:ea typeface="Calibri"/>
                <a:cs typeface="Calibri"/>
                <a:sym typeface="Calibri"/>
              </a:rPr>
              <a:t>–  ↑ fat solubility therefore ↑ BBB penetration. More addictive. </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 b="1">
                <a:solidFill>
                  <a:srgbClr val="FFFFFF"/>
                </a:solidFill>
                <a:latin typeface="Calibri"/>
                <a:ea typeface="Calibri"/>
                <a:cs typeface="Calibri"/>
                <a:sym typeface="Calibri"/>
              </a:rPr>
              <a:t>Bath Salts </a:t>
            </a:r>
            <a:r>
              <a:rPr lang="en">
                <a:solidFill>
                  <a:srgbClr val="FFFFFF"/>
                </a:solidFill>
                <a:latin typeface="Calibri"/>
                <a:ea typeface="Calibri"/>
                <a:cs typeface="Calibri"/>
                <a:sym typeface="Calibri"/>
              </a:rPr>
              <a:t>– More intense amphetamine effect. No tox screen.</a:t>
            </a:r>
            <a:endParaRPr sz="1100" baseline="30000">
              <a:solidFill>
                <a:srgbClr val="000000"/>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Stimulants</a:t>
            </a:r>
            <a:endParaRPr/>
          </a:p>
        </p:txBody>
      </p:sp>
      <p:sp>
        <p:nvSpPr>
          <p:cNvPr id="219" name="Google Shape;219;p39"/>
          <p:cNvSpPr txBox="1">
            <a:spLocks noGrp="1"/>
          </p:cNvSpPr>
          <p:nvPr>
            <p:ph type="body" idx="1"/>
          </p:nvPr>
        </p:nvSpPr>
        <p:spPr>
          <a:xfrm>
            <a:off x="387900" y="1298875"/>
            <a:ext cx="8368200" cy="36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Intoxication</a:t>
            </a:r>
            <a:r>
              <a:rPr lang="en"/>
              <a:t>: Think of the sympathomimetic effects; increased HR, BP, and RR. Euphoria, mydriasis, n/v, perspiration, chills, confusion, psychomotor agitation.</a:t>
            </a:r>
            <a:endParaRPr/>
          </a:p>
          <a:p>
            <a:pPr marL="0" lvl="0" indent="0" algn="l" rtl="0">
              <a:spcBef>
                <a:spcPts val="1600"/>
              </a:spcBef>
              <a:spcAft>
                <a:spcPts val="0"/>
              </a:spcAft>
              <a:buNone/>
            </a:pPr>
            <a:r>
              <a:rPr lang="en"/>
              <a:t>	Ecstasy: euphoria, feelings of openness, </a:t>
            </a:r>
            <a:r>
              <a:rPr lang="en" b="1"/>
              <a:t>jaw clenching</a:t>
            </a:r>
            <a:r>
              <a:rPr lang="en"/>
              <a:t>*</a:t>
            </a:r>
            <a:endParaRPr/>
          </a:p>
          <a:p>
            <a:pPr marL="0" lvl="0" indent="0" algn="l" rtl="0">
              <a:spcBef>
                <a:spcPts val="1600"/>
              </a:spcBef>
              <a:spcAft>
                <a:spcPts val="0"/>
              </a:spcAft>
              <a:buNone/>
            </a:pPr>
            <a:r>
              <a:rPr lang="en"/>
              <a:t>	Cocaine, overdose: formications, delirium, seizure, stroke, MI</a:t>
            </a:r>
            <a:endParaRPr/>
          </a:p>
          <a:p>
            <a:pPr marL="0" lvl="0" indent="0" algn="l" rtl="0">
              <a:spcBef>
                <a:spcPts val="1600"/>
              </a:spcBef>
              <a:spcAft>
                <a:spcPts val="0"/>
              </a:spcAft>
              <a:buNone/>
            </a:pPr>
            <a:r>
              <a:rPr lang="en" b="1" u="sng"/>
              <a:t>Withdrawal</a:t>
            </a:r>
            <a:r>
              <a:rPr lang="en"/>
              <a:t>: Malaise, fatigue, depression, suicidal ideation, hypersomnolence, miosis.</a:t>
            </a:r>
            <a:endParaRPr/>
          </a:p>
          <a:p>
            <a:pPr marL="0" lvl="0" indent="0" algn="l" rtl="0">
              <a:spcBef>
                <a:spcPts val="1600"/>
              </a:spcBef>
              <a:spcAft>
                <a:spcPts val="0"/>
              </a:spcAft>
              <a:buNone/>
            </a:pPr>
            <a:r>
              <a:rPr lang="en"/>
              <a:t>	Symptomatic treatment.</a:t>
            </a:r>
            <a:endParaRPr/>
          </a:p>
          <a:p>
            <a:pPr marL="0" lvl="0" indent="0" algn="l" rtl="0">
              <a:spcBef>
                <a:spcPts val="1600"/>
              </a:spcBef>
              <a:spcAft>
                <a:spcPts val="1600"/>
              </a:spcAft>
              <a:buNone/>
            </a:pPr>
            <a:r>
              <a:rPr lang="en"/>
              <a:t>Long term use of MDMA can deplete 5HT, leading to depression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Dissociative Anesthetics</a:t>
            </a:r>
            <a:endParaRPr/>
          </a:p>
        </p:txBody>
      </p:sp>
      <p:sp>
        <p:nvSpPr>
          <p:cNvPr id="225" name="Google Shape;225;p40"/>
          <p:cNvSpPr txBox="1">
            <a:spLocks noGrp="1"/>
          </p:cNvSpPr>
          <p:nvPr>
            <p:ph type="body" idx="1"/>
          </p:nvPr>
        </p:nvSpPr>
        <p:spPr>
          <a:xfrm>
            <a:off x="177475" y="1271325"/>
            <a:ext cx="8368200" cy="37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Phencyclidine (PCP)                                                                                      </a:t>
            </a:r>
            <a:r>
              <a:rPr lang="en" b="1"/>
              <a:t>Mechanism: </a:t>
            </a:r>
            <a:r>
              <a:rPr lang="en"/>
              <a:t>antagonist of NMDA glutamate receptors, activation of DA receptors</a:t>
            </a:r>
            <a:endParaRPr/>
          </a:p>
          <a:p>
            <a:pPr marL="0" lvl="0" indent="0" algn="l" rtl="0">
              <a:spcBef>
                <a:spcPts val="1600"/>
              </a:spcBef>
              <a:spcAft>
                <a:spcPts val="0"/>
              </a:spcAft>
              <a:buNone/>
            </a:pPr>
            <a:r>
              <a:rPr lang="en" b="1"/>
              <a:t>Intoxication: </a:t>
            </a:r>
            <a:r>
              <a:rPr lang="en"/>
              <a:t>hallucinations, vertical nystagmus*, violence, anesthesia                  In overdose: fever, rhabdo, kidney failure, seizures, resp. depression, death. </a:t>
            </a:r>
            <a:endParaRPr/>
          </a:p>
          <a:p>
            <a:pPr marL="0" lvl="0" indent="0" algn="l" rtl="0">
              <a:spcBef>
                <a:spcPts val="1600"/>
              </a:spcBef>
              <a:spcAft>
                <a:spcPts val="0"/>
              </a:spcAft>
              <a:buNone/>
            </a:pPr>
            <a:r>
              <a:rPr lang="en" b="1" i="1"/>
              <a:t>Treatment</a:t>
            </a:r>
            <a:r>
              <a:rPr lang="en" b="1"/>
              <a:t>: </a:t>
            </a:r>
            <a:r>
              <a:rPr lang="en"/>
              <a:t>*</a:t>
            </a:r>
            <a:r>
              <a:rPr lang="en" b="1" u="sng"/>
              <a:t>DO NOT</a:t>
            </a:r>
            <a:r>
              <a:rPr lang="en"/>
              <a:t> USE ANTIPSYCHOTICS, can the worsen psychosis*         Use </a:t>
            </a:r>
            <a:r>
              <a:rPr lang="en" u="sng"/>
              <a:t>benzos for agitation</a:t>
            </a:r>
            <a:r>
              <a:rPr lang="en"/>
              <a:t>, </a:t>
            </a:r>
            <a:r>
              <a:rPr lang="en" u="sng"/>
              <a:t>isolate</a:t>
            </a:r>
            <a:r>
              <a:rPr lang="en"/>
              <a:t> the patient, </a:t>
            </a:r>
            <a:r>
              <a:rPr lang="en" u="sng"/>
              <a:t>restrain</a:t>
            </a:r>
            <a:r>
              <a:rPr lang="en"/>
              <a:t> as needed, u</a:t>
            </a:r>
            <a:r>
              <a:rPr lang="en" u="sng"/>
              <a:t>rine acidification</a:t>
            </a:r>
            <a:r>
              <a:rPr lang="en"/>
              <a:t> can increase PCP clearance.                  </a:t>
            </a:r>
            <a:endParaRPr/>
          </a:p>
          <a:p>
            <a:pPr marL="0" lvl="0" indent="0" algn="l" rtl="0">
              <a:spcBef>
                <a:spcPts val="1600"/>
              </a:spcBef>
              <a:spcAft>
                <a:spcPts val="0"/>
              </a:spcAft>
              <a:buNone/>
            </a:pPr>
            <a:r>
              <a:rPr lang="en" b="1" u="sng"/>
              <a:t>Ketamine</a:t>
            </a:r>
            <a:r>
              <a:rPr lang="en"/>
              <a:t>: Hallucinations, dissociation, resp. depression</a:t>
            </a:r>
            <a:endParaRPr/>
          </a:p>
          <a:p>
            <a:pPr marL="0" lvl="0" indent="0" algn="l" rtl="0">
              <a:spcBef>
                <a:spcPts val="1600"/>
              </a:spcBef>
              <a:spcAft>
                <a:spcPts val="1600"/>
              </a:spcAft>
              <a:buNone/>
            </a:pP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Hallucinogens</a:t>
            </a:r>
            <a:endParaRPr/>
          </a:p>
        </p:txBody>
      </p:sp>
      <p:sp>
        <p:nvSpPr>
          <p:cNvPr id="231" name="Google Shape;231;p41"/>
          <p:cNvSpPr txBox="1">
            <a:spLocks noGrp="1"/>
          </p:cNvSpPr>
          <p:nvPr>
            <p:ph type="body" idx="1"/>
          </p:nvPr>
        </p:nvSpPr>
        <p:spPr>
          <a:xfrm>
            <a:off x="387900" y="13729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LSD, Psilocybin, Mescaline: </a:t>
            </a:r>
            <a:endParaRPr b="1" u="sng"/>
          </a:p>
          <a:p>
            <a:pPr marL="0" lvl="0" indent="0" algn="l" rtl="0">
              <a:spcBef>
                <a:spcPts val="1600"/>
              </a:spcBef>
              <a:spcAft>
                <a:spcPts val="0"/>
              </a:spcAft>
              <a:buNone/>
            </a:pPr>
            <a:r>
              <a:rPr lang="en"/>
              <a:t>Mechanism of Action - 5HT agonist</a:t>
            </a:r>
            <a:endParaRPr/>
          </a:p>
          <a:p>
            <a:pPr marL="0" lvl="0" indent="0" algn="l" rtl="0">
              <a:spcBef>
                <a:spcPts val="1600"/>
              </a:spcBef>
              <a:spcAft>
                <a:spcPts val="0"/>
              </a:spcAft>
              <a:buNone/>
            </a:pPr>
            <a:r>
              <a:rPr lang="en"/>
              <a:t>Intoxication: visual distortions, mydriasis, intense emotions, tachycardia, alterations in perception of time/space</a:t>
            </a:r>
            <a:endParaRPr/>
          </a:p>
          <a:p>
            <a:pPr marL="0" lvl="0" indent="0" algn="l" rtl="0">
              <a:spcBef>
                <a:spcPts val="1600"/>
              </a:spcBef>
              <a:spcAft>
                <a:spcPts val="0"/>
              </a:spcAft>
              <a:buNone/>
            </a:pPr>
            <a:r>
              <a:rPr lang="en"/>
              <a:t>	Flashbacks can occur in times of fatigue, stress or use of other drugs</a:t>
            </a:r>
            <a:endParaRPr/>
          </a:p>
          <a:p>
            <a:pPr marL="0" lvl="0" indent="0" algn="l" rtl="0">
              <a:spcBef>
                <a:spcPts val="1600"/>
              </a:spcBef>
              <a:spcAft>
                <a:spcPts val="0"/>
              </a:spcAft>
              <a:buNone/>
            </a:pPr>
            <a:r>
              <a:rPr lang="en"/>
              <a:t>“Bad Trip” (hallucinogen persisting perception) - acute anxiety reaction. Can include depression, anxiety, confusion, fear of insanity.</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Mental Status Exam	</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Appearance, Attitude, Activity (Behavior) - </a:t>
            </a:r>
            <a:r>
              <a:rPr lang="en" sz="1400"/>
              <a:t>anything about appearance or what the patient does during the interview</a:t>
            </a:r>
            <a:endParaRPr sz="1400"/>
          </a:p>
          <a:p>
            <a:pPr marL="0" lvl="0" indent="0" algn="l" rtl="0">
              <a:lnSpc>
                <a:spcPct val="115000"/>
              </a:lnSpc>
              <a:spcBef>
                <a:spcPts val="0"/>
              </a:spcBef>
              <a:spcAft>
                <a:spcPts val="0"/>
              </a:spcAft>
              <a:buNone/>
            </a:pPr>
            <a:r>
              <a:rPr lang="en" sz="1400" b="1"/>
              <a:t>Mood - </a:t>
            </a:r>
            <a:r>
              <a:rPr lang="en" sz="1400"/>
              <a:t>exactly what the patient says their mood is</a:t>
            </a:r>
            <a:endParaRPr sz="1400"/>
          </a:p>
          <a:p>
            <a:pPr marL="0" lvl="0" indent="0" algn="l" rtl="0">
              <a:lnSpc>
                <a:spcPct val="115000"/>
              </a:lnSpc>
              <a:spcBef>
                <a:spcPts val="0"/>
              </a:spcBef>
              <a:spcAft>
                <a:spcPts val="0"/>
              </a:spcAft>
              <a:buNone/>
            </a:pPr>
            <a:r>
              <a:rPr lang="en" sz="1400" b="1"/>
              <a:t>Affect - </a:t>
            </a:r>
            <a:r>
              <a:rPr lang="en" sz="1400"/>
              <a:t>outward expression of emotional state along with how it changes. E.g. anxious, irritable, dysphoric, incongruent to stated mood, labile, blunted, flat</a:t>
            </a:r>
            <a:endParaRPr sz="1400"/>
          </a:p>
          <a:p>
            <a:pPr marL="0" lvl="0" indent="0" algn="l" rtl="0">
              <a:lnSpc>
                <a:spcPct val="115000"/>
              </a:lnSpc>
              <a:spcBef>
                <a:spcPts val="0"/>
              </a:spcBef>
              <a:spcAft>
                <a:spcPts val="0"/>
              </a:spcAft>
              <a:buNone/>
            </a:pPr>
            <a:r>
              <a:rPr lang="en" sz="1400" b="1"/>
              <a:t>Speech</a:t>
            </a:r>
            <a:r>
              <a:rPr lang="en" sz="1400"/>
              <a:t> - rate, rhythm, volume, spontaneity, articulation</a:t>
            </a:r>
            <a:endParaRPr sz="1400"/>
          </a:p>
          <a:p>
            <a:pPr marL="0" lvl="0" indent="0" algn="l" rtl="0">
              <a:lnSpc>
                <a:spcPct val="115000"/>
              </a:lnSpc>
              <a:spcBef>
                <a:spcPts val="0"/>
              </a:spcBef>
              <a:spcAft>
                <a:spcPts val="0"/>
              </a:spcAft>
              <a:buNone/>
            </a:pPr>
            <a:r>
              <a:rPr lang="en" sz="1400" b="1"/>
              <a:t>Thought Form (process) - </a:t>
            </a:r>
            <a:r>
              <a:rPr lang="en" sz="1400"/>
              <a:t>Organization of thought. Organized -&gt; word salad</a:t>
            </a:r>
            <a:endParaRPr sz="1400"/>
          </a:p>
          <a:p>
            <a:pPr marL="0" lvl="0" indent="0" algn="l" rtl="0">
              <a:lnSpc>
                <a:spcPct val="115000"/>
              </a:lnSpc>
              <a:spcBef>
                <a:spcPts val="0"/>
              </a:spcBef>
              <a:spcAft>
                <a:spcPts val="0"/>
              </a:spcAft>
              <a:buNone/>
            </a:pPr>
            <a:r>
              <a:rPr lang="en" sz="1400" b="1"/>
              <a:t>Thought Content - </a:t>
            </a:r>
            <a:r>
              <a:rPr lang="en" sz="1400"/>
              <a:t>Substance of what the patient talks about. Delusions, but also normal content. HI/SI.</a:t>
            </a:r>
            <a:endParaRPr sz="1400"/>
          </a:p>
          <a:p>
            <a:pPr marL="0" lvl="0" indent="0" algn="l" rtl="0">
              <a:lnSpc>
                <a:spcPct val="115000"/>
              </a:lnSpc>
              <a:spcBef>
                <a:spcPts val="0"/>
              </a:spcBef>
              <a:spcAft>
                <a:spcPts val="0"/>
              </a:spcAft>
              <a:buNone/>
            </a:pPr>
            <a:r>
              <a:rPr lang="en" sz="1400" b="1"/>
              <a:t>Perception - </a:t>
            </a:r>
            <a:r>
              <a:rPr lang="en" sz="1400"/>
              <a:t>Changes in sensory perception. Hallucinations (auditory, visual, olfactory, tactile), illusions, deja vu, jamais vu, depersonalization/derealization</a:t>
            </a:r>
            <a:endParaRPr sz="1400"/>
          </a:p>
          <a:p>
            <a:pPr marL="0" lvl="0" indent="0" algn="l" rtl="0">
              <a:lnSpc>
                <a:spcPct val="115000"/>
              </a:lnSpc>
              <a:spcBef>
                <a:spcPts val="0"/>
              </a:spcBef>
              <a:spcAft>
                <a:spcPts val="0"/>
              </a:spcAft>
              <a:buNone/>
            </a:pPr>
            <a:r>
              <a:rPr lang="en" sz="1400" b="1"/>
              <a:t>Insight - </a:t>
            </a:r>
            <a:r>
              <a:rPr lang="en" sz="1400"/>
              <a:t>Patient’s own understanding of their illness and behaviors</a:t>
            </a:r>
            <a:endParaRPr sz="1400"/>
          </a:p>
          <a:p>
            <a:pPr marL="0" lvl="0" indent="0" algn="l" rtl="0">
              <a:lnSpc>
                <a:spcPct val="115000"/>
              </a:lnSpc>
              <a:spcBef>
                <a:spcPts val="0"/>
              </a:spcBef>
              <a:spcAft>
                <a:spcPts val="0"/>
              </a:spcAft>
              <a:buNone/>
            </a:pPr>
            <a:r>
              <a:rPr lang="en" sz="1400" b="1"/>
              <a:t>Judgment - </a:t>
            </a:r>
            <a:r>
              <a:rPr lang="en" sz="1400"/>
              <a:t>Ability to make appropriate decisions</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Hallucinogens ...continued</a:t>
            </a:r>
            <a:endParaRPr/>
          </a:p>
        </p:txBody>
      </p:sp>
      <p:sp>
        <p:nvSpPr>
          <p:cNvPr id="237" name="Google Shape;237;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Duration:</a:t>
            </a:r>
            <a:endParaRPr b="1" u="sng"/>
          </a:p>
          <a:p>
            <a:pPr marL="0" lvl="0" indent="0" algn="l" rtl="0">
              <a:spcBef>
                <a:spcPts val="1600"/>
              </a:spcBef>
              <a:spcAft>
                <a:spcPts val="0"/>
              </a:spcAft>
              <a:buNone/>
            </a:pPr>
            <a:r>
              <a:rPr lang="en"/>
              <a:t>LSD, mescaline: 6-10 hours</a:t>
            </a:r>
            <a:endParaRPr/>
          </a:p>
          <a:p>
            <a:pPr marL="0" lvl="0" indent="0" algn="l" rtl="0">
              <a:spcBef>
                <a:spcPts val="1600"/>
              </a:spcBef>
              <a:spcAft>
                <a:spcPts val="0"/>
              </a:spcAft>
              <a:buNone/>
            </a:pPr>
            <a:r>
              <a:rPr lang="en"/>
              <a:t>Psilocybin: 2-4 hours</a:t>
            </a:r>
            <a:endParaRPr/>
          </a:p>
          <a:p>
            <a:pPr marL="0" lvl="0" indent="0" algn="l" rtl="0">
              <a:spcBef>
                <a:spcPts val="1600"/>
              </a:spcBef>
              <a:spcAft>
                <a:spcPts val="1600"/>
              </a:spcAft>
              <a:buNone/>
            </a:pPr>
            <a:r>
              <a:rPr lang="en"/>
              <a:t>Treatment: *</a:t>
            </a:r>
            <a:r>
              <a:rPr lang="en" b="1"/>
              <a:t>REASSURANCE</a:t>
            </a:r>
            <a:r>
              <a:rPr lang="en"/>
              <a:t> + WAIT*                                                                        You </a:t>
            </a:r>
            <a:r>
              <a:rPr lang="en" i="1"/>
              <a:t>can</a:t>
            </a:r>
            <a:r>
              <a:rPr lang="en"/>
              <a:t> use benzos; antipsychotics are a last resort.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Marijuana</a:t>
            </a:r>
            <a:endParaRPr/>
          </a:p>
        </p:txBody>
      </p:sp>
      <p:sp>
        <p:nvSpPr>
          <p:cNvPr id="243" name="Google Shape;243;p43"/>
          <p:cNvSpPr txBox="1">
            <a:spLocks noGrp="1"/>
          </p:cNvSpPr>
          <p:nvPr>
            <p:ph type="body" idx="1"/>
          </p:nvPr>
        </p:nvSpPr>
        <p:spPr>
          <a:xfrm>
            <a:off x="387900" y="1241975"/>
            <a:ext cx="8368200" cy="3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Cannabis</a:t>
            </a:r>
            <a:r>
              <a:rPr lang="en" u="sng"/>
              <a:t>:</a:t>
            </a:r>
            <a:endParaRPr u="sng"/>
          </a:p>
          <a:p>
            <a:pPr marL="0" lvl="0" indent="0" algn="l" rtl="0">
              <a:spcBef>
                <a:spcPts val="1600"/>
              </a:spcBef>
              <a:spcAft>
                <a:spcPts val="0"/>
              </a:spcAft>
              <a:buNone/>
            </a:pPr>
            <a:r>
              <a:rPr lang="en"/>
              <a:t>Mechanism of Action - THC binds endogenous cannabinoid receptors</a:t>
            </a:r>
            <a:endParaRPr/>
          </a:p>
          <a:p>
            <a:pPr marL="0" lvl="0" indent="0" algn="l" rtl="0">
              <a:spcBef>
                <a:spcPts val="1600"/>
              </a:spcBef>
              <a:spcAft>
                <a:spcPts val="0"/>
              </a:spcAft>
              <a:buNone/>
            </a:pPr>
            <a:r>
              <a:rPr lang="en"/>
              <a:t>Intoxication: Euphoria, relaxation, </a:t>
            </a:r>
            <a:r>
              <a:rPr lang="en" b="1"/>
              <a:t>conjunctival injection, </a:t>
            </a:r>
            <a:r>
              <a:rPr lang="en"/>
              <a:t>paranoia, increased appetite</a:t>
            </a:r>
            <a:endParaRPr/>
          </a:p>
          <a:p>
            <a:pPr marL="0" lvl="0" indent="0" algn="l" rtl="0">
              <a:spcBef>
                <a:spcPts val="1600"/>
              </a:spcBef>
              <a:spcAft>
                <a:spcPts val="0"/>
              </a:spcAft>
              <a:buNone/>
            </a:pPr>
            <a:r>
              <a:rPr lang="en"/>
              <a:t>Withdrawal: Irritability, restlessness, anxiety, depressed mood, abdominal pain</a:t>
            </a:r>
            <a:endParaRPr/>
          </a:p>
          <a:p>
            <a:pPr marL="0" lvl="0" indent="0" algn="l" rtl="0">
              <a:spcBef>
                <a:spcPts val="1600"/>
              </a:spcBef>
              <a:spcAft>
                <a:spcPts val="0"/>
              </a:spcAft>
              <a:buNone/>
            </a:pPr>
            <a:r>
              <a:rPr lang="en" b="1" u="sng"/>
              <a:t>K2 (Spice):</a:t>
            </a:r>
            <a:endParaRPr b="1" u="sng"/>
          </a:p>
          <a:p>
            <a:pPr marL="0" lvl="0" indent="0" algn="l" rtl="0">
              <a:spcBef>
                <a:spcPts val="1600"/>
              </a:spcBef>
              <a:spcAft>
                <a:spcPts val="0"/>
              </a:spcAft>
              <a:buNone/>
            </a:pPr>
            <a:r>
              <a:rPr lang="en"/>
              <a:t>Synthetic cannabinoids, have a much greater affinity for receptors than THC. Symptoms are more severe as well including hallucinations, thought disorganization and aggression</a:t>
            </a:r>
            <a:endParaRPr/>
          </a:p>
          <a:p>
            <a:pPr marL="0" lvl="0" indent="0" algn="l" rtl="0">
              <a:spcBef>
                <a:spcPts val="16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Sedatives</a:t>
            </a:r>
            <a:endParaRPr/>
          </a:p>
        </p:txBody>
      </p:sp>
      <p:sp>
        <p:nvSpPr>
          <p:cNvPr id="249" name="Google Shape;249;p44"/>
          <p:cNvSpPr txBox="1">
            <a:spLocks noGrp="1"/>
          </p:cNvSpPr>
          <p:nvPr>
            <p:ph type="body" idx="1"/>
          </p:nvPr>
        </p:nvSpPr>
        <p:spPr>
          <a:xfrm>
            <a:off x="228700" y="1242200"/>
            <a:ext cx="8368200" cy="38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Alcohol, Benzodiazepines, Barbiturates</a:t>
            </a:r>
            <a:endParaRPr/>
          </a:p>
          <a:p>
            <a:pPr marL="0" lvl="0" indent="0" algn="l" rtl="0">
              <a:spcBef>
                <a:spcPts val="1600"/>
              </a:spcBef>
              <a:spcAft>
                <a:spcPts val="0"/>
              </a:spcAft>
              <a:buNone/>
            </a:pPr>
            <a:r>
              <a:rPr lang="en"/>
              <a:t>Mechanism: potentiates the effect of GABA                                              Intoxication- incoordination, slurred speech, nystagmus, coma</a:t>
            </a:r>
            <a:endParaRPr/>
          </a:p>
          <a:p>
            <a:pPr marL="0" lvl="0" indent="0" algn="l" rtl="0">
              <a:spcBef>
                <a:spcPts val="1600"/>
              </a:spcBef>
              <a:spcAft>
                <a:spcPts val="0"/>
              </a:spcAft>
              <a:buNone/>
            </a:pPr>
            <a:r>
              <a:rPr lang="en"/>
              <a:t>	Benzo overdose? Can use flumazenil.                                                            (more correct board questions than real life)</a:t>
            </a:r>
            <a:endParaRPr/>
          </a:p>
          <a:p>
            <a:pPr marL="0" lvl="0" indent="0" algn="l" rtl="0">
              <a:spcBef>
                <a:spcPts val="1600"/>
              </a:spcBef>
              <a:spcAft>
                <a:spcPts val="0"/>
              </a:spcAft>
              <a:buNone/>
            </a:pPr>
            <a:r>
              <a:rPr lang="en"/>
              <a:t>ONLY </a:t>
            </a:r>
            <a:r>
              <a:rPr lang="en" b="1" u="sng"/>
              <a:t>LIFE THREATENING WITHDRAWAL</a:t>
            </a:r>
            <a:r>
              <a:rPr lang="en"/>
              <a:t>.</a:t>
            </a:r>
            <a:endParaRPr/>
          </a:p>
          <a:p>
            <a:pPr marL="0" lvl="0" indent="0" algn="l" rtl="0">
              <a:spcBef>
                <a:spcPts val="1600"/>
              </a:spcBef>
              <a:spcAft>
                <a:spcPts val="0"/>
              </a:spcAft>
              <a:buNone/>
            </a:pPr>
            <a:r>
              <a:rPr lang="en"/>
              <a:t>	Autonomic hyperactivity, tremore, seizures, delirium tremens (DTs)</a:t>
            </a:r>
            <a:endParaRPr/>
          </a:p>
          <a:p>
            <a:pPr marL="0" lvl="0" indent="0" algn="l" rtl="0">
              <a:spcBef>
                <a:spcPts val="1600"/>
              </a:spcBef>
              <a:spcAft>
                <a:spcPts val="1600"/>
              </a:spcAft>
              <a:buNone/>
            </a:pPr>
            <a:r>
              <a:rPr lang="en"/>
              <a:t>	Treatment: check vitals frequently, slow benzodiazepine taper. In severe withdrawal, carbamazepine can decrease seizure risk.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164975" y="155275"/>
            <a:ext cx="8567100" cy="111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Opioids - Heroin, Methadone, Buprenorphine, Naltrexone</a:t>
            </a:r>
            <a:endParaRPr/>
          </a:p>
        </p:txBody>
      </p:sp>
      <p:sp>
        <p:nvSpPr>
          <p:cNvPr id="255" name="Google Shape;255;p45"/>
          <p:cNvSpPr txBox="1">
            <a:spLocks noGrp="1"/>
          </p:cNvSpPr>
          <p:nvPr>
            <p:ph type="body" idx="1"/>
          </p:nvPr>
        </p:nvSpPr>
        <p:spPr>
          <a:xfrm>
            <a:off x="281400" y="1266325"/>
            <a:ext cx="8271300" cy="38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Mechanism</a:t>
            </a:r>
            <a:r>
              <a:rPr lang="en"/>
              <a:t>: Bind opioid receptors (full and partial agonists, antagonists), mu receptors most important</a:t>
            </a:r>
            <a:endParaRPr/>
          </a:p>
          <a:p>
            <a:pPr marL="0" lvl="0" indent="0" algn="l" rtl="0">
              <a:spcBef>
                <a:spcPts val="1600"/>
              </a:spcBef>
              <a:spcAft>
                <a:spcPts val="0"/>
              </a:spcAft>
              <a:buNone/>
            </a:pPr>
            <a:r>
              <a:rPr lang="en" b="1"/>
              <a:t>Intoxication</a:t>
            </a:r>
            <a:r>
              <a:rPr lang="en"/>
              <a:t>: Euphoria, analgesia, resp. depression, miosis, constipation. Constipation persists regardless of tolerance.                                                     Overdose can be fatal. Treat with naloxone (Narcan) which is an antagonist</a:t>
            </a:r>
            <a:endParaRPr/>
          </a:p>
          <a:p>
            <a:pPr marL="0" lvl="0" indent="0" algn="l" rtl="0">
              <a:spcBef>
                <a:spcPts val="1600"/>
              </a:spcBef>
              <a:spcAft>
                <a:spcPts val="0"/>
              </a:spcAft>
              <a:buNone/>
            </a:pPr>
            <a:r>
              <a:rPr lang="en" b="1"/>
              <a:t>Withdrawal</a:t>
            </a:r>
            <a:r>
              <a:rPr lang="en"/>
              <a:t>: dysphoria, n/v, diarrhea, lacrimation, runny nose, </a:t>
            </a:r>
            <a:r>
              <a:rPr lang="en" b="1"/>
              <a:t>yawning</a:t>
            </a:r>
            <a:r>
              <a:rPr lang="en"/>
              <a:t>*, mydriasis, </a:t>
            </a:r>
            <a:r>
              <a:rPr lang="en" b="1"/>
              <a:t>piloerection</a:t>
            </a:r>
            <a:r>
              <a:rPr lang="en"/>
              <a:t>*</a:t>
            </a:r>
            <a:endParaRPr/>
          </a:p>
          <a:p>
            <a:pPr marL="0" lvl="0" indent="0" algn="l" rtl="0">
              <a:spcBef>
                <a:spcPts val="1600"/>
              </a:spcBef>
              <a:spcAft>
                <a:spcPts val="1600"/>
              </a:spcAft>
              <a:buNone/>
            </a:pPr>
            <a:r>
              <a:rPr lang="en"/>
              <a:t>Treatment for Dependence:                                                                                 </a:t>
            </a:r>
            <a:r>
              <a:rPr lang="en" i="1"/>
              <a:t>Methadone, Suboxone </a:t>
            </a:r>
            <a:r>
              <a:rPr lang="en"/>
              <a:t>- detox AND maintenance                                           </a:t>
            </a:r>
            <a:r>
              <a:rPr lang="en" i="1"/>
              <a:t>Naltrexone</a:t>
            </a:r>
            <a:r>
              <a:rPr lang="en"/>
              <a:t> - maintenance only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Schizophrenia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Schizophrenia</a:t>
            </a:r>
            <a:endParaRPr/>
          </a:p>
        </p:txBody>
      </p:sp>
      <p:sp>
        <p:nvSpPr>
          <p:cNvPr id="266" name="Google Shape;266;p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Schizophrenia is a chronic or recurrent disorder characterized by: sustained periods of psychosis and long-term deterioration in the ability to function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Schizophrenia</a:t>
            </a:r>
            <a:endParaRPr/>
          </a:p>
        </p:txBody>
      </p:sp>
      <p:sp>
        <p:nvSpPr>
          <p:cNvPr id="272" name="Google Shape;272;p48"/>
          <p:cNvSpPr txBox="1"/>
          <p:nvPr/>
        </p:nvSpPr>
        <p:spPr>
          <a:xfrm>
            <a:off x="339675" y="1310125"/>
            <a:ext cx="8229900" cy="370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A. 2+ of the following </a:t>
            </a:r>
            <a:r>
              <a:rPr lang="en">
                <a:solidFill>
                  <a:srgbClr val="FFFFFF"/>
                </a:solidFill>
                <a:latin typeface="Roboto"/>
                <a:ea typeface="Roboto"/>
                <a:cs typeface="Roboto"/>
                <a:sym typeface="Roboto"/>
              </a:rPr>
              <a:t>symptoms (</a:t>
            </a:r>
            <a:r>
              <a:rPr lang="en" dirty="0">
                <a:solidFill>
                  <a:srgbClr val="FFFFFF"/>
                </a:solidFill>
                <a:latin typeface="Roboto"/>
                <a:ea typeface="Roboto"/>
                <a:cs typeface="Roboto"/>
                <a:sym typeface="Roboto"/>
              </a:rPr>
              <a:t>must include at least one of the first three):  </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rgbClr val="FFFFFF"/>
                </a:solidFill>
                <a:latin typeface="Roboto"/>
                <a:ea typeface="Roboto"/>
                <a:cs typeface="Roboto"/>
                <a:sym typeface="Roboto"/>
              </a:rPr>
              <a:t>• Delusions</a:t>
            </a:r>
            <a:endParaRPr b="1"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rgbClr val="FFFFFF"/>
                </a:solidFill>
                <a:latin typeface="Roboto"/>
                <a:ea typeface="Roboto"/>
                <a:cs typeface="Roboto"/>
                <a:sym typeface="Roboto"/>
              </a:rPr>
              <a:t>• Hallucinations</a:t>
            </a:r>
            <a:endParaRPr b="1"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rgbClr val="FFFFFF"/>
                </a:solidFill>
                <a:latin typeface="Roboto"/>
                <a:ea typeface="Roboto"/>
                <a:cs typeface="Roboto"/>
                <a:sym typeface="Roboto"/>
              </a:rPr>
              <a:t>• Disorganized speech</a:t>
            </a:r>
            <a:endParaRPr b="1"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 Grossly disorganized or catatonic behavior </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 Negative symptoms</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B. Social/Occupational Dysfunction</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C. Overall duration of at least 6 months </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dirty="0">
                <a:solidFill>
                  <a:srgbClr val="FFFFFF"/>
                </a:solidFill>
                <a:latin typeface="Roboto"/>
                <a:ea typeface="Roboto"/>
                <a:cs typeface="Roboto"/>
                <a:sym typeface="Roboto"/>
              </a:rPr>
              <a:t>D. Not attributable to schizoaffective or mood disorder, substance use, general medical condition, pervasive developmental disorder </a:t>
            </a:r>
            <a:endParaRPr dirty="0">
              <a:solidFill>
                <a:srgbClr val="FFFFFF"/>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Risk Factors for Schizophrenia</a:t>
            </a:r>
            <a:endParaRPr/>
          </a:p>
        </p:txBody>
      </p:sp>
      <p:sp>
        <p:nvSpPr>
          <p:cNvPr id="278" name="Google Shape;278;p49"/>
          <p:cNvSpPr txBox="1">
            <a:spLocks noGrp="1"/>
          </p:cNvSpPr>
          <p:nvPr>
            <p:ph type="body" idx="1"/>
          </p:nvPr>
        </p:nvSpPr>
        <p:spPr>
          <a:xfrm>
            <a:off x="168150" y="1048475"/>
            <a:ext cx="8588100" cy="4095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Family hx</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Obstetric complications </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Infection</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Winter Birth</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Immune factors</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Nutritional Deficiencies </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Cannabis/drug use</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Immigration</a:t>
            </a:r>
            <a:endParaRPr sz="1600">
              <a:solidFill>
                <a:srgbClr val="FFFFFF"/>
              </a:solidFill>
              <a:latin typeface="Calibri"/>
              <a:ea typeface="Calibri"/>
              <a:cs typeface="Calibri"/>
              <a:sym typeface="Calibri"/>
            </a:endParaRPr>
          </a:p>
          <a:p>
            <a:pPr marL="0" lvl="0" indent="0" algn="l" rtl="0">
              <a:spcBef>
                <a:spcPts val="1200"/>
              </a:spcBef>
              <a:spcAft>
                <a:spcPts val="0"/>
              </a:spcAft>
              <a:buNone/>
            </a:pPr>
            <a:r>
              <a:rPr lang="en" sz="1600">
                <a:solidFill>
                  <a:srgbClr val="FFFFFF"/>
                </a:solidFill>
                <a:latin typeface="Arial"/>
                <a:ea typeface="Arial"/>
                <a:cs typeface="Arial"/>
                <a:sym typeface="Arial"/>
              </a:rPr>
              <a:t>•  </a:t>
            </a:r>
            <a:r>
              <a:rPr lang="en" sz="1600">
                <a:solidFill>
                  <a:srgbClr val="FFFFFF"/>
                </a:solidFill>
                <a:latin typeface="Calibri"/>
                <a:ea typeface="Calibri"/>
                <a:cs typeface="Calibri"/>
                <a:sym typeface="Calibri"/>
              </a:rPr>
              <a:t>Advanced paternal age</a:t>
            </a:r>
            <a:endParaRPr sz="1600">
              <a:solidFill>
                <a:srgbClr val="FFFFFF"/>
              </a:solidFill>
              <a:latin typeface="Calibri"/>
              <a:ea typeface="Calibri"/>
              <a:cs typeface="Calibri"/>
              <a:sym typeface="Calibri"/>
            </a:endParaRPr>
          </a:p>
          <a:p>
            <a:pPr marL="0" lvl="0" indent="0" algn="l" rtl="0">
              <a:spcBef>
                <a:spcPts val="1200"/>
              </a:spcBef>
              <a:spcAft>
                <a:spcPts val="16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Schizophrenia</a:t>
            </a:r>
            <a:endParaRPr/>
          </a:p>
        </p:txBody>
      </p:sp>
      <p:sp>
        <p:nvSpPr>
          <p:cNvPr id="284" name="Google Shape;284;p50"/>
          <p:cNvSpPr txBox="1">
            <a:spLocks noGrp="1"/>
          </p:cNvSpPr>
          <p:nvPr>
            <p:ph type="body" idx="1"/>
          </p:nvPr>
        </p:nvSpPr>
        <p:spPr>
          <a:xfrm>
            <a:off x="296750" y="1285875"/>
            <a:ext cx="8432100" cy="38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Incidence 1.5 per 10,000 people. </a:t>
            </a:r>
            <a:endParaRPr dirty="0"/>
          </a:p>
          <a:p>
            <a:pPr marL="0" lvl="0" indent="0" algn="l" rtl="0">
              <a:spcBef>
                <a:spcPts val="1600"/>
              </a:spcBef>
              <a:spcAft>
                <a:spcPts val="0"/>
              </a:spcAft>
              <a:buNone/>
            </a:pPr>
            <a:r>
              <a:rPr lang="en"/>
              <a:t>Prevalence is .3 -.7%. </a:t>
            </a:r>
            <a:endParaRPr dirty="0"/>
          </a:p>
          <a:p>
            <a:pPr marL="0" lvl="0" indent="0" algn="l" rtl="0">
              <a:spcBef>
                <a:spcPts val="1600"/>
              </a:spcBef>
              <a:spcAft>
                <a:spcPts val="0"/>
              </a:spcAft>
              <a:buNone/>
            </a:pPr>
            <a:r>
              <a:rPr lang="en" dirty="0"/>
              <a:t>Men more likely to develop than women. (1.4:1) </a:t>
            </a:r>
            <a:endParaRPr dirty="0"/>
          </a:p>
          <a:p>
            <a:pPr marL="0" lvl="0" indent="0" algn="l" rtl="0">
              <a:spcBef>
                <a:spcPts val="1600"/>
              </a:spcBef>
              <a:spcAft>
                <a:spcPts val="0"/>
              </a:spcAft>
              <a:buNone/>
            </a:pPr>
            <a:r>
              <a:rPr lang="en" dirty="0"/>
              <a:t>Men have a 15-year lower average life expectancy and women are 12-years lower compared to the general population.</a:t>
            </a:r>
            <a:endParaRPr dirty="0"/>
          </a:p>
          <a:p>
            <a:pPr marL="0" lvl="0" indent="0" algn="l" rtl="0">
              <a:spcBef>
                <a:spcPts val="1600"/>
              </a:spcBef>
              <a:spcAft>
                <a:spcPts val="16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Historical Highlights</a:t>
            </a:r>
            <a:endParaRPr/>
          </a:p>
        </p:txBody>
      </p:sp>
      <p:sp>
        <p:nvSpPr>
          <p:cNvPr id="290" name="Google Shape;290;p5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Emil Kraeplin </a:t>
            </a:r>
            <a:r>
              <a:rPr lang="en"/>
              <a:t>- referred to it as </a:t>
            </a:r>
            <a:r>
              <a:rPr lang="en" b="1" i="1"/>
              <a:t>dementia praecox</a:t>
            </a:r>
            <a:r>
              <a:rPr lang="en" i="1"/>
              <a:t> </a:t>
            </a:r>
            <a:r>
              <a:rPr lang="en"/>
              <a:t>(destruction of personality); </a:t>
            </a:r>
            <a:r>
              <a:rPr lang="en" i="1"/>
              <a:t>paraphrenia</a:t>
            </a:r>
            <a:r>
              <a:rPr lang="en"/>
              <a:t> is persistent psychosis w/o loss of personality</a:t>
            </a:r>
            <a:endParaRPr/>
          </a:p>
          <a:p>
            <a:pPr marL="0" lvl="0" indent="0" algn="l" rtl="0">
              <a:spcBef>
                <a:spcPts val="1600"/>
              </a:spcBef>
              <a:spcAft>
                <a:spcPts val="0"/>
              </a:spcAft>
              <a:buNone/>
            </a:pPr>
            <a:r>
              <a:rPr lang="en" i="1"/>
              <a:t>Paul Eugen Bleuler </a:t>
            </a:r>
            <a:r>
              <a:rPr lang="en"/>
              <a:t>- coined “schizophrenia.”</a:t>
            </a:r>
            <a:r>
              <a:rPr lang="en" b="1"/>
              <a:t> Four As</a:t>
            </a:r>
            <a:r>
              <a:rPr lang="en"/>
              <a:t> (</a:t>
            </a:r>
            <a:r>
              <a:rPr lang="en" u="sng"/>
              <a:t>A</a:t>
            </a:r>
            <a:r>
              <a:rPr lang="en"/>
              <a:t>utism, loose </a:t>
            </a:r>
            <a:r>
              <a:rPr lang="en" u="sng"/>
              <a:t>A</a:t>
            </a:r>
            <a:r>
              <a:rPr lang="en"/>
              <a:t>ssociations, </a:t>
            </a:r>
            <a:r>
              <a:rPr lang="en" u="sng"/>
              <a:t>A</a:t>
            </a:r>
            <a:r>
              <a:rPr lang="en"/>
              <a:t>ffective disturbance, </a:t>
            </a:r>
            <a:r>
              <a:rPr lang="en" u="sng"/>
              <a:t>A</a:t>
            </a:r>
            <a:r>
              <a:rPr lang="en"/>
              <a:t>mbivalence)</a:t>
            </a:r>
            <a:endParaRPr/>
          </a:p>
          <a:p>
            <a:pPr marL="0" lvl="0" indent="0" algn="l" rtl="0">
              <a:spcBef>
                <a:spcPts val="1600"/>
              </a:spcBef>
              <a:spcAft>
                <a:spcPts val="1600"/>
              </a:spcAft>
              <a:buNone/>
            </a:pPr>
            <a:r>
              <a:rPr lang="en" i="1"/>
              <a:t>Kurt Schneider</a:t>
            </a:r>
            <a:r>
              <a:rPr lang="en"/>
              <a:t> - “</a:t>
            </a:r>
            <a:r>
              <a:rPr lang="en" b="1"/>
              <a:t>1st Rank Symptoms</a:t>
            </a:r>
            <a:r>
              <a:rPr lang="en"/>
              <a:t>”  Thought insertion, broadcasting. Made feelings, impulses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Affect</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b="1"/>
              <a:t>Emotional expression: </a:t>
            </a:r>
            <a:r>
              <a:rPr lang="en"/>
              <a:t>dysphoric, anxious, irritable</a:t>
            </a:r>
            <a:endParaRPr/>
          </a:p>
          <a:p>
            <a:pPr marL="0" lvl="0" indent="0" algn="l" rtl="0">
              <a:spcBef>
                <a:spcPts val="1600"/>
              </a:spcBef>
              <a:spcAft>
                <a:spcPts val="0"/>
              </a:spcAft>
              <a:buNone/>
            </a:pPr>
            <a:r>
              <a:rPr lang="en"/>
              <a:t>-</a:t>
            </a:r>
            <a:r>
              <a:rPr lang="en" b="1"/>
              <a:t>Congruence to stated mood: </a:t>
            </a:r>
            <a:r>
              <a:rPr lang="en"/>
              <a:t>is it congruent to internal emotional state. “Congruent to stated mood”</a:t>
            </a:r>
            <a:endParaRPr/>
          </a:p>
          <a:p>
            <a:pPr marL="0" lvl="0" indent="0" algn="l" rtl="0">
              <a:spcBef>
                <a:spcPts val="1600"/>
              </a:spcBef>
              <a:spcAft>
                <a:spcPts val="0"/>
              </a:spcAft>
              <a:buNone/>
            </a:pPr>
            <a:r>
              <a:rPr lang="en" b="1"/>
              <a:t>-Intensity: </a:t>
            </a:r>
            <a:r>
              <a:rPr lang="en"/>
              <a:t>Blunted, flat</a:t>
            </a:r>
            <a:endParaRPr/>
          </a:p>
          <a:p>
            <a:pPr marL="0" lvl="0" indent="0" algn="l" rtl="0">
              <a:spcBef>
                <a:spcPts val="1600"/>
              </a:spcBef>
              <a:spcAft>
                <a:spcPts val="0"/>
              </a:spcAft>
              <a:buNone/>
            </a:pPr>
            <a:r>
              <a:rPr lang="en" b="1"/>
              <a:t>-Range of expression: </a:t>
            </a:r>
            <a:r>
              <a:rPr lang="en"/>
              <a:t>Full, restricted</a:t>
            </a:r>
            <a:endParaRPr/>
          </a:p>
          <a:p>
            <a:pPr marL="0" lvl="0" indent="0" algn="l" rtl="0">
              <a:spcBef>
                <a:spcPts val="1600"/>
              </a:spcBef>
              <a:spcAft>
                <a:spcPts val="1600"/>
              </a:spcAft>
              <a:buNone/>
            </a:pPr>
            <a:r>
              <a:rPr lang="en" b="1"/>
              <a:t>-Mobility: </a:t>
            </a:r>
            <a:r>
              <a:rPr lang="en"/>
              <a:t>labile, mobile, fixed</a:t>
            </a:r>
            <a:r>
              <a:rPr lang="en" b="1"/>
              <a:t> </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Symptom Domains</a:t>
            </a:r>
            <a:endParaRPr/>
          </a:p>
        </p:txBody>
      </p:sp>
      <p:sp>
        <p:nvSpPr>
          <p:cNvPr id="296" name="Google Shape;296;p52"/>
          <p:cNvSpPr txBox="1">
            <a:spLocks noGrp="1"/>
          </p:cNvSpPr>
          <p:nvPr>
            <p:ph type="body" idx="1"/>
          </p:nvPr>
        </p:nvSpPr>
        <p:spPr>
          <a:xfrm>
            <a:off x="387900" y="1463925"/>
            <a:ext cx="8368200" cy="31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Positive Symptoms:</a:t>
            </a:r>
            <a:r>
              <a:rPr lang="en"/>
              <a:t> Delusions, Hallucinations, Thought Disorganization, Catatonia</a:t>
            </a:r>
            <a:endParaRPr/>
          </a:p>
          <a:p>
            <a:pPr marL="0" lvl="0" indent="0" algn="l" rtl="0">
              <a:spcBef>
                <a:spcPts val="1600"/>
              </a:spcBef>
              <a:spcAft>
                <a:spcPts val="0"/>
              </a:spcAft>
              <a:buNone/>
            </a:pPr>
            <a:r>
              <a:rPr lang="en" b="1"/>
              <a:t>Negative Symptoms</a:t>
            </a:r>
            <a:r>
              <a:rPr lang="en"/>
              <a:t>: Blunted affected, Anhedonia, Asociality, Alogia, Inattention, Avolition, Apathy</a:t>
            </a:r>
            <a:endParaRPr/>
          </a:p>
          <a:p>
            <a:pPr marL="0" lvl="0" indent="0" algn="l" rtl="0">
              <a:spcBef>
                <a:spcPts val="1600"/>
              </a:spcBef>
              <a:spcAft>
                <a:spcPts val="0"/>
              </a:spcAft>
              <a:buNone/>
            </a:pPr>
            <a:r>
              <a:rPr lang="en" b="1"/>
              <a:t>Cognitive Symptoms</a:t>
            </a:r>
            <a:r>
              <a:rPr lang="en"/>
              <a:t>: Memory, language, attention, executive function</a:t>
            </a:r>
            <a:endParaRPr/>
          </a:p>
          <a:p>
            <a:pPr marL="0" lvl="0" indent="0" algn="l" rtl="0">
              <a:spcBef>
                <a:spcPts val="1600"/>
              </a:spcBef>
              <a:spcAft>
                <a:spcPts val="0"/>
              </a:spcAft>
              <a:buNone/>
            </a:pPr>
            <a:r>
              <a:rPr lang="en" b="1"/>
              <a:t>Mood Symptoms</a:t>
            </a:r>
            <a:r>
              <a:rPr lang="en"/>
              <a:t>: Depression, dysphoria, suicidality (</a:t>
            </a:r>
            <a:r>
              <a:rPr lang="en" i="1"/>
              <a:t>20-50% of people with schizophrenia attempt suicide, and 5-6% complete it).</a:t>
            </a:r>
            <a:endParaRPr i="1"/>
          </a:p>
          <a:p>
            <a:pPr marL="0" lvl="0" indent="0" algn="l" rtl="0">
              <a:spcBef>
                <a:spcPts val="160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Prognostic Factors</a:t>
            </a:r>
            <a:endParaRPr/>
          </a:p>
        </p:txBody>
      </p:sp>
      <p:sp>
        <p:nvSpPr>
          <p:cNvPr id="302" name="Google Shape;302;p53"/>
          <p:cNvSpPr txBox="1">
            <a:spLocks noGrp="1"/>
          </p:cNvSpPr>
          <p:nvPr>
            <p:ph type="body" idx="1"/>
          </p:nvPr>
        </p:nvSpPr>
        <p:spPr>
          <a:xfrm>
            <a:off x="316525" y="1414475"/>
            <a:ext cx="3432300" cy="3999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b="1">
                <a:solidFill>
                  <a:srgbClr val="3AD81E"/>
                </a:solidFill>
              </a:rPr>
              <a:t>Positive Prognostic Factors</a:t>
            </a:r>
            <a:endParaRPr sz="1200" b="1">
              <a:solidFill>
                <a:srgbClr val="3AD81E"/>
              </a:solidFill>
            </a:endParaRPr>
          </a:p>
          <a:p>
            <a:pPr marL="0" lvl="0" indent="0" algn="l" rtl="0">
              <a:spcBef>
                <a:spcPts val="1200"/>
              </a:spcBef>
              <a:spcAft>
                <a:spcPts val="0"/>
              </a:spcAft>
              <a:buNone/>
            </a:pPr>
            <a:r>
              <a:rPr lang="en" sz="1200">
                <a:solidFill>
                  <a:srgbClr val="FFFFFF"/>
                </a:solidFill>
              </a:rPr>
              <a:t>Acute and/or late onset </a:t>
            </a:r>
            <a:endParaRPr sz="1200">
              <a:solidFill>
                <a:srgbClr val="FFFFFF"/>
              </a:solidFill>
            </a:endParaRPr>
          </a:p>
          <a:p>
            <a:pPr marL="0" lvl="0" indent="0" algn="l" rtl="0">
              <a:spcBef>
                <a:spcPts val="1200"/>
              </a:spcBef>
              <a:spcAft>
                <a:spcPts val="0"/>
              </a:spcAft>
              <a:buNone/>
            </a:pPr>
            <a:r>
              <a:rPr lang="en" sz="1200">
                <a:solidFill>
                  <a:srgbClr val="FFFFFF"/>
                </a:solidFill>
              </a:rPr>
              <a:t>Positive symptoms </a:t>
            </a:r>
            <a:endParaRPr sz="1200">
              <a:solidFill>
                <a:srgbClr val="FFFFFF"/>
              </a:solidFill>
            </a:endParaRPr>
          </a:p>
          <a:p>
            <a:pPr marL="0" lvl="0" indent="0" algn="l" rtl="0">
              <a:spcBef>
                <a:spcPts val="1200"/>
              </a:spcBef>
              <a:spcAft>
                <a:spcPts val="0"/>
              </a:spcAft>
              <a:buNone/>
            </a:pPr>
            <a:r>
              <a:rPr lang="en" sz="1200">
                <a:solidFill>
                  <a:srgbClr val="FFFFFF"/>
                </a:solidFill>
              </a:rPr>
              <a:t>Family Hx of affective disorder </a:t>
            </a:r>
            <a:endParaRPr sz="1200">
              <a:solidFill>
                <a:srgbClr val="FFFFFF"/>
              </a:solidFill>
            </a:endParaRPr>
          </a:p>
          <a:p>
            <a:pPr marL="0" lvl="0" indent="0" algn="l" rtl="0">
              <a:spcBef>
                <a:spcPts val="1200"/>
              </a:spcBef>
              <a:spcAft>
                <a:spcPts val="0"/>
              </a:spcAft>
              <a:buNone/>
            </a:pPr>
            <a:r>
              <a:rPr lang="en" sz="1200">
                <a:solidFill>
                  <a:srgbClr val="FFFFFF"/>
                </a:solidFill>
              </a:rPr>
              <a:t>Supportive family</a:t>
            </a:r>
            <a:endParaRPr sz="1200">
              <a:solidFill>
                <a:srgbClr val="FFFFFF"/>
              </a:solidFill>
            </a:endParaRPr>
          </a:p>
          <a:p>
            <a:pPr marL="0" lvl="0" indent="0" algn="l" rtl="0">
              <a:spcBef>
                <a:spcPts val="1200"/>
              </a:spcBef>
              <a:spcAft>
                <a:spcPts val="0"/>
              </a:spcAft>
              <a:buNone/>
            </a:pPr>
            <a:r>
              <a:rPr lang="en" sz="1200">
                <a:solidFill>
                  <a:srgbClr val="FFFFFF"/>
                </a:solidFill>
              </a:rPr>
              <a:t>Good premorbid functioning</a:t>
            </a:r>
            <a:endParaRPr sz="1200" b="1">
              <a:solidFill>
                <a:srgbClr val="C80018"/>
              </a:solidFill>
            </a:endParaRPr>
          </a:p>
          <a:p>
            <a:pPr marL="0" lvl="0" indent="0" algn="l" rtl="0">
              <a:spcBef>
                <a:spcPts val="1200"/>
              </a:spcBef>
              <a:spcAft>
                <a:spcPts val="0"/>
              </a:spcAft>
              <a:buNone/>
            </a:pPr>
            <a:endParaRPr sz="1200">
              <a:solidFill>
                <a:srgbClr val="FFFFFF"/>
              </a:solidFill>
            </a:endParaRPr>
          </a:p>
          <a:p>
            <a:pPr marL="0" lvl="0" indent="0" algn="l" rtl="0">
              <a:spcBef>
                <a:spcPts val="1200"/>
              </a:spcBef>
              <a:spcAft>
                <a:spcPts val="1600"/>
              </a:spcAft>
              <a:buNone/>
            </a:pPr>
            <a:endParaRPr sz="1200"/>
          </a:p>
        </p:txBody>
      </p:sp>
      <p:sp>
        <p:nvSpPr>
          <p:cNvPr id="303" name="Google Shape;303;p53"/>
          <p:cNvSpPr txBox="1"/>
          <p:nvPr/>
        </p:nvSpPr>
        <p:spPr>
          <a:xfrm>
            <a:off x="4728075" y="1414475"/>
            <a:ext cx="6320400" cy="339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rgbClr val="C80018"/>
                </a:solidFill>
                <a:latin typeface="Roboto"/>
                <a:ea typeface="Roboto"/>
                <a:cs typeface="Roboto"/>
                <a:sym typeface="Roboto"/>
              </a:rPr>
              <a:t>Negative Prognostic Factors</a:t>
            </a:r>
            <a:endParaRPr sz="1200" b="1">
              <a:solidFill>
                <a:srgbClr val="C80018"/>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rgbClr val="FFFFFF"/>
                </a:solidFill>
                <a:latin typeface="Roboto"/>
                <a:ea typeface="Roboto"/>
                <a:cs typeface="Roboto"/>
                <a:sym typeface="Roboto"/>
              </a:rPr>
              <a:t>Insidious and/or early onset </a:t>
            </a:r>
            <a:endParaRPr sz="1200">
              <a:solidFill>
                <a:srgbClr val="FFFFFF"/>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rgbClr val="FFFFFF"/>
                </a:solidFill>
                <a:latin typeface="Roboto"/>
                <a:ea typeface="Roboto"/>
                <a:cs typeface="Roboto"/>
                <a:sym typeface="Roboto"/>
              </a:rPr>
              <a:t>Negative symptoms</a:t>
            </a:r>
            <a:endParaRPr sz="1200">
              <a:solidFill>
                <a:srgbClr val="FFFFFF"/>
              </a:solidFill>
              <a:latin typeface="Roboto"/>
              <a:ea typeface="Roboto"/>
              <a:cs typeface="Roboto"/>
              <a:sym typeface="Roboto"/>
            </a:endParaRPr>
          </a:p>
          <a:p>
            <a:pPr marL="0" lvl="0" indent="0" algn="l" rtl="0">
              <a:lnSpc>
                <a:spcPct val="115000"/>
              </a:lnSpc>
              <a:spcBef>
                <a:spcPts val="1200"/>
              </a:spcBef>
              <a:spcAft>
                <a:spcPts val="1200"/>
              </a:spcAft>
              <a:buNone/>
            </a:pPr>
            <a:r>
              <a:rPr lang="en" sz="1200">
                <a:solidFill>
                  <a:srgbClr val="FFFFFF"/>
                </a:solidFill>
                <a:latin typeface="Roboto"/>
                <a:ea typeface="Roboto"/>
                <a:cs typeface="Roboto"/>
                <a:sym typeface="Roboto"/>
              </a:rPr>
              <a:t>Family Hx of schizophrenia</a:t>
            </a:r>
            <a:endParaRPr>
              <a:latin typeface="Roboto"/>
              <a:ea typeface="Roboto"/>
              <a:cs typeface="Roboto"/>
              <a:sym typeface="Roboto"/>
            </a:endParaRPr>
          </a:p>
        </p:txBody>
      </p:sp>
      <p:sp>
        <p:nvSpPr>
          <p:cNvPr id="304" name="Google Shape;304;p53"/>
          <p:cNvSpPr txBox="1"/>
          <p:nvPr/>
        </p:nvSpPr>
        <p:spPr>
          <a:xfrm>
            <a:off x="457125" y="3826450"/>
            <a:ext cx="6348000" cy="6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solidFill>
                  <a:srgbClr val="FFFFFF"/>
                </a:solidFill>
                <a:latin typeface="Calibri"/>
                <a:ea typeface="Calibri"/>
                <a:cs typeface="Calibri"/>
                <a:sym typeface="Calibri"/>
              </a:rPr>
              <a:t>Concordance Rate</a:t>
            </a:r>
            <a:endParaRPr sz="1800">
              <a:solidFill>
                <a:srgbClr val="FFFF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FFFFFF"/>
                </a:solidFill>
              </a:rPr>
              <a:t>•  </a:t>
            </a:r>
            <a:r>
              <a:rPr lang="en" sz="1800">
                <a:solidFill>
                  <a:srgbClr val="FFFFFF"/>
                </a:solidFill>
                <a:latin typeface="Calibri"/>
                <a:ea typeface="Calibri"/>
                <a:cs typeface="Calibri"/>
                <a:sym typeface="Calibri"/>
              </a:rPr>
              <a:t>Twins/both parents: 50%               </a:t>
            </a:r>
            <a:r>
              <a:rPr lang="en" sz="1800">
                <a:solidFill>
                  <a:srgbClr val="FFFFFF"/>
                </a:solidFill>
              </a:rPr>
              <a:t>•  </a:t>
            </a:r>
            <a:r>
              <a:rPr lang="en" sz="1800">
                <a:solidFill>
                  <a:srgbClr val="FFFFFF"/>
                </a:solidFill>
                <a:latin typeface="Calibri"/>
                <a:ea typeface="Calibri"/>
                <a:cs typeface="Calibri"/>
                <a:sym typeface="Calibri"/>
              </a:rPr>
              <a:t>Siblings/one parent: ~10%</a:t>
            </a:r>
            <a:endParaRPr sz="1800">
              <a:solidFill>
                <a:srgbClr val="FFFFFF"/>
              </a:solidFill>
              <a:latin typeface="Calibri"/>
              <a:ea typeface="Calibri"/>
              <a:cs typeface="Calibri"/>
              <a:sym typeface="Calibri"/>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None/>
            </a:pPr>
            <a:r>
              <a:rPr lang="en">
                <a:solidFill>
                  <a:srgbClr val="FFFFFF"/>
                </a:solidFill>
                <a:latin typeface="Calibri"/>
                <a:ea typeface="Calibri"/>
                <a:cs typeface="Calibri"/>
                <a:sym typeface="Calibri"/>
              </a:rPr>
              <a:t>Etiology</a:t>
            </a:r>
            <a:endParaRPr>
              <a:solidFill>
                <a:srgbClr val="FFFFFF"/>
              </a:solidFill>
            </a:endParaRPr>
          </a:p>
        </p:txBody>
      </p:sp>
      <p:sp>
        <p:nvSpPr>
          <p:cNvPr id="310" name="Google Shape;310;p54"/>
          <p:cNvSpPr txBox="1">
            <a:spLocks noGrp="1"/>
          </p:cNvSpPr>
          <p:nvPr>
            <p:ph type="body" idx="1"/>
          </p:nvPr>
        </p:nvSpPr>
        <p:spPr>
          <a:xfrm>
            <a:off x="387900" y="1144124"/>
            <a:ext cx="8368200" cy="307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b="1" i="1">
                <a:solidFill>
                  <a:srgbClr val="FFFFFF"/>
                </a:solidFill>
                <a:latin typeface="Calibri"/>
                <a:ea typeface="Calibri"/>
                <a:cs typeface="Calibri"/>
                <a:sym typeface="Calibri"/>
              </a:rPr>
              <a:t>1.</a:t>
            </a:r>
            <a:r>
              <a:rPr lang="en" b="1">
                <a:solidFill>
                  <a:srgbClr val="FFFFFF"/>
                </a:solidFill>
                <a:latin typeface="Arial"/>
                <a:ea typeface="Arial"/>
                <a:cs typeface="Arial"/>
                <a:sym typeface="Arial"/>
              </a:rPr>
              <a:t>  </a:t>
            </a:r>
            <a:r>
              <a:rPr lang="en" b="1" i="1">
                <a:solidFill>
                  <a:srgbClr val="FFFFFF"/>
                </a:solidFill>
                <a:latin typeface="Calibri"/>
                <a:ea typeface="Calibri"/>
                <a:cs typeface="Calibri"/>
                <a:sym typeface="Calibri"/>
              </a:rPr>
              <a:t>Dopamine Hypothesis</a:t>
            </a:r>
            <a:endParaRPr>
              <a:solidFill>
                <a:srgbClr val="FFFFFF"/>
              </a:solidFill>
              <a:latin typeface="Calibri"/>
              <a:ea typeface="Calibri"/>
              <a:cs typeface="Calibri"/>
              <a:sym typeface="Calibri"/>
            </a:endParaRPr>
          </a:p>
          <a:p>
            <a:pPr marL="0" lvl="0" indent="457200" algn="l" rtl="0">
              <a:spcBef>
                <a:spcPts val="1200"/>
              </a:spcBef>
              <a:spcAft>
                <a:spcPts val="0"/>
              </a:spcAft>
              <a:buNone/>
            </a:pPr>
            <a:r>
              <a:rPr lang="en">
                <a:solidFill>
                  <a:srgbClr val="FFFFFF"/>
                </a:solidFill>
                <a:latin typeface="Calibri"/>
                <a:ea typeface="Calibri"/>
                <a:cs typeface="Calibri"/>
                <a:sym typeface="Calibri"/>
              </a:rPr>
              <a:t>Positive</a:t>
            </a:r>
            <a:r>
              <a:rPr lang="en" b="1">
                <a:solidFill>
                  <a:srgbClr val="FFFFFF"/>
                </a:solidFill>
                <a:latin typeface="Calibri"/>
                <a:ea typeface="Calibri"/>
                <a:cs typeface="Calibri"/>
                <a:sym typeface="Calibri"/>
              </a:rPr>
              <a:t> </a:t>
            </a:r>
            <a:r>
              <a:rPr lang="en">
                <a:solidFill>
                  <a:srgbClr val="FFFFFF"/>
                </a:solidFill>
                <a:latin typeface="Calibri"/>
                <a:ea typeface="Calibri"/>
                <a:cs typeface="Calibri"/>
                <a:sym typeface="Calibri"/>
              </a:rPr>
              <a:t>symptoms due to over activity of dopamine in mesolimbic tract; psychotic symptoms can be induced by dopamine agonists</a:t>
            </a:r>
            <a:endParaRPr>
              <a:solidFill>
                <a:srgbClr val="FFFFFF"/>
              </a:solidFill>
              <a:latin typeface="Calibri"/>
              <a:ea typeface="Calibri"/>
              <a:cs typeface="Calibri"/>
              <a:sym typeface="Calibri"/>
            </a:endParaRPr>
          </a:p>
          <a:p>
            <a:pPr marL="0" lvl="0" indent="0" algn="l" rtl="0">
              <a:spcBef>
                <a:spcPts val="1200"/>
              </a:spcBef>
              <a:spcAft>
                <a:spcPts val="0"/>
              </a:spcAft>
              <a:buNone/>
            </a:pPr>
            <a:r>
              <a:rPr lang="en" b="1" i="1">
                <a:solidFill>
                  <a:srgbClr val="FFFFFF"/>
                </a:solidFill>
                <a:latin typeface="Calibri"/>
                <a:ea typeface="Calibri"/>
                <a:cs typeface="Calibri"/>
                <a:sym typeface="Calibri"/>
              </a:rPr>
              <a:t>2.</a:t>
            </a:r>
            <a:r>
              <a:rPr lang="en" b="1">
                <a:solidFill>
                  <a:srgbClr val="FFFFFF"/>
                </a:solidFill>
                <a:latin typeface="Arial"/>
                <a:ea typeface="Arial"/>
                <a:cs typeface="Arial"/>
                <a:sym typeface="Arial"/>
              </a:rPr>
              <a:t>  </a:t>
            </a:r>
            <a:r>
              <a:rPr lang="en" b="1" i="1">
                <a:solidFill>
                  <a:srgbClr val="FFFFFF"/>
                </a:solidFill>
                <a:latin typeface="Calibri"/>
                <a:ea typeface="Calibri"/>
                <a:cs typeface="Calibri"/>
                <a:sym typeface="Calibri"/>
              </a:rPr>
              <a:t>Neurodevelopmental Hypothesis </a:t>
            </a:r>
            <a:endParaRPr>
              <a:solidFill>
                <a:srgbClr val="FFFFFF"/>
              </a:solidFill>
              <a:latin typeface="Calibri"/>
              <a:ea typeface="Calibri"/>
              <a:cs typeface="Calibri"/>
              <a:sym typeface="Calibri"/>
            </a:endParaRPr>
          </a:p>
          <a:p>
            <a:pPr marL="0" lvl="0" indent="457200" algn="l" rtl="0">
              <a:spcBef>
                <a:spcPts val="1200"/>
              </a:spcBef>
              <a:spcAft>
                <a:spcPts val="0"/>
              </a:spcAft>
              <a:buNone/>
            </a:pPr>
            <a:r>
              <a:rPr lang="en">
                <a:solidFill>
                  <a:srgbClr val="FFFFFF"/>
                </a:solidFill>
                <a:latin typeface="Calibri"/>
                <a:ea typeface="Calibri"/>
                <a:cs typeface="Calibri"/>
                <a:sym typeface="Calibri"/>
              </a:rPr>
              <a:t>Genetic + Environmental risk</a:t>
            </a:r>
            <a:endParaRPr>
              <a:solidFill>
                <a:srgbClr val="FFFFFF"/>
              </a:solidFill>
              <a:latin typeface="Calibri"/>
              <a:ea typeface="Calibri"/>
              <a:cs typeface="Calibri"/>
              <a:sym typeface="Calibri"/>
            </a:endParaRPr>
          </a:p>
          <a:p>
            <a:pPr marL="0" lvl="0" indent="0" algn="l" rtl="0">
              <a:spcBef>
                <a:spcPts val="1200"/>
              </a:spcBef>
              <a:spcAft>
                <a:spcPts val="0"/>
              </a:spcAft>
              <a:buNone/>
            </a:pPr>
            <a:r>
              <a:rPr lang="en" b="1" i="1">
                <a:solidFill>
                  <a:srgbClr val="FFFFFF"/>
                </a:solidFill>
                <a:latin typeface="Calibri"/>
                <a:ea typeface="Calibri"/>
                <a:cs typeface="Calibri"/>
                <a:sym typeface="Calibri"/>
              </a:rPr>
              <a:t>3.</a:t>
            </a:r>
            <a:r>
              <a:rPr lang="en" b="1">
                <a:solidFill>
                  <a:srgbClr val="FFFFFF"/>
                </a:solidFill>
                <a:latin typeface="Arial"/>
                <a:ea typeface="Arial"/>
                <a:cs typeface="Arial"/>
                <a:sym typeface="Arial"/>
              </a:rPr>
              <a:t>  </a:t>
            </a:r>
            <a:r>
              <a:rPr lang="en" b="1" i="1">
                <a:solidFill>
                  <a:srgbClr val="FFFFFF"/>
                </a:solidFill>
                <a:latin typeface="Calibri"/>
                <a:ea typeface="Calibri"/>
                <a:cs typeface="Calibri"/>
                <a:sym typeface="Calibri"/>
              </a:rPr>
              <a:t>Neurodegenerative Hypothesis</a:t>
            </a:r>
            <a:endParaRPr b="1" i="1">
              <a:solidFill>
                <a:srgbClr val="FFFFFF"/>
              </a:solidFill>
              <a:latin typeface="Calibri"/>
              <a:ea typeface="Calibri"/>
              <a:cs typeface="Calibri"/>
              <a:sym typeface="Calibri"/>
            </a:endParaRPr>
          </a:p>
          <a:p>
            <a:pPr marL="457200" lvl="0" indent="-228600" algn="l" rtl="0">
              <a:spcBef>
                <a:spcPts val="1200"/>
              </a:spcBef>
              <a:spcAft>
                <a:spcPts val="0"/>
              </a:spcAft>
              <a:buClr>
                <a:srgbClr val="FFFFFF"/>
              </a:buClr>
              <a:buSzPts val="1800"/>
              <a:buFont typeface="Arial"/>
              <a:buNone/>
            </a:pPr>
            <a:r>
              <a:rPr lang="en">
                <a:solidFill>
                  <a:srgbClr val="FFFFFF"/>
                </a:solidFill>
                <a:latin typeface="Calibri"/>
                <a:ea typeface="Calibri"/>
                <a:cs typeface="Calibri"/>
                <a:sym typeface="Calibri"/>
              </a:rPr>
              <a:t>Functional and structural brain abnormalities</a:t>
            </a:r>
            <a:endParaRPr>
              <a:solidFill>
                <a:srgbClr val="FFFFFF"/>
              </a:solidFill>
              <a:latin typeface="Calibri"/>
              <a:ea typeface="Calibri"/>
              <a:cs typeface="Calibri"/>
              <a:sym typeface="Calibri"/>
            </a:endParaRPr>
          </a:p>
          <a:p>
            <a:pPr marL="457200" lvl="0" indent="-228600" algn="l" rtl="0">
              <a:spcBef>
                <a:spcPts val="0"/>
              </a:spcBef>
              <a:spcAft>
                <a:spcPts val="0"/>
              </a:spcAft>
              <a:buClr>
                <a:srgbClr val="FFFFFF"/>
              </a:buClr>
              <a:buSzPts val="1800"/>
              <a:buFont typeface="Arial"/>
              <a:buNone/>
            </a:pPr>
            <a:r>
              <a:rPr lang="en">
                <a:solidFill>
                  <a:srgbClr val="FFFFFF"/>
                </a:solidFill>
                <a:latin typeface="Calibri"/>
                <a:ea typeface="Calibri"/>
                <a:cs typeface="Calibri"/>
                <a:sym typeface="Calibri"/>
              </a:rPr>
              <a:t>Cognitive disturbances</a:t>
            </a:r>
            <a:endParaRPr>
              <a:solidFill>
                <a:srgbClr val="FFFFFF"/>
              </a:solidFill>
              <a:latin typeface="Calibri"/>
              <a:ea typeface="Calibri"/>
              <a:cs typeface="Calibri"/>
              <a:sym typeface="Calibri"/>
            </a:endParaRPr>
          </a:p>
          <a:p>
            <a:pPr marL="457200" lvl="0" indent="-228600" algn="l" rtl="0">
              <a:spcBef>
                <a:spcPts val="0"/>
              </a:spcBef>
              <a:spcAft>
                <a:spcPts val="0"/>
              </a:spcAft>
              <a:buClr>
                <a:srgbClr val="FFFFFF"/>
              </a:buClr>
              <a:buSzPts val="1800"/>
              <a:buFont typeface="Arial"/>
              <a:buNone/>
            </a:pPr>
            <a:r>
              <a:rPr lang="en">
                <a:solidFill>
                  <a:srgbClr val="FFFFFF"/>
                </a:solidFill>
                <a:latin typeface="Calibri"/>
                <a:ea typeface="Calibri"/>
                <a:cs typeface="Calibri"/>
                <a:sym typeface="Calibri"/>
              </a:rPr>
              <a:t>Progressive nature of disease</a:t>
            </a:r>
            <a:endParaRPr>
              <a:solidFill>
                <a:srgbClr val="FFFFFF"/>
              </a:solidFill>
              <a:latin typeface="Calibri"/>
              <a:ea typeface="Calibri"/>
              <a:cs typeface="Calibri"/>
              <a:sym typeface="Calibri"/>
            </a:endParaRPr>
          </a:p>
          <a:p>
            <a:pPr marL="0" lvl="0" indent="0" algn="l" rtl="0">
              <a:spcBef>
                <a:spcPts val="1200"/>
              </a:spcBef>
              <a:spcAft>
                <a:spcPts val="16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few practice questions...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387900" y="183700"/>
            <a:ext cx="8368200" cy="4385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t>A 77-year-old woman is brought to the emergency department after being found in a park in a lethargic state. The patient has been having trouble sleeping and admits to recently taking a sedative originally prescribed for her husband who is being treated for alcoholism. She says the medication has helped with her sleep disturbance, allowing her to sleep throughout the night. However, she says that she is having a hard time getting out of bed in the morning and feels sluggish and tired throughout the day. The patient’s speech is slurred and difficult to understand. Her pulse is 70/min, respirations are 14/min, and blood pressure is 135/90 mm Hg. When asked to walk across the room, the patient stumbles and appears uncoordinated.</a:t>
            </a:r>
            <a:endParaRPr sz="1400"/>
          </a:p>
          <a:p>
            <a:pPr marL="0" lvl="0" indent="0" algn="l" rtl="0">
              <a:spcBef>
                <a:spcPts val="1200"/>
              </a:spcBef>
              <a:spcAft>
                <a:spcPts val="0"/>
              </a:spcAft>
              <a:buNone/>
            </a:pPr>
            <a:r>
              <a:rPr lang="en" sz="1400"/>
              <a:t>At this time, the patient is at increased risk for developing which of the following?</a:t>
            </a:r>
            <a:endParaRPr sz="1400"/>
          </a:p>
          <a:p>
            <a:pPr marL="457200" lvl="0" indent="-317500" algn="l" rtl="0">
              <a:spcBef>
                <a:spcPts val="1200"/>
              </a:spcBef>
              <a:spcAft>
                <a:spcPts val="0"/>
              </a:spcAft>
              <a:buSzPts val="1400"/>
              <a:buAutoNum type="alphaUcPeriod"/>
            </a:pPr>
            <a:r>
              <a:rPr lang="en" sz="1400"/>
              <a:t>Agranulocytosis</a:t>
            </a:r>
            <a:endParaRPr sz="1400"/>
          </a:p>
          <a:p>
            <a:pPr marL="457200" lvl="0" indent="-317500" algn="l" rtl="0">
              <a:spcBef>
                <a:spcPts val="0"/>
              </a:spcBef>
              <a:spcAft>
                <a:spcPts val="0"/>
              </a:spcAft>
              <a:buSzPts val="1400"/>
              <a:buAutoNum type="alphaUcPeriod"/>
            </a:pPr>
            <a:r>
              <a:rPr lang="en" sz="1400"/>
              <a:t>Insomnia</a:t>
            </a:r>
            <a:endParaRPr sz="1400"/>
          </a:p>
          <a:p>
            <a:pPr marL="457200" lvl="0" indent="-317500" algn="l" rtl="0">
              <a:spcBef>
                <a:spcPts val="0"/>
              </a:spcBef>
              <a:spcAft>
                <a:spcPts val="0"/>
              </a:spcAft>
              <a:buSzPts val="1400"/>
              <a:buAutoNum type="alphaUcPeriod"/>
            </a:pPr>
            <a:r>
              <a:rPr lang="en" sz="1400"/>
              <a:t>Orthostatic Hypotension</a:t>
            </a:r>
            <a:endParaRPr sz="1400"/>
          </a:p>
          <a:p>
            <a:pPr marL="457200" lvl="0" indent="-317500" algn="l" rtl="0">
              <a:spcBef>
                <a:spcPts val="0"/>
              </a:spcBef>
              <a:spcAft>
                <a:spcPts val="0"/>
              </a:spcAft>
              <a:buSzPts val="1400"/>
              <a:buAutoNum type="alphaUcPeriod"/>
            </a:pPr>
            <a:r>
              <a:rPr lang="en" sz="1400"/>
              <a:t>Parkinsonism</a:t>
            </a:r>
            <a:endParaRPr sz="1400"/>
          </a:p>
          <a:p>
            <a:pPr marL="457200" lvl="0" indent="-317500" algn="l" rtl="0">
              <a:spcBef>
                <a:spcPts val="0"/>
              </a:spcBef>
              <a:spcAft>
                <a:spcPts val="0"/>
              </a:spcAft>
              <a:buSzPts val="1400"/>
              <a:buAutoNum type="alphaUcPeriod"/>
            </a:pPr>
            <a:r>
              <a:rPr lang="en" sz="1400"/>
              <a:t>Respiratory Depression</a:t>
            </a:r>
            <a:endParaRPr sz="1400"/>
          </a:p>
          <a:p>
            <a:pPr marL="457200" lvl="0" indent="-317500" algn="l" rtl="0">
              <a:spcBef>
                <a:spcPts val="0"/>
              </a:spcBef>
              <a:spcAft>
                <a:spcPts val="0"/>
              </a:spcAft>
              <a:buSzPts val="1400"/>
              <a:buAutoNum type="alphaUcPeriod"/>
            </a:pPr>
            <a:r>
              <a:rPr lang="en" sz="1400"/>
              <a:t>Seizures</a:t>
            </a:r>
            <a:endParaRPr sz="1400"/>
          </a:p>
          <a:p>
            <a:pPr marL="0" lvl="0" indent="0" algn="l" rtl="0">
              <a:spcBef>
                <a:spcPts val="1200"/>
              </a:spcBef>
              <a:spcAft>
                <a:spcPts val="16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7"/>
          <p:cNvSpPr txBox="1">
            <a:spLocks noGrp="1"/>
          </p:cNvSpPr>
          <p:nvPr>
            <p:ph type="body" idx="1"/>
          </p:nvPr>
        </p:nvSpPr>
        <p:spPr>
          <a:xfrm>
            <a:off x="387900" y="270700"/>
            <a:ext cx="8368200" cy="4298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t>A 39-year-old man was evaluated by a psychiatrist 1 month ago after reports that he was locking himself in his apartment because the devil was trying to put thoughts into his head. He initially responded well to pharmacologic treatment and was able to resume normal daily activities. However, 3 weeks after initiation of treatment, he presents to the hospital with muscular rigidity and mental status changes. His temperature is 39.7°C (103.5°F), blood pressure is 173/91 mm Hg, pulse is 116/min, and respiratory rate is 22/min.</a:t>
            </a:r>
            <a:endParaRPr sz="1400"/>
          </a:p>
          <a:p>
            <a:pPr marL="0" lvl="0" indent="0" algn="l" rtl="0">
              <a:spcBef>
                <a:spcPts val="1200"/>
              </a:spcBef>
              <a:spcAft>
                <a:spcPts val="0"/>
              </a:spcAft>
              <a:buNone/>
            </a:pPr>
            <a:r>
              <a:rPr lang="en" sz="1400"/>
              <a:t>Which of the following best describes the mechanism of action of the drug used to treat this patient's acute medical condition?</a:t>
            </a:r>
            <a:endParaRPr sz="1400"/>
          </a:p>
          <a:p>
            <a:pPr marL="457200" lvl="0" indent="-317500" algn="l" rtl="0">
              <a:spcBef>
                <a:spcPts val="1200"/>
              </a:spcBef>
              <a:spcAft>
                <a:spcPts val="0"/>
              </a:spcAft>
              <a:buSzPts val="1400"/>
              <a:buAutoNum type="alphaUcPeriod"/>
            </a:pPr>
            <a:r>
              <a:rPr lang="en" sz="1400"/>
              <a:t>Blocks gamma-aminobutyric acid receptor</a:t>
            </a:r>
            <a:endParaRPr sz="1400"/>
          </a:p>
          <a:p>
            <a:pPr marL="457200" lvl="0" indent="-317500" algn="l" rtl="0">
              <a:spcBef>
                <a:spcPts val="0"/>
              </a:spcBef>
              <a:spcAft>
                <a:spcPts val="0"/>
              </a:spcAft>
              <a:buSzPts val="1400"/>
              <a:buAutoNum type="alphaUcPeriod"/>
            </a:pPr>
            <a:r>
              <a:rPr lang="en" sz="1400"/>
              <a:t>Blocks dopamine D2 receptor</a:t>
            </a:r>
            <a:endParaRPr sz="1400"/>
          </a:p>
          <a:p>
            <a:pPr marL="457200" lvl="0" indent="-317500" algn="l" rtl="0">
              <a:spcBef>
                <a:spcPts val="0"/>
              </a:spcBef>
              <a:spcAft>
                <a:spcPts val="0"/>
              </a:spcAft>
              <a:buSzPts val="1400"/>
              <a:buAutoNum type="alphaUcPeriod"/>
            </a:pPr>
            <a:r>
              <a:rPr lang="en" sz="1400"/>
              <a:t>Competitively inhibits alcohol dehydrogenase</a:t>
            </a:r>
            <a:endParaRPr sz="1400"/>
          </a:p>
          <a:p>
            <a:pPr marL="457200" lvl="0" indent="-317500" algn="l" rtl="0">
              <a:spcBef>
                <a:spcPts val="0"/>
              </a:spcBef>
              <a:spcAft>
                <a:spcPts val="0"/>
              </a:spcAft>
              <a:buSzPts val="1400"/>
              <a:buAutoNum type="alphaUcPeriod"/>
            </a:pPr>
            <a:r>
              <a:rPr lang="en" sz="1400"/>
              <a:t>Inhibits calcium release from the sarcoplasmic reticulum of skeletal muscle</a:t>
            </a:r>
            <a:endParaRPr sz="1400"/>
          </a:p>
          <a:p>
            <a:pPr marL="457200" lvl="0" indent="-317500" algn="l" rtl="0">
              <a:spcBef>
                <a:spcPts val="0"/>
              </a:spcBef>
              <a:spcAft>
                <a:spcPts val="0"/>
              </a:spcAft>
              <a:buSzPts val="1400"/>
              <a:buAutoNum type="alphaUcPeriod"/>
            </a:pPr>
            <a:r>
              <a:rPr lang="en" sz="1400"/>
              <a:t>Potentiates gamma-aminobutyric acid effects by increasing the duration of Cl- channel opening</a:t>
            </a:r>
            <a:endParaRPr sz="1400"/>
          </a:p>
          <a:p>
            <a:pPr marL="0" lvl="0" indent="0" algn="l" rtl="0">
              <a:spcBef>
                <a:spcPts val="1200"/>
              </a:spcBef>
              <a:spcAft>
                <a:spcPts val="16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8"/>
          <p:cNvSpPr txBox="1">
            <a:spLocks noGrp="1"/>
          </p:cNvSpPr>
          <p:nvPr>
            <p:ph type="body" idx="1"/>
          </p:nvPr>
        </p:nvSpPr>
        <p:spPr>
          <a:xfrm>
            <a:off x="387900" y="290050"/>
            <a:ext cx="8368200" cy="4278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a:solidFill>
                  <a:srgbClr val="FFFFFF"/>
                </a:solidFill>
                <a:latin typeface="Arial"/>
                <a:ea typeface="Arial"/>
                <a:cs typeface="Arial"/>
                <a:sym typeface="Arial"/>
              </a:rPr>
              <a:t>A 19-year-old boy is brought to the emergency department by his parents after he attempted to jump off the balcony of their 23</a:t>
            </a:r>
            <a:r>
              <a:rPr lang="en" sz="1200" baseline="30000">
                <a:solidFill>
                  <a:srgbClr val="FFFFFF"/>
                </a:solidFill>
                <a:latin typeface="Arial"/>
                <a:ea typeface="Arial"/>
                <a:cs typeface="Arial"/>
                <a:sym typeface="Arial"/>
              </a:rPr>
              <a:t>rd</a:t>
            </a:r>
            <a:r>
              <a:rPr lang="en" sz="1200">
                <a:solidFill>
                  <a:srgbClr val="FFFFFF"/>
                </a:solidFill>
                <a:latin typeface="Arial"/>
                <a:ea typeface="Arial"/>
                <a:cs typeface="Arial"/>
                <a:sym typeface="Arial"/>
              </a:rPr>
              <a:t> story condominium. Three months ago, he began to hear voices telling him “use your superpowers to save the world.” Additionally, he is paranoid that the Russian government is trying to “hack his brain for intel.” He used to be a full-time student at the local community college; however, after he failed all of his classes, his parents demanded he that take a semester off. On physical examination, he appears disheveled and disinterested. When the physician attempts question him directly, the patient ignores the questions entirely and jumps to unrelated topics that are difficult to follow. A consulting psychiatrist admits the patient to the psychiatry ward and low-dose olanzapine is initiated immediately.</a:t>
            </a:r>
            <a:endParaRPr sz="1200">
              <a:solidFill>
                <a:srgbClr val="FFFFFF"/>
              </a:solidFill>
              <a:latin typeface="Arial"/>
              <a:ea typeface="Arial"/>
              <a:cs typeface="Arial"/>
              <a:sym typeface="Arial"/>
            </a:endParaRPr>
          </a:p>
          <a:p>
            <a:pPr marL="0" lvl="0" indent="0" algn="l" rtl="0">
              <a:spcBef>
                <a:spcPts val="1200"/>
              </a:spcBef>
              <a:spcAft>
                <a:spcPts val="0"/>
              </a:spcAft>
              <a:buNone/>
            </a:pPr>
            <a:r>
              <a:rPr lang="en" sz="1200">
                <a:solidFill>
                  <a:srgbClr val="FFFFFF"/>
                </a:solidFill>
                <a:latin typeface="Arial"/>
                <a:ea typeface="Arial"/>
                <a:cs typeface="Arial"/>
                <a:sym typeface="Arial"/>
              </a:rPr>
              <a:t>Which of the following is the most likely diagnosis?</a:t>
            </a:r>
            <a:endParaRPr sz="1200">
              <a:solidFill>
                <a:srgbClr val="FFFFFF"/>
              </a:solidFill>
              <a:latin typeface="Arial"/>
              <a:ea typeface="Arial"/>
              <a:cs typeface="Arial"/>
              <a:sym typeface="Arial"/>
            </a:endParaRPr>
          </a:p>
          <a:p>
            <a:pPr marL="457200" lvl="0" indent="-317500" algn="l" rtl="0">
              <a:spcBef>
                <a:spcPts val="1200"/>
              </a:spcBef>
              <a:spcAft>
                <a:spcPts val="0"/>
              </a:spcAft>
              <a:buSzPts val="1400"/>
              <a:buAutoNum type="alphaUcPeriod"/>
            </a:pPr>
            <a:r>
              <a:rPr lang="en" sz="1400"/>
              <a:t>Brief Psychotic Disorder</a:t>
            </a:r>
            <a:endParaRPr sz="1400"/>
          </a:p>
          <a:p>
            <a:pPr marL="457200" lvl="0" indent="-317500" algn="l" rtl="0">
              <a:spcBef>
                <a:spcPts val="0"/>
              </a:spcBef>
              <a:spcAft>
                <a:spcPts val="0"/>
              </a:spcAft>
              <a:buSzPts val="1400"/>
              <a:buAutoNum type="alphaUcPeriod"/>
            </a:pPr>
            <a:r>
              <a:rPr lang="en" sz="1400"/>
              <a:t>Delusional Disorder</a:t>
            </a:r>
            <a:endParaRPr sz="1400"/>
          </a:p>
          <a:p>
            <a:pPr marL="457200" lvl="0" indent="-317500" algn="l" rtl="0">
              <a:spcBef>
                <a:spcPts val="0"/>
              </a:spcBef>
              <a:spcAft>
                <a:spcPts val="0"/>
              </a:spcAft>
              <a:buSzPts val="1400"/>
              <a:buAutoNum type="alphaUcPeriod"/>
            </a:pPr>
            <a:r>
              <a:rPr lang="en" sz="1400"/>
              <a:t>Schizoaffective Disorder</a:t>
            </a:r>
            <a:endParaRPr sz="1400"/>
          </a:p>
          <a:p>
            <a:pPr marL="457200" lvl="0" indent="-317500" algn="l" rtl="0">
              <a:spcBef>
                <a:spcPts val="0"/>
              </a:spcBef>
              <a:spcAft>
                <a:spcPts val="0"/>
              </a:spcAft>
              <a:buSzPts val="1400"/>
              <a:buAutoNum type="alphaUcPeriod"/>
            </a:pPr>
            <a:r>
              <a:rPr lang="en" sz="1400"/>
              <a:t>Schizoid Personality Disorder</a:t>
            </a:r>
            <a:endParaRPr sz="1400"/>
          </a:p>
          <a:p>
            <a:pPr marL="457200" lvl="0" indent="-317500" algn="l" rtl="0">
              <a:spcBef>
                <a:spcPts val="0"/>
              </a:spcBef>
              <a:spcAft>
                <a:spcPts val="0"/>
              </a:spcAft>
              <a:buSzPts val="1400"/>
              <a:buAutoNum type="alphaUcPeriod"/>
            </a:pPr>
            <a:r>
              <a:rPr lang="en" sz="1400"/>
              <a:t>Schizophrenia</a:t>
            </a:r>
            <a:endParaRPr sz="1400"/>
          </a:p>
          <a:p>
            <a:pPr marL="457200" lvl="0" indent="-317500" algn="l" rtl="0">
              <a:spcBef>
                <a:spcPts val="0"/>
              </a:spcBef>
              <a:spcAft>
                <a:spcPts val="0"/>
              </a:spcAft>
              <a:buSzPts val="1400"/>
              <a:buAutoNum type="alphaUcPeriod"/>
            </a:pPr>
            <a:r>
              <a:rPr lang="en" sz="1400"/>
              <a:t>Schizophreniform Disorder</a:t>
            </a:r>
            <a:endParaRPr sz="1400"/>
          </a:p>
          <a:p>
            <a:pPr marL="457200" lvl="0" indent="-317500" algn="l" rtl="0">
              <a:spcBef>
                <a:spcPts val="0"/>
              </a:spcBef>
              <a:spcAft>
                <a:spcPts val="0"/>
              </a:spcAft>
              <a:buSzPts val="1400"/>
              <a:buAutoNum type="alphaUcPeriod"/>
            </a:pPr>
            <a:r>
              <a:rPr lang="en" sz="1400"/>
              <a:t>Schizotypal Personality Disorder</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Thought Organization</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Organized -&gt; Circumstantial -&gt; Tangential -&gt; Flight of Ideas -&gt; Loosening of Associations -&gt; Word Salad</a:t>
            </a:r>
            <a:endParaRPr/>
          </a:p>
          <a:p>
            <a:pPr marL="0" lvl="0" indent="0" algn="l" rtl="0">
              <a:spcBef>
                <a:spcPts val="1600"/>
              </a:spcBef>
              <a:spcAft>
                <a:spcPts val="0"/>
              </a:spcAft>
              <a:buNone/>
            </a:pPr>
            <a:r>
              <a:rPr lang="en"/>
              <a:t>Circumstantial - makes a point</a:t>
            </a:r>
            <a:endParaRPr/>
          </a:p>
          <a:p>
            <a:pPr marL="0" lvl="0" indent="0" algn="l" rtl="0">
              <a:spcBef>
                <a:spcPts val="1600"/>
              </a:spcBef>
              <a:spcAft>
                <a:spcPts val="0"/>
              </a:spcAft>
              <a:buNone/>
            </a:pPr>
            <a:r>
              <a:rPr lang="en"/>
              <a:t>Tangential - does not make point</a:t>
            </a:r>
            <a:endParaRPr/>
          </a:p>
          <a:p>
            <a:pPr marL="0" lvl="0" indent="0" algn="l" rtl="0">
              <a:spcBef>
                <a:spcPts val="1600"/>
              </a:spcBef>
              <a:spcAft>
                <a:spcPts val="0"/>
              </a:spcAft>
              <a:buNone/>
            </a:pPr>
            <a:r>
              <a:rPr lang="en"/>
              <a:t>Flight - does not make point, less connection between ideas</a:t>
            </a:r>
            <a:endParaRPr/>
          </a:p>
          <a:p>
            <a:pPr marL="0" lvl="0" indent="0" algn="l" rtl="0">
              <a:spcBef>
                <a:spcPts val="1600"/>
              </a:spcBef>
              <a:spcAft>
                <a:spcPts val="1600"/>
              </a:spcAft>
              <a:buNone/>
            </a:pPr>
            <a:r>
              <a:rPr lang="en"/>
              <a:t>Loosening of Associations - lost connection between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Thought Content</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-Delusions: </a:t>
            </a:r>
            <a:r>
              <a:rPr lang="en" sz="1400"/>
              <a:t>fixed, false beliefs not shared by majority of a culture. Bizarre vs. Non-bizarre</a:t>
            </a:r>
            <a:endParaRPr sz="1400"/>
          </a:p>
          <a:p>
            <a:pPr marL="0" lvl="0" indent="0" algn="l" rtl="0">
              <a:spcBef>
                <a:spcPts val="0"/>
              </a:spcBef>
              <a:spcAft>
                <a:spcPts val="0"/>
              </a:spcAft>
              <a:buNone/>
            </a:pPr>
            <a:r>
              <a:rPr lang="en" sz="1400" b="1"/>
              <a:t>-Overvalued ideas: </a:t>
            </a:r>
            <a:r>
              <a:rPr lang="en" sz="1400"/>
              <a:t>Like delusions, but not held as strongly and can be reasoned with</a:t>
            </a:r>
            <a:endParaRPr sz="1400"/>
          </a:p>
          <a:p>
            <a:pPr marL="0" lvl="0" indent="0" algn="l" rtl="0">
              <a:spcBef>
                <a:spcPts val="0"/>
              </a:spcBef>
              <a:spcAft>
                <a:spcPts val="0"/>
              </a:spcAft>
              <a:buNone/>
            </a:pPr>
            <a:r>
              <a:rPr lang="en" sz="1400" b="1"/>
              <a:t>-Suicidal/Homicidal ideation</a:t>
            </a:r>
            <a:endParaRPr sz="1400" b="1"/>
          </a:p>
          <a:p>
            <a:pPr marL="0" lvl="0" indent="0" algn="l" rtl="0">
              <a:spcBef>
                <a:spcPts val="0"/>
              </a:spcBef>
              <a:spcAft>
                <a:spcPts val="0"/>
              </a:spcAft>
              <a:buNone/>
            </a:pPr>
            <a:r>
              <a:rPr lang="en" sz="1400" b="1"/>
              <a:t>-Obsessions: </a:t>
            </a:r>
            <a:r>
              <a:rPr lang="en" sz="1400"/>
              <a:t>persistent, intrusive, ego-dystonic (distressing)</a:t>
            </a:r>
            <a:endParaRPr sz="1400"/>
          </a:p>
          <a:p>
            <a:pPr marL="0" lvl="0" indent="0" algn="l" rtl="0">
              <a:spcBef>
                <a:spcPts val="0"/>
              </a:spcBef>
              <a:spcAft>
                <a:spcPts val="0"/>
              </a:spcAft>
              <a:buNone/>
            </a:pPr>
            <a:r>
              <a:rPr lang="en" sz="1400" b="1"/>
              <a:t>-Perseveration</a:t>
            </a:r>
            <a:endParaRPr sz="1400" b="1"/>
          </a:p>
          <a:p>
            <a:pPr marL="0" lvl="0" indent="0" algn="l" rtl="0">
              <a:spcBef>
                <a:spcPts val="0"/>
              </a:spcBef>
              <a:spcAft>
                <a:spcPts val="0"/>
              </a:spcAft>
              <a:buNone/>
            </a:pPr>
            <a:r>
              <a:rPr lang="en" sz="1400" b="1"/>
              <a:t>-Magical thinking: </a:t>
            </a:r>
            <a:r>
              <a:rPr lang="en" sz="1400"/>
              <a:t>“superstitions”</a:t>
            </a:r>
            <a:endParaRPr sz="1400"/>
          </a:p>
          <a:p>
            <a:pPr marL="0" lvl="0" indent="0" algn="l" rtl="0">
              <a:spcBef>
                <a:spcPts val="0"/>
              </a:spcBef>
              <a:spcAft>
                <a:spcPts val="0"/>
              </a:spcAft>
              <a:buNone/>
            </a:pPr>
            <a:r>
              <a:rPr lang="en" sz="1400" b="1"/>
              <a:t>-Ideas of reference: </a:t>
            </a:r>
            <a:r>
              <a:rPr lang="en" sz="1400"/>
              <a:t>attributing meaning to neutral events or other stimuli</a:t>
            </a:r>
            <a:endParaRPr sz="1400"/>
          </a:p>
          <a:p>
            <a:pPr marL="0" lvl="0" indent="0" algn="l" rtl="0">
              <a:spcBef>
                <a:spcPts val="0"/>
              </a:spcBef>
              <a:spcAft>
                <a:spcPts val="0"/>
              </a:spcAft>
              <a:buNone/>
            </a:pPr>
            <a:r>
              <a:rPr lang="en" sz="1400" b="1"/>
              <a:t>-Poverty of speech</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Psychosis</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-Loss of ability to correctly perceive reality, as evidenced by:</a:t>
            </a:r>
            <a:endParaRPr/>
          </a:p>
          <a:p>
            <a:pPr marL="0" lvl="0" indent="0" algn="l" rtl="0">
              <a:spcBef>
                <a:spcPts val="1600"/>
              </a:spcBef>
              <a:spcAft>
                <a:spcPts val="0"/>
              </a:spcAft>
              <a:buNone/>
            </a:pPr>
            <a:r>
              <a:rPr lang="en"/>
              <a:t>	-Hallucinations</a:t>
            </a:r>
            <a:endParaRPr/>
          </a:p>
          <a:p>
            <a:pPr marL="0" lvl="0" indent="0" algn="l" rtl="0">
              <a:spcBef>
                <a:spcPts val="1600"/>
              </a:spcBef>
              <a:spcAft>
                <a:spcPts val="0"/>
              </a:spcAft>
              <a:buNone/>
            </a:pPr>
            <a:r>
              <a:rPr lang="en"/>
              <a:t>	-Delusions</a:t>
            </a:r>
            <a:endParaRPr/>
          </a:p>
          <a:p>
            <a:pPr marL="0" lvl="0" indent="0" algn="l" rtl="0">
              <a:spcBef>
                <a:spcPts val="1600"/>
              </a:spcBef>
              <a:spcAft>
                <a:spcPts val="0"/>
              </a:spcAft>
              <a:buNone/>
            </a:pPr>
            <a:r>
              <a:rPr lang="en"/>
              <a:t>	-Disorganized speech/thought</a:t>
            </a:r>
            <a:endParaRPr/>
          </a:p>
          <a:p>
            <a:pPr marL="0" lvl="0" indent="0" algn="l" rtl="0">
              <a:spcBef>
                <a:spcPts val="1600"/>
              </a:spcBef>
              <a:spcAft>
                <a:spcPts val="1600"/>
              </a:spcAft>
              <a:buNone/>
            </a:pPr>
            <a:r>
              <a:rPr lang="en"/>
              <a:t>	-Disorganized behavior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Differential Diagnosis of Psychosis</a:t>
            </a:r>
            <a:endParaRPr/>
          </a:p>
        </p:txBody>
      </p:sp>
      <p:sp>
        <p:nvSpPr>
          <p:cNvPr id="106" name="Google Shape;106;p20"/>
          <p:cNvSpPr txBox="1">
            <a:spLocks noGrp="1"/>
          </p:cNvSpPr>
          <p:nvPr>
            <p:ph type="body" idx="1"/>
          </p:nvPr>
        </p:nvSpPr>
        <p:spPr>
          <a:xfrm>
            <a:off x="387900" y="1489825"/>
            <a:ext cx="8368200" cy="34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Psychotic Disorder</a:t>
            </a:r>
            <a:endParaRPr/>
          </a:p>
          <a:p>
            <a:pPr marL="0" lvl="0" indent="0" algn="l" rtl="0">
              <a:spcBef>
                <a:spcPts val="0"/>
              </a:spcBef>
              <a:spcAft>
                <a:spcPts val="0"/>
              </a:spcAft>
              <a:buNone/>
            </a:pPr>
            <a:r>
              <a:rPr lang="en"/>
              <a:t>-Schizophreniform Disorder</a:t>
            </a:r>
            <a:endParaRPr/>
          </a:p>
          <a:p>
            <a:pPr marL="0" lvl="0" indent="0" algn="l" rtl="0">
              <a:spcBef>
                <a:spcPts val="0"/>
              </a:spcBef>
              <a:spcAft>
                <a:spcPts val="0"/>
              </a:spcAft>
              <a:buNone/>
            </a:pPr>
            <a:r>
              <a:rPr lang="en"/>
              <a:t>-Schizophrenia</a:t>
            </a:r>
            <a:endParaRPr/>
          </a:p>
          <a:p>
            <a:pPr marL="0" lvl="0" indent="0" algn="l" rtl="0">
              <a:spcBef>
                <a:spcPts val="0"/>
              </a:spcBef>
              <a:spcAft>
                <a:spcPts val="0"/>
              </a:spcAft>
              <a:buNone/>
            </a:pPr>
            <a:r>
              <a:rPr lang="en"/>
              <a:t>-Delusional Disorder</a:t>
            </a:r>
            <a:endParaRPr/>
          </a:p>
          <a:p>
            <a:pPr marL="0" lvl="0" indent="0" algn="l" rtl="0">
              <a:spcBef>
                <a:spcPts val="0"/>
              </a:spcBef>
              <a:spcAft>
                <a:spcPts val="0"/>
              </a:spcAft>
              <a:buNone/>
            </a:pPr>
            <a:r>
              <a:rPr lang="en"/>
              <a:t>-Schizotypal/Paranoid/Schizoid/Borderline Personality Disorder</a:t>
            </a:r>
            <a:endParaRPr/>
          </a:p>
          <a:p>
            <a:pPr marL="0" lvl="0" indent="0" algn="l" rtl="0">
              <a:spcBef>
                <a:spcPts val="0"/>
              </a:spcBef>
              <a:spcAft>
                <a:spcPts val="0"/>
              </a:spcAft>
              <a:buNone/>
            </a:pPr>
            <a:r>
              <a:rPr lang="en"/>
              <a:t>-MDD or Bipolar I with psychotic features,</a:t>
            </a:r>
            <a:endParaRPr/>
          </a:p>
          <a:p>
            <a:pPr marL="0" lvl="0" indent="0" algn="l" rtl="0">
              <a:spcBef>
                <a:spcPts val="0"/>
              </a:spcBef>
              <a:spcAft>
                <a:spcPts val="0"/>
              </a:spcAft>
              <a:buNone/>
            </a:pPr>
            <a:r>
              <a:rPr lang="en"/>
              <a:t>-Schizoaffective</a:t>
            </a:r>
            <a:endParaRPr/>
          </a:p>
          <a:p>
            <a:pPr marL="0" lvl="0" indent="0" algn="l" rtl="0">
              <a:spcBef>
                <a:spcPts val="0"/>
              </a:spcBef>
              <a:spcAft>
                <a:spcPts val="0"/>
              </a:spcAft>
              <a:buNone/>
            </a:pPr>
            <a:r>
              <a:rPr lang="en"/>
              <a:t>-PTSD, substance/medication-induced, due to medical condition, neurocognitive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Brief/Schizophreniform/Schizophrenia</a:t>
            </a:r>
            <a:endParaRPr/>
          </a:p>
        </p:txBody>
      </p:sp>
      <p:sp>
        <p:nvSpPr>
          <p:cNvPr id="112" name="Google Shape;11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-SAME symptoms, difference is in the duration of symptoms</a:t>
            </a:r>
            <a:endParaRPr/>
          </a:p>
          <a:p>
            <a:pPr marL="0" lvl="0" indent="0" algn="l" rtl="0">
              <a:spcBef>
                <a:spcPts val="1600"/>
              </a:spcBef>
              <a:spcAft>
                <a:spcPts val="0"/>
              </a:spcAft>
              <a:buNone/>
            </a:pPr>
            <a:r>
              <a:rPr lang="en"/>
              <a:t>-Brief psychotic disorder: &lt;1 month</a:t>
            </a:r>
            <a:endParaRPr/>
          </a:p>
          <a:p>
            <a:pPr marL="0" lvl="0" indent="0" algn="l" rtl="0">
              <a:spcBef>
                <a:spcPts val="1600"/>
              </a:spcBef>
              <a:spcAft>
                <a:spcPts val="0"/>
              </a:spcAft>
              <a:buNone/>
            </a:pPr>
            <a:r>
              <a:rPr lang="en"/>
              <a:t>-Schizophreniform: &gt;1 month to &lt;6 months</a:t>
            </a:r>
            <a:endParaRPr/>
          </a:p>
          <a:p>
            <a:pPr marL="0" lvl="0" indent="0" algn="l" rtl="0">
              <a:spcBef>
                <a:spcPts val="1600"/>
              </a:spcBef>
              <a:spcAft>
                <a:spcPts val="0"/>
              </a:spcAft>
              <a:buNone/>
            </a:pPr>
            <a:r>
              <a:rPr lang="en"/>
              <a:t>-Schizophrenia: &gt;6 months</a:t>
            </a:r>
            <a:endParaRPr/>
          </a:p>
          <a:p>
            <a:pPr marL="0" lvl="0" indent="0" algn="l" rtl="0">
              <a:spcBef>
                <a:spcPts val="1600"/>
              </a:spcBef>
              <a:spcAft>
                <a:spcPts val="1600"/>
              </a:spcAft>
              <a:buNone/>
            </a:pPr>
            <a:r>
              <a:rPr lang="en"/>
              <a:t>-may have acute presentation of positive symptoms leading to hospitalization, but may have long prodrome of negative symptoms, which counts towards the duration of symptoms</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3162</Words>
  <Application>Microsoft Macintosh PowerPoint</Application>
  <PresentationFormat>On-screen Show (16:9)</PresentationFormat>
  <Paragraphs>310</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Roboto Slab</vt:lpstr>
      <vt:lpstr>Calibri</vt:lpstr>
      <vt:lpstr>Arial</vt:lpstr>
      <vt:lpstr>Roboto</vt:lpstr>
      <vt:lpstr>Marina</vt:lpstr>
      <vt:lpstr>Psychiatry Review Session #1</vt:lpstr>
      <vt:lpstr>Our Goals</vt:lpstr>
      <vt:lpstr>Mental Status Exam </vt:lpstr>
      <vt:lpstr>Affect</vt:lpstr>
      <vt:lpstr>Thought Organization</vt:lpstr>
      <vt:lpstr>Thought Content</vt:lpstr>
      <vt:lpstr>Psychosis</vt:lpstr>
      <vt:lpstr>Differential Diagnosis of Psychosis</vt:lpstr>
      <vt:lpstr>Brief/Schizophreniform/Schizophrenia</vt:lpstr>
      <vt:lpstr>Brief Psychotic Disorder</vt:lpstr>
      <vt:lpstr>PowerPoint Presentation</vt:lpstr>
      <vt:lpstr>Delusional Disorder</vt:lpstr>
      <vt:lpstr>Schizoaffective Disorder</vt:lpstr>
      <vt:lpstr>Antipsychotics</vt:lpstr>
      <vt:lpstr>Antipsychotics: Dopamine Pathways</vt:lpstr>
      <vt:lpstr>Typical/First Generation Antipsychotics</vt:lpstr>
      <vt:lpstr>Typical/First Generation Antipsychotics</vt:lpstr>
      <vt:lpstr>Extrapyramidal Symptoms</vt:lpstr>
      <vt:lpstr>Neuroleptic Malignant Syndrome</vt:lpstr>
      <vt:lpstr>Atypical/Second Generation Antipsychotics</vt:lpstr>
      <vt:lpstr>Atypical/Second Generation Antipsychotics</vt:lpstr>
      <vt:lpstr>Clozapine</vt:lpstr>
      <vt:lpstr>Drugs</vt:lpstr>
      <vt:lpstr>Intoxication &amp; Withdrawal</vt:lpstr>
      <vt:lpstr>Illicit Drugs</vt:lpstr>
      <vt:lpstr>Stimulants</vt:lpstr>
      <vt:lpstr>Stimulants</vt:lpstr>
      <vt:lpstr>Dissociative Anesthetics</vt:lpstr>
      <vt:lpstr>Hallucinogens</vt:lpstr>
      <vt:lpstr>Hallucinogens ...continued</vt:lpstr>
      <vt:lpstr>Marijuana</vt:lpstr>
      <vt:lpstr>Sedatives</vt:lpstr>
      <vt:lpstr>Opioids - Heroin, Methadone, Buprenorphine, Naltrexone</vt:lpstr>
      <vt:lpstr>Schizophrenia</vt:lpstr>
      <vt:lpstr>Schizophrenia</vt:lpstr>
      <vt:lpstr>Schizophrenia</vt:lpstr>
      <vt:lpstr>Risk Factors for Schizophrenia</vt:lpstr>
      <vt:lpstr>Schizophrenia</vt:lpstr>
      <vt:lpstr>Historical Highlights</vt:lpstr>
      <vt:lpstr>Symptom Domains</vt:lpstr>
      <vt:lpstr>Prognostic Factors</vt:lpstr>
      <vt:lpstr>Etiology</vt:lpstr>
      <vt:lpstr>A few practice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Psychiatry Review Session #1</dc:title>
  <cp:lastModifiedBy>johndime</cp:lastModifiedBy>
  <cp:revision>2</cp:revision>
  <dcterms:modified xsi:type="dcterms:W3CDTF">2020-01-30T21:46:55Z</dcterms:modified>
</cp:coreProperties>
</file>