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7" r:id="rId2"/>
    <p:sldId id="258" r:id="rId3"/>
    <p:sldId id="293" r:id="rId4"/>
    <p:sldId id="294" r:id="rId5"/>
    <p:sldId id="358" r:id="rId6"/>
    <p:sldId id="344" r:id="rId7"/>
    <p:sldId id="345" r:id="rId8"/>
    <p:sldId id="360" r:id="rId9"/>
    <p:sldId id="361" r:id="rId10"/>
    <p:sldId id="259" r:id="rId11"/>
    <p:sldId id="260" r:id="rId12"/>
    <p:sldId id="261" r:id="rId13"/>
    <p:sldId id="262" r:id="rId14"/>
    <p:sldId id="263" r:id="rId15"/>
    <p:sldId id="264" r:id="rId16"/>
    <p:sldId id="265" r:id="rId17"/>
    <p:sldId id="266" r:id="rId18"/>
    <p:sldId id="299" r:id="rId19"/>
    <p:sldId id="300" r:id="rId20"/>
    <p:sldId id="301" r:id="rId21"/>
    <p:sldId id="364" r:id="rId22"/>
    <p:sldId id="365" r:id="rId23"/>
    <p:sldId id="366" r:id="rId24"/>
    <p:sldId id="367" r:id="rId25"/>
    <p:sldId id="368" r:id="rId26"/>
    <p:sldId id="369" r:id="rId27"/>
    <p:sldId id="370" r:id="rId28"/>
    <p:sldId id="309" r:id="rId29"/>
    <p:sldId id="357" r:id="rId30"/>
    <p:sldId id="310" r:id="rId31"/>
    <p:sldId id="279" r:id="rId32"/>
    <p:sldId id="335" r:id="rId33"/>
    <p:sldId id="315" r:id="rId34"/>
    <p:sldId id="284" r:id="rId35"/>
    <p:sldId id="295" r:id="rId36"/>
    <p:sldId id="362" r:id="rId37"/>
    <p:sldId id="285" r:id="rId38"/>
    <p:sldId id="286" r:id="rId39"/>
    <p:sldId id="363" r:id="rId40"/>
    <p:sldId id="352" r:id="rId41"/>
    <p:sldId id="353" r:id="rId42"/>
    <p:sldId id="288" r:id="rId43"/>
    <p:sldId id="34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97" autoAdjust="0"/>
    <p:restoredTop sz="85840" autoAdjust="0"/>
  </p:normalViewPr>
  <p:slideViewPr>
    <p:cSldViewPr snapToGrid="0">
      <p:cViewPr varScale="1">
        <p:scale>
          <a:sx n="92" d="100"/>
          <a:sy n="92" d="100"/>
        </p:scale>
        <p:origin x="336" y="184"/>
      </p:cViewPr>
      <p:guideLst>
        <p:guide orient="horz" pos="2160"/>
        <p:guide pos="3840"/>
      </p:guideLst>
    </p:cSldViewPr>
  </p:slideViewPr>
  <p:notesTextViewPr>
    <p:cViewPr>
      <p:scale>
        <a:sx n="1" d="1"/>
        <a:sy n="1" d="1"/>
      </p:scale>
      <p:origin x="0" y="0"/>
    </p:cViewPr>
  </p:notesTextViewPr>
  <p:sorterViewPr>
    <p:cViewPr>
      <p:scale>
        <a:sx n="100" d="100"/>
        <a:sy n="100" d="100"/>
      </p:scale>
      <p:origin x="0" y="52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9CE069-ACBC-43B8-A9A9-F4FF79637566}" type="datetimeFigureOut">
              <a:rPr lang="en-US" smtClean="0"/>
              <a:pPr/>
              <a:t>2/4/19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9ECA7D-2581-424D-B056-7C9B2191B8A0}" type="slidenum">
              <a:rPr lang="en-US" smtClean="0"/>
              <a:pPr/>
              <a:t>‹#›</a:t>
            </a:fld>
            <a:endParaRPr lang="en-US" dirty="0"/>
          </a:p>
        </p:txBody>
      </p:sp>
    </p:spTree>
    <p:extLst>
      <p:ext uri="{BB962C8B-B14F-4D97-AF65-F5344CB8AC3E}">
        <p14:creationId xmlns:p14="http://schemas.microsoft.com/office/powerpoint/2010/main" val="2136252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 Groups who are vulnerable and at risk of unequal access to healthcare include racial and ethnic minorities, gender minorities (women, transgender), immigrants and refugees, disabled individuals, individuals of low SES, patients with addiction &amp; mental illness, rural, homeless</a:t>
            </a:r>
          </a:p>
          <a:p>
            <a:r>
              <a:rPr lang="en-US" sz="1200" b="0" i="0" u="none" strike="noStrike" kern="1200" baseline="0" dirty="0">
                <a:solidFill>
                  <a:schemeClr val="tx1"/>
                </a:solidFill>
                <a:latin typeface="+mn-lt"/>
                <a:ea typeface="+mn-ea"/>
                <a:cs typeface="+mn-cs"/>
              </a:rPr>
              <a:t>- The Institute of Medicine (2011): LGBT populations are health disparate &amp; underserved, recognizing the lack of attention to sexual and gender identity as critical gaps in efforts to reduce overall health disparities</a:t>
            </a:r>
          </a:p>
          <a:p>
            <a:endParaRPr lang="en-US" dirty="0"/>
          </a:p>
        </p:txBody>
      </p:sp>
      <p:sp>
        <p:nvSpPr>
          <p:cNvPr id="4" name="Slide Number Placeholder 3"/>
          <p:cNvSpPr>
            <a:spLocks noGrp="1"/>
          </p:cNvSpPr>
          <p:nvPr>
            <p:ph type="sldNum" sz="quarter" idx="10"/>
          </p:nvPr>
        </p:nvSpPr>
        <p:spPr/>
        <p:txBody>
          <a:bodyPr/>
          <a:lstStyle/>
          <a:p>
            <a:fld id="{689ECA7D-2581-424D-B056-7C9B2191B8A0}" type="slidenum">
              <a:rPr lang="en-US" smtClean="0"/>
              <a:pPr/>
              <a:t>3</a:t>
            </a:fld>
            <a:endParaRPr lang="en-US" dirty="0"/>
          </a:p>
        </p:txBody>
      </p:sp>
    </p:spTree>
    <p:extLst>
      <p:ext uri="{BB962C8B-B14F-4D97-AF65-F5344CB8AC3E}">
        <p14:creationId xmlns:p14="http://schemas.microsoft.com/office/powerpoint/2010/main" val="1080918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1990s study: 10% of physicians in California surveyed endorsed homophobic viewpoints; 18% felt uncomfortable treating gay and lesbian patients</a:t>
            </a:r>
          </a:p>
          <a:p>
            <a:r>
              <a:rPr lang="en-US" sz="1200" dirty="0"/>
              <a:t>2002 survey: 6% of US physicians felt uncomfortable treating LGBT patients</a:t>
            </a:r>
          </a:p>
          <a:p>
            <a:r>
              <a:rPr lang="en-US" sz="1200" dirty="0"/>
              <a:t>Many LGBT patients report reluctance to reveal sexual orientation or gender identity to their doctor because of prior experiences of bias or expectation of poor treatment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689ECA7D-2581-424D-B056-7C9B2191B8A0}"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1935 Sigmund Freud states in his "Letter to an American Mother" that, "Homosexuality is assuredly no advantage, but it is nothing to be ashamed of, no vice, no degradation; it cannot be classified as an illness.”</a:t>
            </a:r>
          </a:p>
          <a:p>
            <a:r>
              <a:rPr lang="en-US" sz="1200" b="0" i="0" u="none" strike="noStrike" kern="1200" dirty="0">
                <a:solidFill>
                  <a:schemeClr val="tx1"/>
                </a:solidFill>
                <a:effectLst/>
                <a:latin typeface="+mn-lt"/>
                <a:ea typeface="+mn-ea"/>
                <a:cs typeface="+mn-cs"/>
              </a:rPr>
              <a:t>1948: The Heterosexual-Homosexual Rating Scale, best known as the Kinsey Scale, was developed, accounted for research findings that showed people did not fit into exclusive heterosexual or homosexual categories. (</a:t>
            </a:r>
            <a:r>
              <a:rPr lang="en-US" sz="1200" b="0" i="0" u="none" strike="noStrike" kern="1200" dirty="0" err="1">
                <a:solidFill>
                  <a:schemeClr val="tx1"/>
                </a:solidFill>
                <a:effectLst/>
                <a:latin typeface="+mn-lt"/>
                <a:ea typeface="+mn-ea"/>
                <a:cs typeface="+mn-cs"/>
              </a:rPr>
              <a:t>Dr</a:t>
            </a:r>
            <a:r>
              <a:rPr lang="en-US" sz="1200" b="0" i="0" u="none" strike="noStrike" kern="1200" dirty="0">
                <a:solidFill>
                  <a:schemeClr val="tx1"/>
                </a:solidFill>
                <a:effectLst/>
                <a:latin typeface="+mn-lt"/>
                <a:ea typeface="+mn-ea"/>
                <a:cs typeface="+mn-cs"/>
              </a:rPr>
              <a:t> Alfred Kinsey, sex researcher, biologist)</a:t>
            </a:r>
            <a:endParaRPr lang="en-US" dirty="0"/>
          </a:p>
          <a:p>
            <a:endParaRPr lang="en-US" dirty="0"/>
          </a:p>
        </p:txBody>
      </p:sp>
      <p:sp>
        <p:nvSpPr>
          <p:cNvPr id="4" name="Slide Number Placeholder 3"/>
          <p:cNvSpPr>
            <a:spLocks noGrp="1"/>
          </p:cNvSpPr>
          <p:nvPr>
            <p:ph type="sldNum" sz="quarter" idx="10"/>
          </p:nvPr>
        </p:nvSpPr>
        <p:spPr/>
        <p:txBody>
          <a:bodyPr/>
          <a:lstStyle/>
          <a:p>
            <a:fld id="{44799F94-C729-46BE-A17B-14E64EF69F1F}" type="slidenum">
              <a:rPr lang="en-US" smtClean="0"/>
              <a:pPr/>
              <a:t>14</a:t>
            </a:fld>
            <a:endParaRPr lang="en-US" dirty="0"/>
          </a:p>
        </p:txBody>
      </p:sp>
    </p:spTree>
    <p:extLst>
      <p:ext uri="{BB962C8B-B14F-4D97-AF65-F5344CB8AC3E}">
        <p14:creationId xmlns:p14="http://schemas.microsoft.com/office/powerpoint/2010/main" val="4233087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 to 1973, persons labeled as “homosexual” or “fetish-like disorder” were subject to ECT and even lobotomy in some cases </a:t>
            </a:r>
          </a:p>
          <a:p>
            <a:r>
              <a:rPr lang="en-US" dirty="0"/>
              <a:t>1950s: “Lavender Scare” –&gt; job terminations in US government fueled by DSM definitions of homosexuality</a:t>
            </a:r>
            <a:endParaRPr lang="en-US" baseline="0" dirty="0"/>
          </a:p>
          <a:p>
            <a:r>
              <a:rPr lang="en-US" sz="1200" kern="1200" dirty="0">
                <a:solidFill>
                  <a:schemeClr val="tx1"/>
                </a:solidFill>
                <a:effectLst/>
                <a:latin typeface="+mn-lt"/>
                <a:ea typeface="+mn-ea"/>
                <a:cs typeface="+mn-cs"/>
              </a:rPr>
              <a:t>Sexual Orientation Change Practices: still practiced by some “fringe group” therapists, aversive therapy involving nausea-inducing drugs, electroshock to hands/genitals, behavioral modifications, religious-based methods of reconditioning; no evidence of benefit, evidence of harm especially in young patients; </a:t>
            </a:r>
          </a:p>
          <a:p>
            <a:r>
              <a:rPr lang="en-US" sz="1200" kern="1200" dirty="0">
                <a:solidFill>
                  <a:schemeClr val="tx1"/>
                </a:solidFill>
                <a:effectLst/>
                <a:latin typeface="+mn-lt"/>
                <a:ea typeface="+mn-ea"/>
                <a:cs typeface="+mn-cs"/>
              </a:rPr>
              <a:t>Various organizations have expressed opposition: AMA 1996. APA expressed opposition in 1998, reaffirmed stance in 2000; American College of Physicians announced official stance against Conversion therapies in May 2015; AACAP; American Counseling Association; American Academy of Pediatrics, and more</a:t>
            </a:r>
          </a:p>
          <a:p>
            <a:r>
              <a:rPr lang="en-US" sz="1200" kern="1200" dirty="0">
                <a:solidFill>
                  <a:schemeClr val="tx1"/>
                </a:solidFill>
                <a:effectLst/>
                <a:latin typeface="+mn-lt"/>
                <a:ea typeface="+mn-ea"/>
                <a:cs typeface="+mn-cs"/>
              </a:rPr>
              <a:t>Not taught in psychiatry, psychology or SW training settings</a:t>
            </a:r>
          </a:p>
          <a:p>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www.hrc.org</a:t>
            </a:r>
            <a:r>
              <a:rPr lang="en-US" sz="1200" kern="1200" dirty="0">
                <a:solidFill>
                  <a:schemeClr val="tx1"/>
                </a:solidFill>
                <a:effectLst/>
                <a:latin typeface="+mn-lt"/>
                <a:ea typeface="+mn-ea"/>
                <a:cs typeface="+mn-cs"/>
              </a:rPr>
              <a:t>/resources/policy-and-position-statements-on-conversion-therapy</a:t>
            </a:r>
          </a:p>
          <a:p>
            <a:endParaRPr lang="en-US" dirty="0"/>
          </a:p>
          <a:p>
            <a:endParaRPr lang="en-US" dirty="0"/>
          </a:p>
        </p:txBody>
      </p:sp>
      <p:sp>
        <p:nvSpPr>
          <p:cNvPr id="4" name="Slide Number Placeholder 3"/>
          <p:cNvSpPr>
            <a:spLocks noGrp="1"/>
          </p:cNvSpPr>
          <p:nvPr>
            <p:ph type="sldNum" sz="quarter" idx="5"/>
          </p:nvPr>
        </p:nvSpPr>
        <p:spPr/>
        <p:txBody>
          <a:bodyPr/>
          <a:lstStyle/>
          <a:p>
            <a:fld id="{689ECA7D-2581-424D-B056-7C9B2191B8A0}" type="slidenum">
              <a:rPr lang="en-US" smtClean="0"/>
              <a:pPr/>
              <a:t>15</a:t>
            </a:fld>
            <a:endParaRPr lang="en-US" dirty="0"/>
          </a:p>
        </p:txBody>
      </p:sp>
    </p:spTree>
    <p:extLst>
      <p:ext uri="{BB962C8B-B14F-4D97-AF65-F5344CB8AC3E}">
        <p14:creationId xmlns:p14="http://schemas.microsoft.com/office/powerpoint/2010/main" val="3990246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Highlights:</a:t>
            </a:r>
          </a:p>
          <a:p>
            <a:pPr marL="171450" indent="-171450">
              <a:buFontTx/>
              <a:buChar char="-"/>
            </a:pPr>
            <a:r>
              <a:rPr lang="en-US" baseline="0" dirty="0"/>
              <a:t>APA does not believe that same-sex orientation should or needs to be changed</a:t>
            </a:r>
            <a:r>
              <a:rPr lang="mr-IN" baseline="0" dirty="0"/>
              <a:t>…</a:t>
            </a:r>
            <a:endParaRPr lang="en-US" baseline="0" dirty="0"/>
          </a:p>
          <a:p>
            <a:pPr marL="171450" indent="-171450">
              <a:buFontTx/>
              <a:buChar char="-"/>
            </a:pPr>
            <a:r>
              <a:rPr lang="mr-IN" baseline="0" dirty="0"/>
              <a:t>…</a:t>
            </a:r>
            <a:r>
              <a:rPr lang="en-US" baseline="0" dirty="0"/>
              <a:t> efforts to do so represent a significant risk of harm</a:t>
            </a:r>
          </a:p>
          <a:p>
            <a:pPr marL="171450" indent="-171450">
              <a:buFontTx/>
              <a:buChar char="-"/>
            </a:pPr>
            <a:r>
              <a:rPr lang="en-US" baseline="0" dirty="0"/>
              <a:t>No credible evidence exists that any mental health intervention can reliably or safely change sexual orientation</a:t>
            </a:r>
          </a:p>
          <a:p>
            <a:pPr marL="171450" indent="-171450">
              <a:buFontTx/>
              <a:buChar char="-"/>
            </a:pPr>
            <a:r>
              <a:rPr lang="en-US" baseline="0" dirty="0"/>
              <a:t>APA opposes discrimination against individuals with same sex attraction</a:t>
            </a:r>
          </a:p>
          <a:p>
            <a:pPr marL="171450" indent="-171450">
              <a:buFontTx/>
              <a:buChar char="-"/>
            </a:pPr>
            <a:r>
              <a:rPr lang="en-US" baseline="0" dirty="0"/>
              <a:t>APA supports same-sex marriage as being advantageous to the mental health of same-sex couples and supports legal recognition</a:t>
            </a:r>
            <a:r>
              <a:rPr lang="mr-IN" baseline="0" dirty="0"/>
              <a:t>…</a:t>
            </a:r>
            <a:r>
              <a:rPr lang="en-US" baseline="0" dirty="0"/>
              <a:t> to marry, adopt and co-parent</a:t>
            </a:r>
          </a:p>
        </p:txBody>
      </p:sp>
      <p:sp>
        <p:nvSpPr>
          <p:cNvPr id="4" name="Slide Number Placeholder 3"/>
          <p:cNvSpPr>
            <a:spLocks noGrp="1"/>
          </p:cNvSpPr>
          <p:nvPr>
            <p:ph type="sldNum" sz="quarter" idx="10"/>
          </p:nvPr>
        </p:nvSpPr>
        <p:spPr/>
        <p:txBody>
          <a:bodyPr/>
          <a:lstStyle/>
          <a:p>
            <a:fld id="{689ECA7D-2581-424D-B056-7C9B2191B8A0}" type="slidenum">
              <a:rPr lang="en-US" smtClean="0"/>
              <a:pPr/>
              <a:t>16</a:t>
            </a:fld>
            <a:endParaRPr lang="en-US" dirty="0"/>
          </a:p>
        </p:txBody>
      </p:sp>
    </p:spTree>
    <p:extLst>
      <p:ext uri="{BB962C8B-B14F-4D97-AF65-F5344CB8AC3E}">
        <p14:creationId xmlns:p14="http://schemas.microsoft.com/office/powerpoint/2010/main" val="1571801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GID the focus was a person’s gender</a:t>
            </a:r>
            <a:r>
              <a:rPr lang="en-US" baseline="0" dirty="0"/>
              <a:t> identity being at odds with the gender assigned at birth. </a:t>
            </a:r>
          </a:p>
          <a:p>
            <a:r>
              <a:rPr lang="en-US" baseline="0" dirty="0"/>
              <a:t>In the DSM 5, dropping the term “disorder” helps eliminate the notion that being transgender in and of itself is a mental disorder</a:t>
            </a:r>
          </a:p>
          <a:p>
            <a:r>
              <a:rPr lang="en-US" baseline="0" dirty="0"/>
              <a:t>Instead focus on distress that one may feel in relation to this in</a:t>
            </a:r>
            <a:endParaRPr lang="en-US" dirty="0"/>
          </a:p>
        </p:txBody>
      </p:sp>
      <p:sp>
        <p:nvSpPr>
          <p:cNvPr id="4" name="Slide Number Placeholder 3"/>
          <p:cNvSpPr>
            <a:spLocks noGrp="1"/>
          </p:cNvSpPr>
          <p:nvPr>
            <p:ph type="sldNum" sz="quarter" idx="10"/>
          </p:nvPr>
        </p:nvSpPr>
        <p:spPr/>
        <p:txBody>
          <a:bodyPr/>
          <a:lstStyle/>
          <a:p>
            <a:fld id="{689ECA7D-2581-424D-B056-7C9B2191B8A0}" type="slidenum">
              <a:rPr lang="en-US" smtClean="0"/>
              <a:pPr/>
              <a:t>17</a:t>
            </a:fld>
            <a:endParaRPr lang="en-US" dirty="0"/>
          </a:p>
        </p:txBody>
      </p:sp>
    </p:spTree>
    <p:extLst>
      <p:ext uri="{BB962C8B-B14F-4D97-AF65-F5344CB8AC3E}">
        <p14:creationId xmlns:p14="http://schemas.microsoft.com/office/powerpoint/2010/main" val="1873383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DSM criteria take into account a</a:t>
            </a:r>
            <a:r>
              <a:rPr lang="en-US" baseline="0" dirty="0"/>
              <a:t> non-binary view of gender</a:t>
            </a:r>
          </a:p>
          <a:p>
            <a:endParaRPr lang="en-US" dirty="0"/>
          </a:p>
        </p:txBody>
      </p:sp>
      <p:sp>
        <p:nvSpPr>
          <p:cNvPr id="4" name="Slide Number Placeholder 3"/>
          <p:cNvSpPr>
            <a:spLocks noGrp="1"/>
          </p:cNvSpPr>
          <p:nvPr>
            <p:ph type="sldNum" sz="quarter" idx="10"/>
          </p:nvPr>
        </p:nvSpPr>
        <p:spPr/>
        <p:txBody>
          <a:bodyPr/>
          <a:lstStyle/>
          <a:p>
            <a:fld id="{6CB61574-8C9A-484A-B57A-695AA81BEE17}" type="slidenum">
              <a:rPr lang="en-US" smtClean="0"/>
              <a:pPr/>
              <a:t>18</a:t>
            </a:fld>
            <a:endParaRPr lang="en-US"/>
          </a:p>
        </p:txBody>
      </p:sp>
    </p:spTree>
    <p:extLst>
      <p:ext uri="{BB962C8B-B14F-4D97-AF65-F5344CB8AC3E}">
        <p14:creationId xmlns:p14="http://schemas.microsoft.com/office/powerpoint/2010/main" val="2450603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Note: being post-transition is not one of the criteria for gender dysphoria; some patients choose not to undergo any transitional treatments/procedures</a:t>
            </a:r>
            <a:endParaRPr lang="en-US" b="1" dirty="0"/>
          </a:p>
          <a:p>
            <a:r>
              <a:rPr lang="en-US" dirty="0"/>
              <a:t>Can</a:t>
            </a:r>
            <a:r>
              <a:rPr lang="en-US" baseline="0" dirty="0"/>
              <a:t> add specifiers:</a:t>
            </a:r>
          </a:p>
          <a:p>
            <a:pPr marL="171450" indent="-171450">
              <a:buFontTx/>
              <a:buChar char="-"/>
            </a:pPr>
            <a:r>
              <a:rPr lang="en-US" baseline="0" dirty="0"/>
              <a:t>With a disorder of sex development: i.e. congenital hyperplasia, androgen insensitivity syndrome</a:t>
            </a:r>
          </a:p>
          <a:p>
            <a:pPr marL="171450" indent="-171450">
              <a:buFontTx/>
              <a:buChar char="-"/>
            </a:pPr>
            <a:r>
              <a:rPr lang="en-US" baseline="0" dirty="0"/>
              <a:t>Post-transition: The individual has transitioned to full-time living in the desired gender (with or without legalization of gender change) and has undergone (or is preparing to have) at least 1 cross-sex medical procedure or  treatment regimen </a:t>
            </a:r>
            <a:r>
              <a:rPr lang="mr-IN" baseline="0" dirty="0"/>
              <a:t>–</a:t>
            </a:r>
            <a:r>
              <a:rPr lang="en-US" baseline="0" dirty="0"/>
              <a:t> hormone treatment, gender-affirming surgery (vaginoplasty, penectomy, mastectomy, phalloplasty, etc.)</a:t>
            </a:r>
          </a:p>
        </p:txBody>
      </p:sp>
      <p:sp>
        <p:nvSpPr>
          <p:cNvPr id="4" name="Slide Number Placeholder 3"/>
          <p:cNvSpPr>
            <a:spLocks noGrp="1"/>
          </p:cNvSpPr>
          <p:nvPr>
            <p:ph type="sldNum" sz="quarter" idx="10"/>
          </p:nvPr>
        </p:nvSpPr>
        <p:spPr/>
        <p:txBody>
          <a:bodyPr/>
          <a:lstStyle/>
          <a:p>
            <a:fld id="{6CB61574-8C9A-484A-B57A-695AA81BEE17}" type="slidenum">
              <a:rPr lang="en-US" smtClean="0"/>
              <a:pPr/>
              <a:t>19</a:t>
            </a:fld>
            <a:endParaRPr lang="en-US"/>
          </a:p>
        </p:txBody>
      </p:sp>
    </p:spTree>
    <p:extLst>
      <p:ext uri="{BB962C8B-B14F-4D97-AF65-F5344CB8AC3E}">
        <p14:creationId xmlns:p14="http://schemas.microsoft.com/office/powerpoint/2010/main" val="3786072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Important to out rule and clarify any</a:t>
            </a:r>
            <a:r>
              <a:rPr lang="en-US" baseline="0" dirty="0"/>
              <a:t> additional</a:t>
            </a:r>
            <a:r>
              <a:rPr lang="en-US" dirty="0"/>
              <a:t> </a:t>
            </a:r>
            <a:r>
              <a:rPr lang="en-US" baseline="0" dirty="0"/>
              <a:t>diagnosis which may initially present with similar symptoms. Diagnosis may take time and may not be the initial presenting problem.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diagnosis of GD is limited to those individuals who experience distress and impairment in relation to gender identity. </a:t>
            </a:r>
          </a:p>
          <a:p>
            <a:endParaRPr lang="en-US" dirty="0"/>
          </a:p>
        </p:txBody>
      </p:sp>
      <p:sp>
        <p:nvSpPr>
          <p:cNvPr id="4" name="Slide Number Placeholder 3"/>
          <p:cNvSpPr>
            <a:spLocks noGrp="1"/>
          </p:cNvSpPr>
          <p:nvPr>
            <p:ph type="sldNum" sz="quarter" idx="10"/>
          </p:nvPr>
        </p:nvSpPr>
        <p:spPr/>
        <p:txBody>
          <a:bodyPr/>
          <a:lstStyle/>
          <a:p>
            <a:fld id="{6CB61574-8C9A-484A-B57A-695AA81BEE17}" type="slidenum">
              <a:rPr lang="en-US" smtClean="0"/>
              <a:pPr/>
              <a:t>20</a:t>
            </a:fld>
            <a:endParaRPr lang="en-US"/>
          </a:p>
        </p:txBody>
      </p:sp>
    </p:spTree>
    <p:extLst>
      <p:ext uri="{BB962C8B-B14F-4D97-AF65-F5344CB8AC3E}">
        <p14:creationId xmlns:p14="http://schemas.microsoft.com/office/powerpoint/2010/main" val="2950899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9ECA7D-2581-424D-B056-7C9B2191B8A0}" type="slidenum">
              <a:rPr lang="en-US" smtClean="0"/>
              <a:pPr/>
              <a:t>23</a:t>
            </a:fld>
            <a:endParaRPr lang="en-US" dirty="0"/>
          </a:p>
        </p:txBody>
      </p:sp>
    </p:spTree>
    <p:extLst>
      <p:ext uri="{BB962C8B-B14F-4D97-AF65-F5344CB8AC3E}">
        <p14:creationId xmlns:p14="http://schemas.microsoft.com/office/powerpoint/2010/main" val="1263751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Presenting</a:t>
            </a:r>
            <a:r>
              <a:rPr lang="en-US" sz="1200" baseline="0" dirty="0"/>
              <a:t> to MH providers: </a:t>
            </a:r>
            <a:r>
              <a:rPr lang="en-US" sz="1200" dirty="0"/>
              <a:t>19% of gay/bisexual men vs. 8% of heterosexual men; 33% of lesbian/bisexual women vs. 11% of heterosexual women</a:t>
            </a:r>
          </a:p>
          <a:p>
            <a:r>
              <a:rPr lang="en-US" sz="1200" dirty="0"/>
              <a:t>Dutch</a:t>
            </a:r>
            <a:r>
              <a:rPr lang="en-US" sz="1200" baseline="0" dirty="0"/>
              <a:t> study, rate of mood disorders in men: </a:t>
            </a:r>
            <a:r>
              <a:rPr lang="en-US" sz="1200" dirty="0"/>
              <a:t>17% </a:t>
            </a:r>
            <a:r>
              <a:rPr lang="en-US" sz="1200" dirty="0" err="1"/>
              <a:t>vs</a:t>
            </a:r>
            <a:r>
              <a:rPr lang="en-US" sz="1200" dirty="0"/>
              <a:t> 5% of heterosexual men; </a:t>
            </a:r>
          </a:p>
          <a:p>
            <a:r>
              <a:rPr lang="en-US" sz="1200" dirty="0"/>
              <a:t>                   rate of anxiety d/o</a:t>
            </a:r>
            <a:r>
              <a:rPr lang="en-US" sz="1200" baseline="0" dirty="0"/>
              <a:t> in men: </a:t>
            </a:r>
            <a:r>
              <a:rPr lang="en-US" sz="1200" dirty="0"/>
              <a:t>20% </a:t>
            </a:r>
            <a:r>
              <a:rPr lang="en-US" sz="1200" dirty="0" err="1"/>
              <a:t>vs</a:t>
            </a:r>
            <a:r>
              <a:rPr lang="en-US" sz="1200" dirty="0"/>
              <a:t> 8%</a:t>
            </a:r>
            <a:endParaRPr lang="en-US" dirty="0"/>
          </a:p>
        </p:txBody>
      </p:sp>
      <p:sp>
        <p:nvSpPr>
          <p:cNvPr id="4" name="Slide Number Placeholder 3"/>
          <p:cNvSpPr>
            <a:spLocks noGrp="1"/>
          </p:cNvSpPr>
          <p:nvPr>
            <p:ph type="sldNum" sz="quarter" idx="10"/>
          </p:nvPr>
        </p:nvSpPr>
        <p:spPr/>
        <p:txBody>
          <a:bodyPr/>
          <a:lstStyle/>
          <a:p>
            <a:fld id="{689ECA7D-2581-424D-B056-7C9B2191B8A0}" type="slidenum">
              <a:rPr lang="en-US" smtClean="0"/>
              <a:pPr/>
              <a:t>24</a:t>
            </a:fld>
            <a:endParaRPr lang="en-US" dirty="0"/>
          </a:p>
        </p:txBody>
      </p:sp>
    </p:spTree>
    <p:extLst>
      <p:ext uri="{BB962C8B-B14F-4D97-AF65-F5344CB8AC3E}">
        <p14:creationId xmlns:p14="http://schemas.microsoft.com/office/powerpoint/2010/main" val="390638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 Sexual and gender identity are complex constructs and are highly dependent upon culture and social context, which can shift</a:t>
            </a:r>
          </a:p>
          <a:p>
            <a:r>
              <a:rPr lang="en-US" sz="1200" b="0" i="0" u="none" strike="noStrike" kern="1200" baseline="0" dirty="0">
                <a:solidFill>
                  <a:schemeClr val="tx1"/>
                </a:solidFill>
                <a:latin typeface="+mn-lt"/>
                <a:ea typeface="+mn-ea"/>
                <a:cs typeface="+mn-cs"/>
              </a:rPr>
              <a:t>rapidly over time. </a:t>
            </a:r>
          </a:p>
          <a:p>
            <a:r>
              <a:rPr lang="en-US" sz="1200" b="0" i="0" u="none" strike="noStrike" kern="1200" baseline="0" dirty="0">
                <a:solidFill>
                  <a:schemeClr val="tx1"/>
                </a:solidFill>
                <a:latin typeface="+mn-lt"/>
                <a:ea typeface="+mn-ea"/>
                <a:cs typeface="+mn-cs"/>
              </a:rPr>
              <a:t>- Sexuality encompasses at least three key components: sexual identity, sexual attraction, and sexual behavior.</a:t>
            </a:r>
          </a:p>
          <a:p>
            <a:r>
              <a:rPr lang="en-US" sz="1200" b="0" i="0" u="none" strike="noStrike" kern="1200" baseline="0" dirty="0">
                <a:solidFill>
                  <a:schemeClr val="tx1"/>
                </a:solidFill>
                <a:latin typeface="+mn-lt"/>
                <a:ea typeface="+mn-ea"/>
                <a:cs typeface="+mn-cs"/>
              </a:rPr>
              <a:t>- Sexual identity is an individual’s own perception of his or her overall sexual self. For many people their sexual identity, such as</a:t>
            </a:r>
          </a:p>
          <a:p>
            <a:r>
              <a:rPr lang="en-US" sz="1200" b="0" i="0" u="none" strike="noStrike" kern="1200" baseline="0" dirty="0">
                <a:solidFill>
                  <a:schemeClr val="tx1"/>
                </a:solidFill>
                <a:latin typeface="+mn-lt"/>
                <a:ea typeface="+mn-ea"/>
                <a:cs typeface="+mn-cs"/>
              </a:rPr>
              <a:t>lesbian, gay, bisexual, or heterosexual, is consistent with their sexual attraction and behaviors, but for some individuals sexual</a:t>
            </a:r>
          </a:p>
          <a:p>
            <a:r>
              <a:rPr lang="en-US" sz="1200" b="0" i="0" u="none" strike="noStrike" kern="1200" baseline="0" dirty="0">
                <a:solidFill>
                  <a:schemeClr val="tx1"/>
                </a:solidFill>
                <a:latin typeface="+mn-lt"/>
                <a:ea typeface="+mn-ea"/>
                <a:cs typeface="+mn-cs"/>
              </a:rPr>
              <a:t>identity may be inconsistent with attraction and/or behavior.</a:t>
            </a:r>
          </a:p>
          <a:p>
            <a:r>
              <a:rPr lang="en-US" sz="1200" b="0" i="0" u="none" strike="noStrike" kern="1200" baseline="0" dirty="0">
                <a:solidFill>
                  <a:schemeClr val="tx1"/>
                </a:solidFill>
                <a:latin typeface="+mn-lt"/>
                <a:ea typeface="+mn-ea"/>
                <a:cs typeface="+mn-cs"/>
              </a:rPr>
              <a:t>- For example, a man whose primary sexual partner is a woman may identify as heterosexual yet occasionally have sex with men. </a:t>
            </a:r>
            <a:endParaRPr lang="en-US" i="0" dirty="0"/>
          </a:p>
          <a:p>
            <a:pPr marL="171450" indent="-171450">
              <a:buFontTx/>
              <a:buChar char="-"/>
            </a:pPr>
            <a:r>
              <a:rPr lang="en-US" sz="1200" b="0" i="0" u="none" strike="noStrike" kern="1200" baseline="0" dirty="0">
                <a:solidFill>
                  <a:schemeClr val="tx1"/>
                </a:solidFill>
                <a:latin typeface="+mn-lt"/>
                <a:ea typeface="+mn-ea"/>
                <a:cs typeface="+mn-cs"/>
              </a:rPr>
              <a:t>Gender refers to the behavioral, cultural, or psychological traits that a society associates with male and female sex. </a:t>
            </a:r>
          </a:p>
          <a:p>
            <a:pPr marL="171450" indent="-171450">
              <a:buFontTx/>
              <a:buChar char="-"/>
            </a:pPr>
            <a:r>
              <a:rPr lang="en-US" sz="1200" b="0" i="0" u="none" strike="noStrike" kern="1200" baseline="0" dirty="0">
                <a:solidFill>
                  <a:schemeClr val="tx1"/>
                </a:solidFill>
                <a:latin typeface="+mn-lt"/>
                <a:ea typeface="+mn-ea"/>
                <a:cs typeface="+mn-cs"/>
              </a:rPr>
              <a:t>Transgender generally refers to people whose gender identity is at odds with the gender they were assigned at birth </a:t>
            </a:r>
          </a:p>
          <a:p>
            <a:pPr marL="171450" indent="-171450">
              <a:buFontTx/>
              <a:buChar char="-"/>
            </a:pPr>
            <a:r>
              <a:rPr lang="en-US" sz="1200" b="0" i="0" u="none" strike="noStrike" kern="1200" baseline="0" dirty="0">
                <a:solidFill>
                  <a:schemeClr val="tx1"/>
                </a:solidFill>
                <a:latin typeface="+mn-lt"/>
                <a:ea typeface="+mn-ea"/>
                <a:cs typeface="+mn-cs"/>
              </a:rPr>
              <a:t> For example, a transgender woman is a person who was born physiologically male but whose deepest sense of self is as female. </a:t>
            </a:r>
          </a:p>
          <a:p>
            <a:r>
              <a:rPr lang="en-US" sz="1200" b="0" i="0" u="none" strike="noStrike" kern="1200" baseline="0" dirty="0">
                <a:solidFill>
                  <a:schemeClr val="tx1"/>
                </a:solidFill>
                <a:latin typeface="+mn-lt"/>
                <a:ea typeface="+mn-ea"/>
                <a:cs typeface="+mn-cs"/>
              </a:rPr>
              <a:t>- It is important not to conflate sexual and gender identity because they are separate constructs (i.e., transgender individuals may have a heterosexual, bisexual, lesbian, or gay sexual identity).</a:t>
            </a:r>
            <a:endParaRPr lang="en-US" i="0" dirty="0"/>
          </a:p>
        </p:txBody>
      </p:sp>
      <p:sp>
        <p:nvSpPr>
          <p:cNvPr id="4" name="Slide Number Placeholder 3"/>
          <p:cNvSpPr>
            <a:spLocks noGrp="1"/>
          </p:cNvSpPr>
          <p:nvPr>
            <p:ph type="sldNum" sz="quarter" idx="10"/>
          </p:nvPr>
        </p:nvSpPr>
        <p:spPr/>
        <p:txBody>
          <a:bodyPr/>
          <a:lstStyle/>
          <a:p>
            <a:fld id="{689ECA7D-2581-424D-B056-7C9B2191B8A0}" type="slidenum">
              <a:rPr lang="en-US" smtClean="0"/>
              <a:pPr/>
              <a:t>4</a:t>
            </a:fld>
            <a:endParaRPr lang="en-US" dirty="0"/>
          </a:p>
        </p:txBody>
      </p:sp>
    </p:spTree>
    <p:extLst>
      <p:ext uri="{BB962C8B-B14F-4D97-AF65-F5344CB8AC3E}">
        <p14:creationId xmlns:p14="http://schemas.microsoft.com/office/powerpoint/2010/main" val="2917507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US</a:t>
            </a:r>
            <a:r>
              <a:rPr lang="en-US" sz="1200" baseline="0" dirty="0"/>
              <a:t> study of major depression </a:t>
            </a:r>
            <a:r>
              <a:rPr lang="en-US" sz="1200" dirty="0"/>
              <a:t>31% vs. 10 % of heterosexual men)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Research on this population and the prevalence of psychiatric conditions is in its early phases, and some studies have found similar rates of psychiatric hospitalizations, and even somewhat lower rates of psychotic disorders among LGBT people compared with the general population</a:t>
            </a:r>
            <a:endParaRPr lang="en-US" dirty="0"/>
          </a:p>
        </p:txBody>
      </p:sp>
      <p:sp>
        <p:nvSpPr>
          <p:cNvPr id="4" name="Slide Number Placeholder 3"/>
          <p:cNvSpPr>
            <a:spLocks noGrp="1"/>
          </p:cNvSpPr>
          <p:nvPr>
            <p:ph type="sldNum" sz="quarter" idx="10"/>
          </p:nvPr>
        </p:nvSpPr>
        <p:spPr/>
        <p:txBody>
          <a:bodyPr/>
          <a:lstStyle/>
          <a:p>
            <a:fld id="{689ECA7D-2581-424D-B056-7C9B2191B8A0}" type="slidenum">
              <a:rPr lang="en-US" smtClean="0"/>
              <a:pPr/>
              <a:t>25</a:t>
            </a:fld>
            <a:endParaRPr lang="en-US" dirty="0"/>
          </a:p>
        </p:txBody>
      </p:sp>
    </p:spTree>
    <p:extLst>
      <p:ext uri="{BB962C8B-B14F-4D97-AF65-F5344CB8AC3E}">
        <p14:creationId xmlns:p14="http://schemas.microsoft.com/office/powerpoint/2010/main" val="527731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Stress Process Model (</a:t>
            </a:r>
            <a:r>
              <a:rPr lang="en-US" sz="1200" b="0" i="0" u="none" strike="noStrike" kern="1200" baseline="0" dirty="0" err="1">
                <a:solidFill>
                  <a:schemeClr val="tx1"/>
                </a:solidFill>
                <a:latin typeface="+mn-lt"/>
                <a:ea typeface="+mn-ea"/>
                <a:cs typeface="+mn-cs"/>
              </a:rPr>
              <a:t>Pearlin</a:t>
            </a:r>
            <a:r>
              <a:rPr lang="en-US" sz="1200" b="0" i="0" u="none" strike="noStrike" kern="1200" baseline="0" dirty="0">
                <a:solidFill>
                  <a:schemeClr val="tx1"/>
                </a:solidFill>
                <a:latin typeface="+mn-lt"/>
                <a:ea typeface="+mn-ea"/>
                <a:cs typeface="+mn-cs"/>
              </a:rPr>
              <a:t>, Lieberman, </a:t>
            </a:r>
            <a:r>
              <a:rPr lang="en-US" sz="1200" b="0" i="0" u="none" strike="noStrike" kern="1200" baseline="0" dirty="0" err="1">
                <a:solidFill>
                  <a:schemeClr val="tx1"/>
                </a:solidFill>
                <a:latin typeface="+mn-lt"/>
                <a:ea typeface="+mn-ea"/>
                <a:cs typeface="+mn-cs"/>
              </a:rPr>
              <a:t>Menaghan</a:t>
            </a:r>
            <a:r>
              <a:rPr lang="en-US" sz="1200" b="0" i="0" u="none" strike="noStrike" kern="1200" baseline="0" dirty="0">
                <a:solidFill>
                  <a:schemeClr val="tx1"/>
                </a:solidFill>
                <a:latin typeface="+mn-lt"/>
                <a:ea typeface="+mn-ea"/>
                <a:cs typeface="+mn-cs"/>
              </a:rPr>
              <a:t>, &amp; </a:t>
            </a:r>
            <a:r>
              <a:rPr lang="en-US" sz="1200" b="0" i="0" u="none" strike="noStrike" kern="1200" baseline="0" dirty="0" err="1">
                <a:solidFill>
                  <a:schemeClr val="tx1"/>
                </a:solidFill>
                <a:latin typeface="+mn-lt"/>
                <a:ea typeface="+mn-ea"/>
                <a:cs typeface="+mn-cs"/>
              </a:rPr>
              <a:t>Mullan</a:t>
            </a:r>
            <a:r>
              <a:rPr lang="en-US" sz="1200" b="0" i="0" u="none" strike="noStrike" kern="1200" baseline="0" dirty="0">
                <a:solidFill>
                  <a:schemeClr val="tx1"/>
                </a:solidFill>
                <a:latin typeface="+mn-lt"/>
                <a:ea typeface="+mn-ea"/>
                <a:cs typeface="+mn-cs"/>
              </a:rPr>
              <a:t>, 1981) first addressed the influence of stressful life events</a:t>
            </a:r>
          </a:p>
          <a:p>
            <a:r>
              <a:rPr lang="en-US" sz="1200" b="0" i="0" u="none" strike="noStrike" kern="1200" baseline="0" dirty="0">
                <a:solidFill>
                  <a:schemeClr val="tx1"/>
                </a:solidFill>
                <a:latin typeface="+mn-lt"/>
                <a:ea typeface="+mn-ea"/>
                <a:cs typeface="+mn-cs"/>
              </a:rPr>
              <a:t>associated with structural inequalities on mental health. According to the model, disadvantaged status, traumatic early events, and unexpected life transitions in one’s social role, behaviors, and social relationships cause both long-term stressors and proliferated stressors, which, in turn, impact health and well-being.</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Minority Stress Model (Meyer, 2003) postulates that sexual minorities experience increased mental health problems because of stress processes unique to their status, namely discrimination, expectations of rejection, concealment, and internalized homophobia. </a:t>
            </a:r>
            <a:r>
              <a:rPr lang="en-US" sz="1200" b="0" i="0" u="none" strike="noStrike" kern="1200" baseline="0" dirty="0" err="1">
                <a:solidFill>
                  <a:schemeClr val="tx1"/>
                </a:solidFill>
                <a:latin typeface="+mn-lt"/>
                <a:ea typeface="+mn-ea"/>
                <a:cs typeface="+mn-cs"/>
              </a:rPr>
              <a:t>Hatzenbuehler</a:t>
            </a:r>
            <a:r>
              <a:rPr lang="en-US" sz="1200" b="0" i="0" u="none" strike="noStrike" kern="1200" baseline="0" dirty="0">
                <a:solidFill>
                  <a:schemeClr val="tx1"/>
                </a:solidFill>
                <a:latin typeface="+mn-lt"/>
                <a:ea typeface="+mn-ea"/>
                <a:cs typeface="+mn-cs"/>
              </a:rPr>
              <a:t> (2009) expanded upon this</a:t>
            </a:r>
          </a:p>
          <a:p>
            <a:r>
              <a:rPr lang="en-US" sz="1200" b="0" i="0" u="none" strike="noStrike" kern="1200" baseline="0" dirty="0">
                <a:solidFill>
                  <a:schemeClr val="tx1"/>
                </a:solidFill>
                <a:latin typeface="+mn-lt"/>
                <a:ea typeface="+mn-ea"/>
                <a:cs typeface="+mn-cs"/>
              </a:rPr>
              <a:t>model with the Psychological Mediation Framework, which suggests that emotion dysregulation, interpersonal problems, and cognitive processes mediate the link between heightened stressors because of sexual minority status and psychopathology.</a:t>
            </a:r>
            <a:endParaRPr lang="en-US" dirty="0"/>
          </a:p>
        </p:txBody>
      </p:sp>
      <p:sp>
        <p:nvSpPr>
          <p:cNvPr id="4" name="Slide Number Placeholder 3"/>
          <p:cNvSpPr>
            <a:spLocks noGrp="1"/>
          </p:cNvSpPr>
          <p:nvPr>
            <p:ph type="sldNum" sz="quarter" idx="10"/>
          </p:nvPr>
        </p:nvSpPr>
        <p:spPr/>
        <p:txBody>
          <a:bodyPr/>
          <a:lstStyle/>
          <a:p>
            <a:fld id="{689ECA7D-2581-424D-B056-7C9B2191B8A0}" type="slidenum">
              <a:rPr lang="en-US" smtClean="0"/>
              <a:pPr/>
              <a:t>26</a:t>
            </a:fld>
            <a:endParaRPr lang="en-US" dirty="0"/>
          </a:p>
        </p:txBody>
      </p:sp>
    </p:spTree>
    <p:extLst>
      <p:ext uri="{BB962C8B-B14F-4D97-AF65-F5344CB8AC3E}">
        <p14:creationId xmlns:p14="http://schemas.microsoft.com/office/powerpoint/2010/main" val="15094735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National Gay and Lesbian Task Force and National Center for Transgender Equality </a:t>
            </a:r>
          </a:p>
          <a:p>
            <a:r>
              <a:rPr lang="en-US" dirty="0"/>
              <a:t>Largest survey to date of transgender (or gender non conforming) individuals </a:t>
            </a:r>
          </a:p>
          <a:p>
            <a:r>
              <a:rPr lang="en-US" dirty="0"/>
              <a:t> 70 question survey distributed online as well as by paper surveys (to reach rural , homeless and low income populations).</a:t>
            </a:r>
          </a:p>
          <a:p>
            <a:r>
              <a:rPr lang="en-US" dirty="0"/>
              <a:t>6450 transgender and gender non conforming study participants from across the United States. </a:t>
            </a:r>
          </a:p>
          <a:p>
            <a:endParaRPr lang="en-US" dirty="0"/>
          </a:p>
        </p:txBody>
      </p:sp>
      <p:sp>
        <p:nvSpPr>
          <p:cNvPr id="4" name="Slide Number Placeholder 3"/>
          <p:cNvSpPr>
            <a:spLocks noGrp="1"/>
          </p:cNvSpPr>
          <p:nvPr>
            <p:ph type="sldNum" sz="quarter" idx="10"/>
          </p:nvPr>
        </p:nvSpPr>
        <p:spPr/>
        <p:txBody>
          <a:bodyPr/>
          <a:lstStyle/>
          <a:p>
            <a:fld id="{6CB61574-8C9A-484A-B57A-695AA81BEE17}" type="slidenum">
              <a:rPr lang="en-US" smtClean="0"/>
              <a:pPr/>
              <a:t>28</a:t>
            </a:fld>
            <a:endParaRPr lang="en-US"/>
          </a:p>
        </p:txBody>
      </p:sp>
    </p:spTree>
    <p:extLst>
      <p:ext uri="{BB962C8B-B14F-4D97-AF65-F5344CB8AC3E}">
        <p14:creationId xmlns:p14="http://schemas.microsoft.com/office/powerpoint/2010/main" val="3268605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Compared to 1.6% of general pop</a:t>
            </a:r>
          </a:p>
        </p:txBody>
      </p:sp>
      <p:sp>
        <p:nvSpPr>
          <p:cNvPr id="4" name="Slide Number Placeholder 3"/>
          <p:cNvSpPr>
            <a:spLocks noGrp="1"/>
          </p:cNvSpPr>
          <p:nvPr>
            <p:ph type="sldNum" sz="quarter" idx="10"/>
          </p:nvPr>
        </p:nvSpPr>
        <p:spPr/>
        <p:txBody>
          <a:bodyPr/>
          <a:lstStyle/>
          <a:p>
            <a:fld id="{6CB61574-8C9A-484A-B57A-695AA81BEE17}" type="slidenum">
              <a:rPr lang="en-US" smtClean="0"/>
              <a:pPr/>
              <a:t>29</a:t>
            </a:fld>
            <a:endParaRPr lang="en-US"/>
          </a:p>
        </p:txBody>
      </p:sp>
    </p:spTree>
    <p:extLst>
      <p:ext uri="{BB962C8B-B14F-4D97-AF65-F5344CB8AC3E}">
        <p14:creationId xmlns:p14="http://schemas.microsoft.com/office/powerpoint/2010/main" val="17630929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B61574-8C9A-484A-B57A-695AA81BEE17}" type="slidenum">
              <a:rPr lang="en-US" smtClean="0"/>
              <a:pPr/>
              <a:t>30</a:t>
            </a:fld>
            <a:endParaRPr lang="en-US"/>
          </a:p>
        </p:txBody>
      </p:sp>
    </p:spTree>
    <p:extLst>
      <p:ext uri="{BB962C8B-B14F-4D97-AF65-F5344CB8AC3E}">
        <p14:creationId xmlns:p14="http://schemas.microsoft.com/office/powerpoint/2010/main" val="40000044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June 2015</a:t>
            </a:r>
          </a:p>
          <a:p>
            <a:r>
              <a:rPr lang="en-US" dirty="0"/>
              <a:t>16</a:t>
            </a:r>
            <a:r>
              <a:rPr lang="en-US" baseline="0" dirty="0"/>
              <a:t> min</a:t>
            </a:r>
            <a:endParaRPr lang="en-US" dirty="0"/>
          </a:p>
        </p:txBody>
      </p:sp>
      <p:sp>
        <p:nvSpPr>
          <p:cNvPr id="4" name="Slide Number Placeholder 3"/>
          <p:cNvSpPr>
            <a:spLocks noGrp="1"/>
          </p:cNvSpPr>
          <p:nvPr>
            <p:ph type="sldNum" sz="quarter" idx="10"/>
          </p:nvPr>
        </p:nvSpPr>
        <p:spPr/>
        <p:txBody>
          <a:bodyPr/>
          <a:lstStyle/>
          <a:p>
            <a:fld id="{689ECA7D-2581-424D-B056-7C9B2191B8A0}" type="slidenum">
              <a:rPr lang="en-US" smtClean="0"/>
              <a:pPr/>
              <a:t>31</a:t>
            </a:fld>
            <a:endParaRPr lang="en-US" dirty="0"/>
          </a:p>
        </p:txBody>
      </p:sp>
    </p:spTree>
    <p:extLst>
      <p:ext uri="{BB962C8B-B14F-4D97-AF65-F5344CB8AC3E}">
        <p14:creationId xmlns:p14="http://schemas.microsoft.com/office/powerpoint/2010/main" val="18710324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One study out of Belgium in 2014 looked at the effect of different steps in gender reassignment therapy on  psychological symptoms and distress.  Found that the largest reduction in symptoms was  after initiation of hormone therapy. I think that this is a study to share with patients as knowledge of the possibility of sig symptom decrease can be very encouraging.</a:t>
            </a:r>
            <a:endParaRPr lang="en-US" dirty="0"/>
          </a:p>
        </p:txBody>
      </p:sp>
      <p:sp>
        <p:nvSpPr>
          <p:cNvPr id="4" name="Slide Number Placeholder 3"/>
          <p:cNvSpPr>
            <a:spLocks noGrp="1"/>
          </p:cNvSpPr>
          <p:nvPr>
            <p:ph type="sldNum" sz="quarter" idx="10"/>
          </p:nvPr>
        </p:nvSpPr>
        <p:spPr/>
        <p:txBody>
          <a:bodyPr/>
          <a:lstStyle/>
          <a:p>
            <a:fld id="{6CB61574-8C9A-484A-B57A-695AA81BEE17}" type="slidenum">
              <a:rPr lang="en-US" smtClean="0"/>
              <a:pPr/>
              <a:t>32</a:t>
            </a:fld>
            <a:endParaRPr lang="en-US"/>
          </a:p>
        </p:txBody>
      </p:sp>
    </p:spTree>
    <p:extLst>
      <p:ext uri="{BB962C8B-B14F-4D97-AF65-F5344CB8AC3E}">
        <p14:creationId xmlns:p14="http://schemas.microsoft.com/office/powerpoint/2010/main" val="13876922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61574-8C9A-484A-B57A-695AA81BEE17}" type="slidenum">
              <a:rPr lang="en-US" smtClean="0"/>
              <a:pPr/>
              <a:t>33</a:t>
            </a:fld>
            <a:endParaRPr lang="en-US"/>
          </a:p>
        </p:txBody>
      </p:sp>
    </p:spTree>
    <p:extLst>
      <p:ext uri="{BB962C8B-B14F-4D97-AF65-F5344CB8AC3E}">
        <p14:creationId xmlns:p14="http://schemas.microsoft.com/office/powerpoint/2010/main" val="6104914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9ECA7D-2581-424D-B056-7C9B2191B8A0}" type="slidenum">
              <a:rPr lang="en-US" smtClean="0"/>
              <a:pPr/>
              <a:t>35</a:t>
            </a:fld>
            <a:endParaRPr lang="en-US" dirty="0"/>
          </a:p>
        </p:txBody>
      </p:sp>
    </p:spTree>
    <p:extLst>
      <p:ext uri="{BB962C8B-B14F-4D97-AF65-F5344CB8AC3E}">
        <p14:creationId xmlns:p14="http://schemas.microsoft.com/office/powerpoint/2010/main" val="4885266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How to we do this.</a:t>
            </a:r>
          </a:p>
          <a:p>
            <a:r>
              <a:rPr lang="en-US" dirty="0"/>
              <a:t>Don’t assume anything,</a:t>
            </a:r>
            <a:r>
              <a:rPr lang="en-US" baseline="0" dirty="0"/>
              <a:t> allow </a:t>
            </a:r>
            <a:r>
              <a:rPr lang="en-US" baseline="0" dirty="0" err="1"/>
              <a:t>pt</a:t>
            </a:r>
            <a:r>
              <a:rPr lang="en-US" baseline="0" dirty="0"/>
              <a:t> to discuss gender issues on their own terms. When appropriate during a discussion about gender make sure to ask patient what sex they were assigned at birth.  Make sure to use preferred names and pronouns.  Now this may sound intuitive but at times it can be challenging and mistakes are made.  If you do make a mistake apologize and move forward.</a:t>
            </a:r>
            <a:endParaRPr lang="en-US" dirty="0"/>
          </a:p>
        </p:txBody>
      </p:sp>
      <p:sp>
        <p:nvSpPr>
          <p:cNvPr id="4" name="Slide Number Placeholder 3"/>
          <p:cNvSpPr>
            <a:spLocks noGrp="1"/>
          </p:cNvSpPr>
          <p:nvPr>
            <p:ph type="sldNum" sz="quarter" idx="10"/>
          </p:nvPr>
        </p:nvSpPr>
        <p:spPr/>
        <p:txBody>
          <a:bodyPr/>
          <a:lstStyle/>
          <a:p>
            <a:fld id="{6CB61574-8C9A-484A-B57A-695AA81BEE17}" type="slidenum">
              <a:rPr lang="en-US" smtClean="0"/>
              <a:pPr/>
              <a:t>36</a:t>
            </a:fld>
            <a:endParaRPr lang="en-US"/>
          </a:p>
        </p:txBody>
      </p:sp>
    </p:spTree>
    <p:extLst>
      <p:ext uri="{BB962C8B-B14F-4D97-AF65-F5344CB8AC3E}">
        <p14:creationId xmlns:p14="http://schemas.microsoft.com/office/powerpoint/2010/main" val="1829968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 Sexuality encompasses at least three key components: sexual identity, sexual attraction, and sexual behavior.</a:t>
            </a:r>
          </a:p>
          <a:p>
            <a:r>
              <a:rPr lang="en-US" sz="1200" b="0" i="0" u="none" strike="noStrike" kern="1200" baseline="0" dirty="0">
                <a:solidFill>
                  <a:schemeClr val="tx1"/>
                </a:solidFill>
                <a:latin typeface="+mn-lt"/>
                <a:ea typeface="+mn-ea"/>
                <a:cs typeface="+mn-cs"/>
              </a:rPr>
              <a:t>- Sexual identity is an individual’s own perception of his or her overall sexual self. For many people their sexual identity, such as</a:t>
            </a:r>
          </a:p>
          <a:p>
            <a:r>
              <a:rPr lang="en-US" sz="1200" b="0" i="0" u="none" strike="noStrike" kern="1200" baseline="0" dirty="0">
                <a:solidFill>
                  <a:schemeClr val="tx1"/>
                </a:solidFill>
                <a:latin typeface="+mn-lt"/>
                <a:ea typeface="+mn-ea"/>
                <a:cs typeface="+mn-cs"/>
              </a:rPr>
              <a:t>lesbian, gay, bisexual, or heterosexual, is consistent with their sexual attraction and behaviors, but for some individuals sexual</a:t>
            </a:r>
          </a:p>
          <a:p>
            <a:r>
              <a:rPr lang="en-US" sz="1200" b="0" i="0" u="none" strike="noStrike" kern="1200" baseline="0" dirty="0">
                <a:solidFill>
                  <a:schemeClr val="tx1"/>
                </a:solidFill>
                <a:latin typeface="+mn-lt"/>
                <a:ea typeface="+mn-ea"/>
                <a:cs typeface="+mn-cs"/>
              </a:rPr>
              <a:t>identity may be inconsistent with attraction and/or behavior.</a:t>
            </a:r>
          </a:p>
          <a:p>
            <a:r>
              <a:rPr lang="en-US" sz="1200" b="0" i="0" u="none" strike="noStrike" kern="1200" baseline="0" dirty="0">
                <a:solidFill>
                  <a:schemeClr val="tx1"/>
                </a:solidFill>
                <a:latin typeface="+mn-lt"/>
                <a:ea typeface="+mn-ea"/>
                <a:cs typeface="+mn-cs"/>
              </a:rPr>
              <a:t>- For example, a man whose primary sexual partner is a woman may identify as heterosexual yet occasionally have sex with men. </a:t>
            </a:r>
            <a:endParaRPr lang="en-US" i="0" dirty="0"/>
          </a:p>
          <a:p>
            <a:pPr marL="171450" indent="-171450">
              <a:buFontTx/>
              <a:buChar char="-"/>
            </a:pPr>
            <a:r>
              <a:rPr lang="en-US" sz="1200" b="0" i="0" u="none" strike="noStrike" kern="1200" baseline="0" dirty="0">
                <a:solidFill>
                  <a:schemeClr val="tx1"/>
                </a:solidFill>
                <a:latin typeface="+mn-lt"/>
                <a:ea typeface="+mn-ea"/>
                <a:cs typeface="+mn-cs"/>
              </a:rPr>
              <a:t>Gender refers to the behavioral, cultural, or psychological traits that a society associates with male and female sex. </a:t>
            </a:r>
          </a:p>
          <a:p>
            <a:pPr marL="171450" indent="-171450">
              <a:buFontTx/>
              <a:buChar char="-"/>
            </a:pPr>
            <a:r>
              <a:rPr lang="en-US" sz="1200" b="0" i="0" u="none" strike="noStrike" kern="1200" baseline="0" dirty="0">
                <a:solidFill>
                  <a:schemeClr val="tx1"/>
                </a:solidFill>
                <a:latin typeface="+mn-lt"/>
                <a:ea typeface="+mn-ea"/>
                <a:cs typeface="+mn-cs"/>
              </a:rPr>
              <a:t>Transgender generally refers to people whose gender identity is at odds with the gender they were assigned at birth </a:t>
            </a:r>
          </a:p>
          <a:p>
            <a:pPr marL="171450" indent="-171450">
              <a:buFontTx/>
              <a:buChar char="-"/>
            </a:pPr>
            <a:r>
              <a:rPr lang="en-US" sz="1200" b="0" i="0" u="none" strike="noStrike" kern="1200" baseline="0" dirty="0">
                <a:solidFill>
                  <a:schemeClr val="tx1"/>
                </a:solidFill>
                <a:latin typeface="+mn-lt"/>
                <a:ea typeface="+mn-ea"/>
                <a:cs typeface="+mn-cs"/>
              </a:rPr>
              <a:t> For example, a transgender woman is a person who was born physiologically male but whose deepest sense of self is as female. </a:t>
            </a:r>
          </a:p>
          <a:p>
            <a:r>
              <a:rPr lang="en-US" sz="1200" b="0" i="0" u="none" strike="noStrike" kern="1200" baseline="0" dirty="0">
                <a:solidFill>
                  <a:schemeClr val="tx1"/>
                </a:solidFill>
                <a:latin typeface="+mn-lt"/>
                <a:ea typeface="+mn-ea"/>
                <a:cs typeface="+mn-cs"/>
              </a:rPr>
              <a:t>- It is important not to conflate sexual and gender identity because they are separate constructs (e.g., transgender individuals may have a heterosexual, bisexual, lesbian, or gay sexual identity).</a:t>
            </a:r>
            <a:endParaRPr lang="en-US" i="0" dirty="0"/>
          </a:p>
          <a:p>
            <a:endParaRPr lang="en-US" dirty="0"/>
          </a:p>
        </p:txBody>
      </p:sp>
      <p:sp>
        <p:nvSpPr>
          <p:cNvPr id="4" name="Slide Number Placeholder 3"/>
          <p:cNvSpPr>
            <a:spLocks noGrp="1"/>
          </p:cNvSpPr>
          <p:nvPr>
            <p:ph type="sldNum" sz="quarter" idx="10"/>
          </p:nvPr>
        </p:nvSpPr>
        <p:spPr/>
        <p:txBody>
          <a:bodyPr/>
          <a:lstStyle/>
          <a:p>
            <a:fld id="{689ECA7D-2581-424D-B056-7C9B2191B8A0}" type="slidenum">
              <a:rPr lang="en-US" smtClean="0"/>
              <a:pPr/>
              <a:t>5</a:t>
            </a:fld>
            <a:endParaRPr lang="en-US" dirty="0"/>
          </a:p>
        </p:txBody>
      </p:sp>
    </p:spTree>
    <p:extLst>
      <p:ext uri="{BB962C8B-B14F-4D97-AF65-F5344CB8AC3E}">
        <p14:creationId xmlns:p14="http://schemas.microsoft.com/office/powerpoint/2010/main" val="15141016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100" dirty="0"/>
              <a:t>I’ve included a form that I</a:t>
            </a:r>
            <a:r>
              <a:rPr lang="en-US" sz="1100" baseline="0" dirty="0"/>
              <a:t> came across from the center of excellence for transgender health. University of California San Francisco.  What I like about this form is that it gives the patient total autonomy. Question 1 the last 2 answers additional category and decline to answer emphasis that the patient is in control of they identify and that they are not expected to fit into a box</a:t>
            </a:r>
            <a:endParaRPr lang="en-US" sz="1100" dirty="0"/>
          </a:p>
        </p:txBody>
      </p:sp>
      <p:sp>
        <p:nvSpPr>
          <p:cNvPr id="4" name="Slide Number Placeholder 3"/>
          <p:cNvSpPr>
            <a:spLocks noGrp="1"/>
          </p:cNvSpPr>
          <p:nvPr>
            <p:ph type="sldNum" sz="quarter" idx="10"/>
          </p:nvPr>
        </p:nvSpPr>
        <p:spPr/>
        <p:txBody>
          <a:bodyPr/>
          <a:lstStyle/>
          <a:p>
            <a:fld id="{6CB61574-8C9A-484A-B57A-695AA81BEE17}" type="slidenum">
              <a:rPr lang="en-US" smtClean="0"/>
              <a:pPr/>
              <a:t>39</a:t>
            </a:fld>
            <a:endParaRPr lang="en-US"/>
          </a:p>
        </p:txBody>
      </p:sp>
    </p:spTree>
    <p:extLst>
      <p:ext uri="{BB962C8B-B14F-4D97-AF65-F5344CB8AC3E}">
        <p14:creationId xmlns:p14="http://schemas.microsoft.com/office/powerpoint/2010/main" val="18537760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B61574-8C9A-484A-B57A-695AA81BEE17}" type="slidenum">
              <a:rPr lang="en-US" smtClean="0"/>
              <a:pPr/>
              <a:t>40</a:t>
            </a:fld>
            <a:endParaRPr lang="en-US"/>
          </a:p>
        </p:txBody>
      </p:sp>
    </p:spTree>
    <p:extLst>
      <p:ext uri="{BB962C8B-B14F-4D97-AF65-F5344CB8AC3E}">
        <p14:creationId xmlns:p14="http://schemas.microsoft.com/office/powerpoint/2010/main" val="5889197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B61574-8C9A-484A-B57A-695AA81BEE17}" type="slidenum">
              <a:rPr lang="en-US" smtClean="0"/>
              <a:pPr/>
              <a:t>41</a:t>
            </a:fld>
            <a:endParaRPr lang="en-US"/>
          </a:p>
        </p:txBody>
      </p:sp>
    </p:spTree>
    <p:extLst>
      <p:ext uri="{BB962C8B-B14F-4D97-AF65-F5344CB8AC3E}">
        <p14:creationId xmlns:p14="http://schemas.microsoft.com/office/powerpoint/2010/main" val="39083326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B61574-8C9A-484A-B57A-695AA81BEE17}" type="slidenum">
              <a:rPr lang="en-US" smtClean="0"/>
              <a:pPr/>
              <a:t>43</a:t>
            </a:fld>
            <a:endParaRPr lang="en-US"/>
          </a:p>
        </p:txBody>
      </p:sp>
    </p:spTree>
    <p:extLst>
      <p:ext uri="{BB962C8B-B14F-4D97-AF65-F5344CB8AC3E}">
        <p14:creationId xmlns:p14="http://schemas.microsoft.com/office/powerpoint/2010/main" val="3603890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Rather than</a:t>
            </a:r>
            <a:r>
              <a:rPr lang="en-US" baseline="0" dirty="0"/>
              <a:t> binary systems, both gender and sexual identities can viewed as continuums or spectrums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 It is important not to conflate sexual and gender identity because they are separate constructs (e.g., transgender individuals may have a heterosexual, bisexual, lesbian, or gay sexual identity).</a:t>
            </a:r>
            <a:endParaRPr lang="en-US" i="0" dirty="0"/>
          </a:p>
          <a:p>
            <a:endParaRPr lang="en-US" dirty="0"/>
          </a:p>
        </p:txBody>
      </p:sp>
      <p:sp>
        <p:nvSpPr>
          <p:cNvPr id="4" name="Slide Number Placeholder 3"/>
          <p:cNvSpPr>
            <a:spLocks noGrp="1"/>
          </p:cNvSpPr>
          <p:nvPr>
            <p:ph type="sldNum" sz="quarter" idx="10"/>
          </p:nvPr>
        </p:nvSpPr>
        <p:spPr/>
        <p:txBody>
          <a:bodyPr/>
          <a:lstStyle/>
          <a:p>
            <a:fld id="{6CB61574-8C9A-484A-B57A-695AA81BEE17}" type="slidenum">
              <a:rPr lang="en-US" smtClean="0"/>
              <a:pPr/>
              <a:t>6</a:t>
            </a:fld>
            <a:endParaRPr lang="en-US"/>
          </a:p>
        </p:txBody>
      </p:sp>
    </p:spTree>
    <p:extLst>
      <p:ext uri="{BB962C8B-B14F-4D97-AF65-F5344CB8AC3E}">
        <p14:creationId xmlns:p14="http://schemas.microsoft.com/office/powerpoint/2010/main" val="2483032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Now </a:t>
            </a:r>
            <a:r>
              <a:rPr lang="en-US" dirty="0" err="1"/>
              <a:t>facebook</a:t>
            </a:r>
            <a:r>
              <a:rPr lang="en-US" dirty="0"/>
              <a:t> offers</a:t>
            </a:r>
            <a:r>
              <a:rPr lang="en-US" baseline="0" dirty="0"/>
              <a:t> 50+ customizable gender options</a:t>
            </a:r>
            <a:endParaRPr lang="en-US" dirty="0"/>
          </a:p>
        </p:txBody>
      </p:sp>
      <p:sp>
        <p:nvSpPr>
          <p:cNvPr id="4" name="Slide Number Placeholder 3"/>
          <p:cNvSpPr>
            <a:spLocks noGrp="1"/>
          </p:cNvSpPr>
          <p:nvPr>
            <p:ph type="sldNum" sz="quarter" idx="10"/>
          </p:nvPr>
        </p:nvSpPr>
        <p:spPr/>
        <p:txBody>
          <a:bodyPr/>
          <a:lstStyle/>
          <a:p>
            <a:fld id="{6CB61574-8C9A-484A-B57A-695AA81BEE17}" type="slidenum">
              <a:rPr lang="en-US" smtClean="0"/>
              <a:pPr/>
              <a:t>7</a:t>
            </a:fld>
            <a:endParaRPr lang="en-US"/>
          </a:p>
        </p:txBody>
      </p:sp>
    </p:spTree>
    <p:extLst>
      <p:ext uri="{BB962C8B-B14F-4D97-AF65-F5344CB8AC3E}">
        <p14:creationId xmlns:p14="http://schemas.microsoft.com/office/powerpoint/2010/main" val="1561371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gender nonconformity: refers to behaviors not matching the gender norms or stereotypes of the gender assigned at birth. </a:t>
            </a:r>
          </a:p>
          <a:p>
            <a:r>
              <a:rPr lang="en-US" sz="1200" b="0" i="0" kern="1200" dirty="0">
                <a:solidFill>
                  <a:schemeClr val="tx1"/>
                </a:solidFill>
                <a:effectLst/>
                <a:latin typeface="+mn-lt"/>
                <a:ea typeface="+mn-ea"/>
                <a:cs typeface="+mn-cs"/>
              </a:rPr>
              <a:t>Gender</a:t>
            </a:r>
            <a:r>
              <a:rPr lang="en-US" sz="1200" b="0" i="0" kern="1200" baseline="0" dirty="0">
                <a:solidFill>
                  <a:schemeClr val="tx1"/>
                </a:solidFill>
                <a:effectLst/>
                <a:latin typeface="+mn-lt"/>
                <a:ea typeface="+mn-ea"/>
                <a:cs typeface="+mn-cs"/>
              </a:rPr>
              <a:t> non conforming is not synonymous with transgender or gender dysphoria</a:t>
            </a:r>
            <a:endParaRPr lang="en-US" dirty="0"/>
          </a:p>
        </p:txBody>
      </p:sp>
      <p:sp>
        <p:nvSpPr>
          <p:cNvPr id="4" name="Slide Number Placeholder 3"/>
          <p:cNvSpPr>
            <a:spLocks noGrp="1"/>
          </p:cNvSpPr>
          <p:nvPr>
            <p:ph type="sldNum" sz="quarter" idx="10"/>
          </p:nvPr>
        </p:nvSpPr>
        <p:spPr/>
        <p:txBody>
          <a:bodyPr/>
          <a:lstStyle/>
          <a:p>
            <a:fld id="{6CB61574-8C9A-484A-B57A-695AA81BEE17}" type="slidenum">
              <a:rPr lang="en-US" smtClean="0"/>
              <a:pPr/>
              <a:t>8</a:t>
            </a:fld>
            <a:endParaRPr lang="en-US"/>
          </a:p>
        </p:txBody>
      </p:sp>
    </p:spTree>
    <p:extLst>
      <p:ext uri="{BB962C8B-B14F-4D97-AF65-F5344CB8AC3E}">
        <p14:creationId xmlns:p14="http://schemas.microsoft.com/office/powerpoint/2010/main" val="1476127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61574-8C9A-484A-B57A-695AA81BEE17}" type="slidenum">
              <a:rPr lang="en-US" smtClean="0"/>
              <a:pPr/>
              <a:t>9</a:t>
            </a:fld>
            <a:endParaRPr lang="en-US"/>
          </a:p>
        </p:txBody>
      </p:sp>
    </p:spTree>
    <p:extLst>
      <p:ext uri="{BB962C8B-B14F-4D97-AF65-F5344CB8AC3E}">
        <p14:creationId xmlns:p14="http://schemas.microsoft.com/office/powerpoint/2010/main" val="1619406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research that</a:t>
            </a:r>
            <a:r>
              <a:rPr lang="en-US" baseline="0" dirty="0"/>
              <a:t> exists was often drawn from convenience samples: LGBT political groups, LGBT magazines, clubs/bars</a:t>
            </a:r>
          </a:p>
          <a:p>
            <a:pPr marL="171450" indent="-171450">
              <a:buFontTx/>
              <a:buChar char="-"/>
            </a:pPr>
            <a:r>
              <a:rPr lang="en-US" baseline="0" dirty="0"/>
              <a:t>Non-inclusive language in census questionnaires that did not allow options beyond male/female; had husband/wife and non-married partner, but in 2000 census data, it was considered invalid if non-married partners were identified as having the same gender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kern="1200" dirty="0">
                <a:solidFill>
                  <a:schemeClr val="tx1"/>
                </a:solidFill>
                <a:effectLst/>
                <a:latin typeface="+mn-lt"/>
                <a:ea typeface="+mn-ea"/>
                <a:cs typeface="+mn-cs"/>
              </a:rPr>
              <a:t>2020 census, couples living together will be asked to define their relationship to their partners in a new way – "same-sex" or "opposite-sex”; will include "same-sex husband/wife/spouse" and "same-sex unmarried partner."</a:t>
            </a:r>
            <a:endParaRPr lang="en-US" baseline="0" dirty="0"/>
          </a:p>
          <a:p>
            <a:pPr marL="171450" indent="-171450">
              <a:buFontTx/>
              <a:buChar char="-"/>
            </a:pPr>
            <a:r>
              <a:rPr lang="en-US" sz="1200" b="0" i="0" u="none" strike="noStrike" kern="1200" dirty="0">
                <a:solidFill>
                  <a:schemeClr val="tx1"/>
                </a:solidFill>
                <a:effectLst/>
                <a:latin typeface="+mn-lt"/>
                <a:ea typeface="+mn-ea"/>
                <a:cs typeface="+mn-cs"/>
              </a:rPr>
              <a:t>a step in the right direction but still only offers binary view of gender</a:t>
            </a:r>
          </a:p>
          <a:p>
            <a:pPr marL="171450" indent="-171450">
              <a:buFontTx/>
              <a:buChar char="-"/>
            </a:pPr>
            <a:r>
              <a:rPr lang="en-US" sz="1200" b="0" i="0" u="none" strike="noStrike" kern="1200" dirty="0">
                <a:solidFill>
                  <a:schemeClr val="tx1"/>
                </a:solidFill>
                <a:effectLst/>
                <a:latin typeface="+mn-lt"/>
                <a:ea typeface="+mn-ea"/>
                <a:cs typeface="+mn-cs"/>
              </a:rPr>
              <a:t>Leaves out many LGBTQ people who are unmarried or not in a relationship; therefore still won’t reflect accurate demographics</a:t>
            </a:r>
          </a:p>
          <a:p>
            <a:pPr marL="171450" indent="-171450">
              <a:buFontTx/>
              <a:buChar char="-"/>
            </a:pPr>
            <a:r>
              <a:rPr lang="en-US" sz="1200" b="0" i="0" u="none" strike="noStrike" kern="1200" dirty="0">
                <a:solidFill>
                  <a:schemeClr val="tx1"/>
                </a:solidFill>
                <a:effectLst/>
                <a:latin typeface="+mn-lt"/>
                <a:ea typeface="+mn-ea"/>
                <a:cs typeface="+mn-cs"/>
              </a:rPr>
              <a:t>https://</a:t>
            </a:r>
            <a:r>
              <a:rPr lang="en-US" sz="1200" b="0" i="0" u="none" strike="noStrike" kern="1200" dirty="0" err="1">
                <a:solidFill>
                  <a:schemeClr val="tx1"/>
                </a:solidFill>
                <a:effectLst/>
                <a:latin typeface="+mn-lt"/>
                <a:ea typeface="+mn-ea"/>
                <a:cs typeface="+mn-cs"/>
              </a:rPr>
              <a:t>www.npr.org</a:t>
            </a:r>
            <a:r>
              <a:rPr lang="en-US" sz="1200" b="0" i="0" u="none" strike="noStrike" kern="1200" dirty="0">
                <a:solidFill>
                  <a:schemeClr val="tx1"/>
                </a:solidFill>
                <a:effectLst/>
                <a:latin typeface="+mn-lt"/>
                <a:ea typeface="+mn-ea"/>
                <a:cs typeface="+mn-cs"/>
              </a:rPr>
              <a:t>/2018/03/30/598192</a:t>
            </a:r>
            <a:endParaRPr lang="en-US" dirty="0"/>
          </a:p>
        </p:txBody>
      </p:sp>
      <p:sp>
        <p:nvSpPr>
          <p:cNvPr id="4" name="Slide Number Placeholder 3"/>
          <p:cNvSpPr>
            <a:spLocks noGrp="1"/>
          </p:cNvSpPr>
          <p:nvPr>
            <p:ph type="sldNum" sz="quarter" idx="10"/>
          </p:nvPr>
        </p:nvSpPr>
        <p:spPr/>
        <p:txBody>
          <a:bodyPr/>
          <a:lstStyle/>
          <a:p>
            <a:fld id="{689ECA7D-2581-424D-B056-7C9B2191B8A0}" type="slidenum">
              <a:rPr lang="en-US" smtClean="0"/>
              <a:pPr/>
              <a:t>10</a:t>
            </a:fld>
            <a:endParaRPr lang="en-US" dirty="0"/>
          </a:p>
        </p:txBody>
      </p:sp>
    </p:spTree>
    <p:extLst>
      <p:ext uri="{BB962C8B-B14F-4D97-AF65-F5344CB8AC3E}">
        <p14:creationId xmlns:p14="http://schemas.microsoft.com/office/powerpoint/2010/main" val="4004112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2016 study; National study of 18-44yos: 8.8% admitted to same-sex sexual behavior; 11% admitted to same-sex attraction</a:t>
            </a:r>
          </a:p>
          <a:p>
            <a:endParaRPr lang="en-US" dirty="0"/>
          </a:p>
          <a:p>
            <a:r>
              <a:rPr lang="en-US" dirty="0"/>
              <a:t>Overall</a:t>
            </a:r>
            <a:r>
              <a:rPr lang="en-US" baseline="0" dirty="0"/>
              <a:t> 9 million people in US identified as GL. Numbers increase significantly when you consider those who report engaging in same-sex sexual behaviors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4.5 % of US adults identified as being lesbian, gay, bisexual or transgender (2017 survey of &gt;300,000 people)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news.gallup.com</a:t>
            </a:r>
            <a:r>
              <a:rPr lang="en-US" sz="1200" kern="1200" dirty="0">
                <a:solidFill>
                  <a:schemeClr val="tx1"/>
                </a:solidFill>
                <a:effectLst/>
                <a:latin typeface="+mn-lt"/>
                <a:ea typeface="+mn-ea"/>
                <a:cs typeface="+mn-cs"/>
              </a:rPr>
              <a:t>/poll/234863/</a:t>
            </a:r>
            <a:r>
              <a:rPr lang="en-US" sz="1200" kern="1200" dirty="0" err="1">
                <a:solidFill>
                  <a:schemeClr val="tx1"/>
                </a:solidFill>
                <a:effectLst/>
                <a:latin typeface="+mn-lt"/>
                <a:ea typeface="+mn-ea"/>
                <a:cs typeface="+mn-cs"/>
              </a:rPr>
              <a:t>estimate-lgbt-population-rises.aspx?g_source</a:t>
            </a:r>
            <a:r>
              <a:rPr lang="en-US" sz="1200" kern="1200" dirty="0">
                <a:solidFill>
                  <a:schemeClr val="tx1"/>
                </a:solidFill>
                <a:effectLst/>
                <a:latin typeface="+mn-lt"/>
                <a:ea typeface="+mn-ea"/>
                <a:cs typeface="+mn-cs"/>
              </a:rPr>
              <a:t>=link_NEWSV9&amp;g_medium=</a:t>
            </a:r>
            <a:r>
              <a:rPr lang="en-US" sz="1200" kern="1200" dirty="0" err="1">
                <a:solidFill>
                  <a:schemeClr val="tx1"/>
                </a:solidFill>
                <a:effectLst/>
                <a:latin typeface="+mn-lt"/>
                <a:ea typeface="+mn-ea"/>
                <a:cs typeface="+mn-cs"/>
              </a:rPr>
              <a:t>TOPIC&amp;g_campaign</a:t>
            </a:r>
            <a:r>
              <a:rPr lang="en-US" sz="1200" kern="1200" dirty="0">
                <a:solidFill>
                  <a:schemeClr val="tx1"/>
                </a:solidFill>
                <a:effectLst/>
                <a:latin typeface="+mn-lt"/>
                <a:ea typeface="+mn-ea"/>
                <a:cs typeface="+mn-cs"/>
              </a:rPr>
              <a:t>=item_&amp;</a:t>
            </a:r>
            <a:r>
              <a:rPr lang="en-US" sz="1200" kern="1200" dirty="0" err="1">
                <a:solidFill>
                  <a:schemeClr val="tx1"/>
                </a:solidFill>
                <a:effectLst/>
                <a:latin typeface="+mn-lt"/>
                <a:ea typeface="+mn-ea"/>
                <a:cs typeface="+mn-cs"/>
              </a:rPr>
              <a:t>g_content</a:t>
            </a:r>
            <a:r>
              <a:rPr lang="en-US" sz="1200" kern="1200" dirty="0">
                <a:solidFill>
                  <a:schemeClr val="tx1"/>
                </a:solidFill>
                <a:effectLst/>
                <a:latin typeface="+mn-lt"/>
                <a:ea typeface="+mn-ea"/>
                <a:cs typeface="+mn-cs"/>
              </a:rPr>
              <a:t>=In%2520U.S.%2c%2520Estimate%2520of%2520LGBT%2520Population%2520Rises%2520to%25204.5%2525</a:t>
            </a:r>
          </a:p>
          <a:p>
            <a:endParaRPr lang="en-US" dirty="0"/>
          </a:p>
        </p:txBody>
      </p:sp>
      <p:sp>
        <p:nvSpPr>
          <p:cNvPr id="4" name="Slide Number Placeholder 3"/>
          <p:cNvSpPr>
            <a:spLocks noGrp="1"/>
          </p:cNvSpPr>
          <p:nvPr>
            <p:ph type="sldNum" sz="quarter" idx="10"/>
          </p:nvPr>
        </p:nvSpPr>
        <p:spPr/>
        <p:txBody>
          <a:bodyPr/>
          <a:lstStyle/>
          <a:p>
            <a:fld id="{689ECA7D-2581-424D-B056-7C9B2191B8A0}" type="slidenum">
              <a:rPr lang="en-US" smtClean="0"/>
              <a:pPr/>
              <a:t>11</a:t>
            </a:fld>
            <a:endParaRPr lang="en-US" dirty="0"/>
          </a:p>
        </p:txBody>
      </p:sp>
    </p:spTree>
    <p:extLst>
      <p:ext uri="{BB962C8B-B14F-4D97-AF65-F5344CB8AC3E}">
        <p14:creationId xmlns:p14="http://schemas.microsoft.com/office/powerpoint/2010/main" val="2938944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6FDB252-84CD-4665-9275-0B985B29AA5A}" type="datetimeFigureOut">
              <a:rPr lang="en-US" smtClean="0"/>
              <a:pPr/>
              <a:t>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782439-2913-4DD0-ADB5-31ECEF28C554}" type="slidenum">
              <a:rPr lang="en-US" smtClean="0"/>
              <a:pPr/>
              <a:t>‹#›</a:t>
            </a:fld>
            <a:endParaRPr lang="en-US" dirty="0"/>
          </a:p>
        </p:txBody>
      </p:sp>
    </p:spTree>
    <p:extLst>
      <p:ext uri="{BB962C8B-B14F-4D97-AF65-F5344CB8AC3E}">
        <p14:creationId xmlns:p14="http://schemas.microsoft.com/office/powerpoint/2010/main" val="2237527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FDB252-84CD-4665-9275-0B985B29AA5A}" type="datetimeFigureOut">
              <a:rPr lang="en-US" smtClean="0"/>
              <a:pPr/>
              <a:t>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782439-2913-4DD0-ADB5-31ECEF28C554}" type="slidenum">
              <a:rPr lang="en-US" smtClean="0"/>
              <a:pPr/>
              <a:t>‹#›</a:t>
            </a:fld>
            <a:endParaRPr lang="en-US" dirty="0"/>
          </a:p>
        </p:txBody>
      </p:sp>
    </p:spTree>
    <p:extLst>
      <p:ext uri="{BB962C8B-B14F-4D97-AF65-F5344CB8AC3E}">
        <p14:creationId xmlns:p14="http://schemas.microsoft.com/office/powerpoint/2010/main" val="4034428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FDB252-84CD-4665-9275-0B985B29AA5A}" type="datetimeFigureOut">
              <a:rPr lang="en-US" smtClean="0"/>
              <a:pPr/>
              <a:t>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782439-2913-4DD0-ADB5-31ECEF28C554}" type="slidenum">
              <a:rPr lang="en-US" smtClean="0"/>
              <a:pPr/>
              <a:t>‹#›</a:t>
            </a:fld>
            <a:endParaRPr lang="en-US" dirty="0"/>
          </a:p>
        </p:txBody>
      </p:sp>
    </p:spTree>
    <p:extLst>
      <p:ext uri="{BB962C8B-B14F-4D97-AF65-F5344CB8AC3E}">
        <p14:creationId xmlns:p14="http://schemas.microsoft.com/office/powerpoint/2010/main" val="3420695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FDB252-84CD-4665-9275-0B985B29AA5A}" type="datetimeFigureOut">
              <a:rPr lang="en-US" smtClean="0"/>
              <a:pPr/>
              <a:t>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782439-2913-4DD0-ADB5-31ECEF28C554}" type="slidenum">
              <a:rPr lang="en-US" smtClean="0"/>
              <a:pPr/>
              <a:t>‹#›</a:t>
            </a:fld>
            <a:endParaRPr lang="en-US" dirty="0"/>
          </a:p>
        </p:txBody>
      </p:sp>
    </p:spTree>
    <p:extLst>
      <p:ext uri="{BB962C8B-B14F-4D97-AF65-F5344CB8AC3E}">
        <p14:creationId xmlns:p14="http://schemas.microsoft.com/office/powerpoint/2010/main" val="1731191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DB252-84CD-4665-9275-0B985B29AA5A}" type="datetimeFigureOut">
              <a:rPr lang="en-US" smtClean="0"/>
              <a:pPr/>
              <a:t>2/4/19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782439-2913-4DD0-ADB5-31ECEF28C554}" type="slidenum">
              <a:rPr lang="en-US" smtClean="0"/>
              <a:pPr/>
              <a:t>‹#›</a:t>
            </a:fld>
            <a:endParaRPr lang="en-US" dirty="0"/>
          </a:p>
        </p:txBody>
      </p:sp>
    </p:spTree>
    <p:extLst>
      <p:ext uri="{BB962C8B-B14F-4D97-AF65-F5344CB8AC3E}">
        <p14:creationId xmlns:p14="http://schemas.microsoft.com/office/powerpoint/2010/main" val="3087033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FDB252-84CD-4665-9275-0B985B29AA5A}" type="datetimeFigureOut">
              <a:rPr lang="en-US" smtClean="0"/>
              <a:pPr/>
              <a:t>2/4/19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782439-2913-4DD0-ADB5-31ECEF28C554}" type="slidenum">
              <a:rPr lang="en-US" smtClean="0"/>
              <a:pPr/>
              <a:t>‹#›</a:t>
            </a:fld>
            <a:endParaRPr lang="en-US" dirty="0"/>
          </a:p>
        </p:txBody>
      </p:sp>
    </p:spTree>
    <p:extLst>
      <p:ext uri="{BB962C8B-B14F-4D97-AF65-F5344CB8AC3E}">
        <p14:creationId xmlns:p14="http://schemas.microsoft.com/office/powerpoint/2010/main" val="3994955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FDB252-84CD-4665-9275-0B985B29AA5A}" type="datetimeFigureOut">
              <a:rPr lang="en-US" smtClean="0"/>
              <a:pPr/>
              <a:t>2/4/19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8782439-2913-4DD0-ADB5-31ECEF28C554}" type="slidenum">
              <a:rPr lang="en-US" smtClean="0"/>
              <a:pPr/>
              <a:t>‹#›</a:t>
            </a:fld>
            <a:endParaRPr lang="en-US" dirty="0"/>
          </a:p>
        </p:txBody>
      </p:sp>
    </p:spTree>
    <p:extLst>
      <p:ext uri="{BB962C8B-B14F-4D97-AF65-F5344CB8AC3E}">
        <p14:creationId xmlns:p14="http://schemas.microsoft.com/office/powerpoint/2010/main" val="3684256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FDB252-84CD-4665-9275-0B985B29AA5A}" type="datetimeFigureOut">
              <a:rPr lang="en-US" smtClean="0"/>
              <a:pPr/>
              <a:t>2/4/19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8782439-2913-4DD0-ADB5-31ECEF28C554}" type="slidenum">
              <a:rPr lang="en-US" smtClean="0"/>
              <a:pPr/>
              <a:t>‹#›</a:t>
            </a:fld>
            <a:endParaRPr lang="en-US" dirty="0"/>
          </a:p>
        </p:txBody>
      </p:sp>
    </p:spTree>
    <p:extLst>
      <p:ext uri="{BB962C8B-B14F-4D97-AF65-F5344CB8AC3E}">
        <p14:creationId xmlns:p14="http://schemas.microsoft.com/office/powerpoint/2010/main" val="1047364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FDB252-84CD-4665-9275-0B985B29AA5A}" type="datetimeFigureOut">
              <a:rPr lang="en-US" smtClean="0"/>
              <a:pPr/>
              <a:t>2/4/19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8782439-2913-4DD0-ADB5-31ECEF28C554}" type="slidenum">
              <a:rPr lang="en-US" smtClean="0"/>
              <a:pPr/>
              <a:t>‹#›</a:t>
            </a:fld>
            <a:endParaRPr lang="en-US" dirty="0"/>
          </a:p>
        </p:txBody>
      </p:sp>
    </p:spTree>
    <p:extLst>
      <p:ext uri="{BB962C8B-B14F-4D97-AF65-F5344CB8AC3E}">
        <p14:creationId xmlns:p14="http://schemas.microsoft.com/office/powerpoint/2010/main" val="2627014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FDB252-84CD-4665-9275-0B985B29AA5A}" type="datetimeFigureOut">
              <a:rPr lang="en-US" smtClean="0"/>
              <a:pPr/>
              <a:t>2/4/19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782439-2913-4DD0-ADB5-31ECEF28C554}" type="slidenum">
              <a:rPr lang="en-US" smtClean="0"/>
              <a:pPr/>
              <a:t>‹#›</a:t>
            </a:fld>
            <a:endParaRPr lang="en-US" dirty="0"/>
          </a:p>
        </p:txBody>
      </p:sp>
    </p:spTree>
    <p:extLst>
      <p:ext uri="{BB962C8B-B14F-4D97-AF65-F5344CB8AC3E}">
        <p14:creationId xmlns:p14="http://schemas.microsoft.com/office/powerpoint/2010/main" val="2199077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FDB252-84CD-4665-9275-0B985B29AA5A}" type="datetimeFigureOut">
              <a:rPr lang="en-US" smtClean="0"/>
              <a:pPr/>
              <a:t>2/4/19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782439-2913-4DD0-ADB5-31ECEF28C554}" type="slidenum">
              <a:rPr lang="en-US" smtClean="0"/>
              <a:pPr/>
              <a:t>‹#›</a:t>
            </a:fld>
            <a:endParaRPr lang="en-US" dirty="0"/>
          </a:p>
        </p:txBody>
      </p:sp>
    </p:spTree>
    <p:extLst>
      <p:ext uri="{BB962C8B-B14F-4D97-AF65-F5344CB8AC3E}">
        <p14:creationId xmlns:p14="http://schemas.microsoft.com/office/powerpoint/2010/main" val="2963669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FDB252-84CD-4665-9275-0B985B29AA5A}" type="datetimeFigureOut">
              <a:rPr lang="en-US" smtClean="0"/>
              <a:pPr/>
              <a:t>2/4/19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782439-2913-4DD0-ADB5-31ECEF28C554}" type="slidenum">
              <a:rPr lang="en-US" smtClean="0"/>
              <a:pPr/>
              <a:t>‹#›</a:t>
            </a:fld>
            <a:endParaRPr lang="en-US" dirty="0"/>
          </a:p>
        </p:txBody>
      </p:sp>
    </p:spTree>
    <p:extLst>
      <p:ext uri="{BB962C8B-B14F-4D97-AF65-F5344CB8AC3E}">
        <p14:creationId xmlns:p14="http://schemas.microsoft.com/office/powerpoint/2010/main" val="3441273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hmoAX9f6MOc"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aglp.or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www.wpath.org/" TargetMode="External"/><Relationship Id="rId5" Type="http://schemas.openxmlformats.org/officeDocument/2006/relationships/hyperlink" Target="http://www.transequality.org/" TargetMode="External"/><Relationship Id="rId4" Type="http://schemas.openxmlformats.org/officeDocument/2006/relationships/hyperlink" Target="http://www.transhealth.ucsf.edu/"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transhealth.ucsf.edu/trans?page=protocol-intake" TargetMode="External"/><Relationship Id="rId2" Type="http://schemas.openxmlformats.org/officeDocument/2006/relationships/hyperlink" Target="http://www.psychiatry.org/home/policy-finder" TargetMode="External"/><Relationship Id="rId1" Type="http://schemas.openxmlformats.org/officeDocument/2006/relationships/slideLayout" Target="../slideLayouts/slideLayout2.xml"/><Relationship Id="rId6" Type="http://schemas.openxmlformats.org/officeDocument/2006/relationships/hyperlink" Target="http://www.thetaskforce.org/downloads/reports/reports/ntds_full.pdf" TargetMode="External"/><Relationship Id="rId5" Type="http://schemas.openxmlformats.org/officeDocument/2006/relationships/hyperlink" Target="http://www.glaad.org/publications/victims-or-villains-examining-ten-years-transgender-images-television" TargetMode="External"/><Relationship Id="rId4" Type="http://schemas.openxmlformats.org/officeDocument/2006/relationships/hyperlink" Target="http://williamsinstitute.law.ucla.edu/wp-content/uploads/Gates-How-Many-People-LGBT-Apr-2011.pdf"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itspronouncedmetrosexual.com/2015/03/the-genderbread-person-v3/" TargetMode="External"/><Relationship Id="rId7" Type="http://schemas.openxmlformats.org/officeDocument/2006/relationships/hyperlink" Target="http://www.wpath.org/uploaded_files/140/files/Standards%20of%20Care,%20V7%20Full%20Book.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www.transequality.org/issues/resources/transgender-terminology" TargetMode="External"/><Relationship Id="rId5" Type="http://schemas.openxmlformats.org/officeDocument/2006/relationships/hyperlink" Target="http://www.aglp.org/gap/1_history/" TargetMode="External"/><Relationship Id="rId4" Type="http://schemas.openxmlformats.org/officeDocument/2006/relationships/hyperlink" Target="https://kinseyinstitute.org/research/index.ph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53944" y="1695694"/>
            <a:ext cx="9144000" cy="1655762"/>
          </a:xfrm>
        </p:spPr>
        <p:txBody>
          <a:bodyPr>
            <a:normAutofit/>
          </a:bodyPr>
          <a:lstStyle/>
          <a:p>
            <a:r>
              <a:rPr lang="en-US" sz="4800" i="1" dirty="0"/>
              <a:t>LGBT Patients:</a:t>
            </a:r>
          </a:p>
          <a:p>
            <a:r>
              <a:rPr lang="en-US" sz="4800" i="1" dirty="0"/>
              <a:t>Mental Health Considerations</a:t>
            </a:r>
          </a:p>
        </p:txBody>
      </p:sp>
      <p:sp>
        <p:nvSpPr>
          <p:cNvPr id="4" name="TextBox 3"/>
          <p:cNvSpPr txBox="1"/>
          <p:nvPr/>
        </p:nvSpPr>
        <p:spPr>
          <a:xfrm>
            <a:off x="8269293" y="5042118"/>
            <a:ext cx="3528811" cy="1384995"/>
          </a:xfrm>
          <a:prstGeom prst="rect">
            <a:avLst/>
          </a:prstGeom>
          <a:noFill/>
        </p:spPr>
        <p:txBody>
          <a:bodyPr wrap="square" rtlCol="0">
            <a:spAutoFit/>
          </a:bodyPr>
          <a:lstStyle/>
          <a:p>
            <a:pPr algn="r"/>
            <a:r>
              <a:rPr lang="en-US" sz="2800" dirty="0"/>
              <a:t>Lauren Derhodge, DO </a:t>
            </a:r>
          </a:p>
          <a:p>
            <a:pPr algn="r"/>
            <a:r>
              <a:rPr lang="en-US" sz="2800" dirty="0"/>
              <a:t>UB Psychiatry</a:t>
            </a:r>
          </a:p>
          <a:p>
            <a:pPr algn="r"/>
            <a:r>
              <a:rPr lang="en-US" sz="2800" dirty="0"/>
              <a:t>February 2019</a:t>
            </a:r>
          </a:p>
        </p:txBody>
      </p:sp>
      <p:pic>
        <p:nvPicPr>
          <p:cNvPr id="1026" name="Picture 2" descr="https://upload.wikimedia.org/wikipedia/commons/thumb/6/68/Gay_flag.svg/190px-Gay_flag.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138" y="3616380"/>
            <a:ext cx="3789736" cy="2333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751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LGBT Demographics</a:t>
            </a:r>
          </a:p>
        </p:txBody>
      </p:sp>
      <p:sp>
        <p:nvSpPr>
          <p:cNvPr id="3" name="Content Placeholder 2"/>
          <p:cNvSpPr>
            <a:spLocks noGrp="1"/>
          </p:cNvSpPr>
          <p:nvPr>
            <p:ph idx="1"/>
          </p:nvPr>
        </p:nvSpPr>
        <p:spPr>
          <a:xfrm>
            <a:off x="677333" y="1611825"/>
            <a:ext cx="10370417" cy="4429538"/>
          </a:xfrm>
        </p:spPr>
        <p:txBody>
          <a:bodyPr>
            <a:noAutofit/>
          </a:bodyPr>
          <a:lstStyle/>
          <a:p>
            <a:pPr marL="0" indent="0">
              <a:buNone/>
            </a:pPr>
            <a:r>
              <a:rPr lang="en-US" sz="3200" dirty="0"/>
              <a:t>Difficult to define size and distribution for various reasons:</a:t>
            </a:r>
          </a:p>
          <a:p>
            <a:r>
              <a:rPr lang="en-US" sz="3200" dirty="0"/>
              <a:t>heterogeneity of LGBT groups; complexity of sexuality/gender</a:t>
            </a:r>
          </a:p>
          <a:p>
            <a:r>
              <a:rPr lang="en-US" sz="3200" dirty="0"/>
              <a:t>Incomplete overlap b/n identity, sexual behavior, desires</a:t>
            </a:r>
          </a:p>
          <a:p>
            <a:r>
              <a:rPr lang="en-US" sz="3200" dirty="0"/>
              <a:t>lack of research, sample bias, political opposition to sex research, “social invisibility”</a:t>
            </a:r>
          </a:p>
          <a:p>
            <a:r>
              <a:rPr lang="en-US" sz="3200" dirty="0"/>
              <a:t>reluctance to participate in studies/surveys </a:t>
            </a:r>
          </a:p>
          <a:p>
            <a:r>
              <a:rPr lang="en-US" sz="3200" dirty="0"/>
              <a:t>Biases involved in census-taking practices</a:t>
            </a:r>
          </a:p>
          <a:p>
            <a:pPr marL="0" indent="0">
              <a:buNone/>
            </a:pPr>
            <a:endParaRPr lang="en-US" sz="3200" dirty="0"/>
          </a:p>
        </p:txBody>
      </p:sp>
    </p:spTree>
    <p:extLst>
      <p:ext uri="{BB962C8B-B14F-4D97-AF65-F5344CB8AC3E}">
        <p14:creationId xmlns:p14="http://schemas.microsoft.com/office/powerpoint/2010/main" val="3245974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LGBT Demographic Estimates using population-based studies</a:t>
            </a:r>
          </a:p>
        </p:txBody>
      </p:sp>
      <p:sp>
        <p:nvSpPr>
          <p:cNvPr id="3" name="Content Placeholder 2"/>
          <p:cNvSpPr>
            <a:spLocks noGrp="1"/>
          </p:cNvSpPr>
          <p:nvPr>
            <p:ph idx="1"/>
          </p:nvPr>
        </p:nvSpPr>
        <p:spPr>
          <a:xfrm>
            <a:off x="677334" y="1571223"/>
            <a:ext cx="10505328" cy="5190185"/>
          </a:xfrm>
        </p:spPr>
        <p:txBody>
          <a:bodyPr>
            <a:noAutofit/>
          </a:bodyPr>
          <a:lstStyle/>
          <a:p>
            <a:pPr marL="0" indent="0">
              <a:buNone/>
            </a:pPr>
            <a:endParaRPr lang="en-US" sz="3200" dirty="0"/>
          </a:p>
          <a:p>
            <a:r>
              <a:rPr lang="en-US" sz="3200" dirty="0"/>
              <a:t>2017 survey: 4.5 % of US adults identified as being lesbian, gay, bisexual or transgender (&gt;300,000 respondents) </a:t>
            </a:r>
          </a:p>
          <a:p>
            <a:r>
              <a:rPr lang="en-US" sz="3200" dirty="0"/>
              <a:t>2016 study: 3.5 % identified as being lesbian, gay or bisexual; 0.3% transgender </a:t>
            </a:r>
          </a:p>
          <a:p>
            <a:r>
              <a:rPr lang="en-US" sz="3200" dirty="0"/>
              <a:t>Greater number reported same-sex attraction or behavior</a:t>
            </a:r>
          </a:p>
          <a:p>
            <a:r>
              <a:rPr lang="en-US" sz="3200" dirty="0"/>
              <a:t>2010 US Census: 600,000 households headed by same-sex couples (at least one such couple in 99% of US counties)</a:t>
            </a:r>
          </a:p>
          <a:p>
            <a:pPr marL="0" indent="0">
              <a:buNone/>
            </a:pPr>
            <a:endParaRPr lang="en-US" sz="3200" dirty="0"/>
          </a:p>
        </p:txBody>
      </p:sp>
    </p:spTree>
    <p:extLst>
      <p:ext uri="{BB962C8B-B14F-4D97-AF65-F5344CB8AC3E}">
        <p14:creationId xmlns:p14="http://schemas.microsoft.com/office/powerpoint/2010/main" val="889179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73245"/>
            <a:ext cx="8596668" cy="1320800"/>
          </a:xfrm>
        </p:spPr>
        <p:txBody>
          <a:bodyPr/>
          <a:lstStyle/>
          <a:p>
            <a:r>
              <a:rPr lang="en-US" dirty="0"/>
              <a:t>Why is learning about LGBT health so important?</a:t>
            </a:r>
          </a:p>
        </p:txBody>
      </p:sp>
      <p:sp>
        <p:nvSpPr>
          <p:cNvPr id="3" name="Content Placeholder 2"/>
          <p:cNvSpPr>
            <a:spLocks noGrp="1"/>
          </p:cNvSpPr>
          <p:nvPr>
            <p:ph idx="1"/>
          </p:nvPr>
        </p:nvSpPr>
        <p:spPr>
          <a:xfrm>
            <a:off x="429361" y="1962141"/>
            <a:ext cx="8596668" cy="4687320"/>
          </a:xfrm>
        </p:spPr>
        <p:txBody>
          <a:bodyPr>
            <a:noAutofit/>
          </a:bodyPr>
          <a:lstStyle/>
          <a:p>
            <a:r>
              <a:rPr lang="en-US" sz="3200" dirty="0"/>
              <a:t>Long history of anti-LGBT bias in healthcare (including psychiatry) which continues to shape access and health-seeking behaviors for LGBT individuals</a:t>
            </a:r>
          </a:p>
          <a:p>
            <a:r>
              <a:rPr lang="en-US" sz="3200" dirty="0"/>
              <a:t>Some clinicians continue to harbor anti-LGBT attitudes</a:t>
            </a:r>
          </a:p>
        </p:txBody>
      </p:sp>
      <p:pic>
        <p:nvPicPr>
          <p:cNvPr id="4" name="Picture 4" descr="http://graphics8.nytimes.com/images/2012/04/26/blogs/26well-gaydoctor/26well-gaydoctor-tmagArtic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4002" y="4156309"/>
            <a:ext cx="2717085" cy="2492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163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of the DSM</a:t>
            </a:r>
          </a:p>
        </p:txBody>
      </p:sp>
      <p:sp>
        <p:nvSpPr>
          <p:cNvPr id="3" name="Content Placeholder 2"/>
          <p:cNvSpPr>
            <a:spLocks noGrp="1"/>
          </p:cNvSpPr>
          <p:nvPr>
            <p:ph idx="1"/>
          </p:nvPr>
        </p:nvSpPr>
        <p:spPr/>
        <p:txBody>
          <a:bodyPr>
            <a:normAutofit/>
          </a:bodyPr>
          <a:lstStyle/>
          <a:p>
            <a:r>
              <a:rPr lang="en-US" sz="3600" dirty="0"/>
              <a:t>“</a:t>
            </a:r>
            <a:r>
              <a:rPr lang="en-US" sz="3600" i="1" dirty="0"/>
              <a:t>Through decades of speculation about the cause and effect of ‘deviant’ sexuality and gender identity or expression, LGBT persons have endured ever-changing interpretations of their mental state.”</a:t>
            </a:r>
          </a:p>
          <a:p>
            <a:r>
              <a:rPr lang="en-US" sz="3600" dirty="0"/>
              <a:t>Changes in DSM reflect evolving thought about defining the state of being LGBT as having mental illness</a:t>
            </a:r>
          </a:p>
        </p:txBody>
      </p:sp>
      <p:sp>
        <p:nvSpPr>
          <p:cNvPr id="4" name="TextBox 3">
            <a:extLst>
              <a:ext uri="{FF2B5EF4-FFF2-40B4-BE49-F238E27FC236}">
                <a16:creationId xmlns:a16="http://schemas.microsoft.com/office/drawing/2014/main" id="{DA620297-C511-7C42-A6FC-DC349A6152C1}"/>
              </a:ext>
            </a:extLst>
          </p:cNvPr>
          <p:cNvSpPr txBox="1"/>
          <p:nvPr/>
        </p:nvSpPr>
        <p:spPr>
          <a:xfrm>
            <a:off x="8492837" y="5942568"/>
            <a:ext cx="3006436" cy="369332"/>
          </a:xfrm>
          <a:prstGeom prst="rect">
            <a:avLst/>
          </a:prstGeom>
          <a:noFill/>
        </p:spPr>
        <p:txBody>
          <a:bodyPr wrap="square" rtlCol="0">
            <a:spAutoFit/>
          </a:bodyPr>
          <a:lstStyle/>
          <a:p>
            <a:r>
              <a:rPr lang="en-US" dirty="0"/>
              <a:t>Ruiz P &amp; Primm A. 2010</a:t>
            </a:r>
          </a:p>
        </p:txBody>
      </p:sp>
    </p:spTree>
    <p:extLst>
      <p:ext uri="{BB962C8B-B14F-4D97-AF65-F5344CB8AC3E}">
        <p14:creationId xmlns:p14="http://schemas.microsoft.com/office/powerpoint/2010/main" val="1261818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of the DSM – Sexual Orientation</a:t>
            </a:r>
          </a:p>
        </p:txBody>
      </p:sp>
      <p:sp>
        <p:nvSpPr>
          <p:cNvPr id="3" name="Content Placeholder 2"/>
          <p:cNvSpPr>
            <a:spLocks noGrp="1"/>
          </p:cNvSpPr>
          <p:nvPr>
            <p:ph idx="1"/>
          </p:nvPr>
        </p:nvSpPr>
        <p:spPr>
          <a:xfrm>
            <a:off x="838200" y="1825625"/>
            <a:ext cx="5590309" cy="4351338"/>
          </a:xfrm>
        </p:spPr>
        <p:txBody>
          <a:bodyPr>
            <a:normAutofit lnSpcReduction="10000"/>
          </a:bodyPr>
          <a:lstStyle/>
          <a:p>
            <a:r>
              <a:rPr lang="en-US" sz="3200" dirty="0"/>
              <a:t>1st &amp; 2nd editions (1952, 1968): classified homosexuality as a mental d/o under the category “sexual deviation”</a:t>
            </a:r>
          </a:p>
          <a:p>
            <a:r>
              <a:rPr lang="en-US" sz="3200" dirty="0"/>
              <a:t>1940s and 50s: Kinsey &amp; Hooker produced credible research challenging sexual norms and the  classification of homosexuality as a mental illness</a:t>
            </a:r>
          </a:p>
        </p:txBody>
      </p:sp>
      <p:pic>
        <p:nvPicPr>
          <p:cNvPr id="4" name="Picture 2" descr="The Kinsey Scale">
            <a:extLst>
              <a:ext uri="{FF2B5EF4-FFF2-40B4-BE49-F238E27FC236}">
                <a16:creationId xmlns:a16="http://schemas.microsoft.com/office/drawing/2014/main" id="{B46F449F-5372-F14F-BD38-192A6E9C62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9454" y="2658414"/>
            <a:ext cx="5280425" cy="2966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067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of the DSM – Sexual Orientation</a:t>
            </a:r>
          </a:p>
        </p:txBody>
      </p:sp>
      <p:sp>
        <p:nvSpPr>
          <p:cNvPr id="3" name="Content Placeholder 2"/>
          <p:cNvSpPr>
            <a:spLocks noGrp="1"/>
          </p:cNvSpPr>
          <p:nvPr>
            <p:ph idx="1"/>
          </p:nvPr>
        </p:nvSpPr>
        <p:spPr/>
        <p:txBody>
          <a:bodyPr>
            <a:normAutofit fontScale="92500"/>
          </a:bodyPr>
          <a:lstStyle/>
          <a:p>
            <a:r>
              <a:rPr lang="en-US" sz="3200" dirty="0"/>
              <a:t>1973: In DSM-II, “homosexuality” is removed, replaced with “sexual orientation disturbance”, reserved for persons who were </a:t>
            </a:r>
            <a:r>
              <a:rPr lang="en-US" sz="3200" i="1" dirty="0"/>
              <a:t>conflicted with</a:t>
            </a:r>
            <a:r>
              <a:rPr lang="en-US" sz="3200" dirty="0"/>
              <a:t>, or </a:t>
            </a:r>
            <a:r>
              <a:rPr lang="en-US" sz="3200" i="1" dirty="0"/>
              <a:t>wished to change </a:t>
            </a:r>
            <a:r>
              <a:rPr lang="en-US" sz="3200" dirty="0"/>
              <a:t>their same-sex attraction</a:t>
            </a:r>
          </a:p>
          <a:p>
            <a:r>
              <a:rPr lang="en-US" sz="3200" dirty="0"/>
              <a:t>1980: DSM-III added “ego-dystonic homosexuality”</a:t>
            </a:r>
          </a:p>
          <a:p>
            <a:r>
              <a:rPr lang="en-US" sz="3200" dirty="0"/>
              <a:t>1987: ego-dystonic homosexuality is removed due to controversy, however “sexual d/o NOS” is retained which included persistent and marked distress about one’s sexual orientation</a:t>
            </a:r>
          </a:p>
          <a:p>
            <a:r>
              <a:rPr lang="en-US" sz="3200" dirty="0"/>
              <a:t>This category existed until DSM-5 (2013)</a:t>
            </a:r>
          </a:p>
        </p:txBody>
      </p:sp>
    </p:spTree>
    <p:extLst>
      <p:ext uri="{BB962C8B-B14F-4D97-AF65-F5344CB8AC3E}">
        <p14:creationId xmlns:p14="http://schemas.microsoft.com/office/powerpoint/2010/main" val="2308886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3" cstate="print"/>
          <a:srcRect l="22087" t="15836" r="24549" b="11493"/>
          <a:stretch/>
        </p:blipFill>
        <p:spPr>
          <a:xfrm>
            <a:off x="1456841" y="46866"/>
            <a:ext cx="8896028" cy="6811134"/>
          </a:xfrm>
          <a:prstGeom prst="rect">
            <a:avLst/>
          </a:prstGeom>
        </p:spPr>
      </p:pic>
    </p:spTree>
    <p:extLst>
      <p:ext uri="{BB962C8B-B14F-4D97-AF65-F5344CB8AC3E}">
        <p14:creationId xmlns:p14="http://schemas.microsoft.com/office/powerpoint/2010/main" val="646113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of the DSM – Gender Identity</a:t>
            </a:r>
          </a:p>
        </p:txBody>
      </p:sp>
      <p:sp>
        <p:nvSpPr>
          <p:cNvPr id="3" name="Content Placeholder 2"/>
          <p:cNvSpPr>
            <a:spLocks noGrp="1"/>
          </p:cNvSpPr>
          <p:nvPr>
            <p:ph idx="1"/>
          </p:nvPr>
        </p:nvSpPr>
        <p:spPr>
          <a:xfrm>
            <a:off x="677333" y="1879235"/>
            <a:ext cx="9932051" cy="3880773"/>
          </a:xfrm>
        </p:spPr>
        <p:txBody>
          <a:bodyPr>
            <a:noAutofit/>
          </a:bodyPr>
          <a:lstStyle/>
          <a:p>
            <a:r>
              <a:rPr lang="en-US" sz="3200" i="1" dirty="0"/>
              <a:t>Gender Identity Disorder</a:t>
            </a:r>
            <a:r>
              <a:rPr lang="en-US" sz="3200" dirty="0"/>
              <a:t>, in previous editions, was changed to </a:t>
            </a:r>
            <a:r>
              <a:rPr lang="en-US" sz="3200" i="1" dirty="0"/>
              <a:t>Gender Dysphoria </a:t>
            </a:r>
            <a:r>
              <a:rPr lang="en-US" sz="3200" dirty="0"/>
              <a:t>in DSM-5</a:t>
            </a:r>
          </a:p>
          <a:p>
            <a:r>
              <a:rPr lang="en-US" sz="3200" dirty="0"/>
              <a:t>Shifted from focusing on one’s </a:t>
            </a:r>
            <a:r>
              <a:rPr lang="en-US" sz="3200" i="1" dirty="0"/>
              <a:t>incongruence</a:t>
            </a:r>
            <a:r>
              <a:rPr lang="en-US" sz="3200" dirty="0"/>
              <a:t> with identity to an individual’s </a:t>
            </a:r>
            <a:r>
              <a:rPr lang="en-US" sz="3200" i="1" dirty="0"/>
              <a:t>distress </a:t>
            </a:r>
            <a:r>
              <a:rPr lang="en-US" sz="3200" dirty="0"/>
              <a:t>about the incongruity </a:t>
            </a:r>
          </a:p>
          <a:p>
            <a:r>
              <a:rPr lang="en-US" sz="3200" dirty="0"/>
              <a:t>Less stigmatizing; better characterizes the experience of affected individuals</a:t>
            </a:r>
          </a:p>
          <a:p>
            <a:r>
              <a:rPr lang="en-US" sz="3200" dirty="0"/>
              <a:t>Can be diagnosed in children, adolescents and adults</a:t>
            </a:r>
          </a:p>
          <a:p>
            <a:r>
              <a:rPr lang="en-US" sz="3200" dirty="0"/>
              <a:t>Given it’s own chapter; no longer grouped with sexual dysfunction and paraphilic disorders</a:t>
            </a:r>
          </a:p>
          <a:p>
            <a:pPr>
              <a:buNone/>
            </a:pPr>
            <a:r>
              <a:rPr lang="en-US" sz="2400" dirty="0"/>
              <a:t> </a:t>
            </a:r>
          </a:p>
        </p:txBody>
      </p:sp>
    </p:spTree>
    <p:extLst>
      <p:ext uri="{BB962C8B-B14F-4D97-AF65-F5344CB8AC3E}">
        <p14:creationId xmlns:p14="http://schemas.microsoft.com/office/powerpoint/2010/main" val="1194895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6772"/>
            <a:ext cx="10515600" cy="1325563"/>
          </a:xfrm>
        </p:spPr>
        <p:txBody>
          <a:bodyPr/>
          <a:lstStyle/>
          <a:p>
            <a:r>
              <a:rPr lang="en-US" dirty="0"/>
              <a:t>DSM 5: Gender Dysphoria (Adults/Adolescents)</a:t>
            </a:r>
          </a:p>
        </p:txBody>
      </p:sp>
      <p:sp>
        <p:nvSpPr>
          <p:cNvPr id="3" name="Content Placeholder 2"/>
          <p:cNvSpPr>
            <a:spLocks noGrp="1"/>
          </p:cNvSpPr>
          <p:nvPr>
            <p:ph idx="1"/>
          </p:nvPr>
        </p:nvSpPr>
        <p:spPr/>
        <p:txBody>
          <a:bodyPr>
            <a:normAutofit/>
          </a:bodyPr>
          <a:lstStyle/>
          <a:p>
            <a:pPr>
              <a:buNone/>
            </a:pPr>
            <a:r>
              <a:rPr lang="en-US" dirty="0"/>
              <a:t>A </a:t>
            </a:r>
            <a:r>
              <a:rPr lang="en-US" b="1" dirty="0"/>
              <a:t>marked incongruence </a:t>
            </a:r>
            <a:r>
              <a:rPr lang="en-US" dirty="0"/>
              <a:t>between one’s experienced/expressed gender and assigned gender, of at least </a:t>
            </a:r>
            <a:r>
              <a:rPr lang="en-US" b="1" dirty="0"/>
              <a:t>6 months</a:t>
            </a:r>
            <a:r>
              <a:rPr lang="en-US" dirty="0"/>
              <a:t>’ duration, as manifested by at least </a:t>
            </a:r>
            <a:r>
              <a:rPr lang="en-US" b="1" dirty="0"/>
              <a:t>two</a:t>
            </a:r>
            <a:r>
              <a:rPr lang="en-US" dirty="0"/>
              <a:t> of the following: </a:t>
            </a:r>
          </a:p>
          <a:p>
            <a:pPr>
              <a:buNone/>
            </a:pPr>
            <a:r>
              <a:rPr lang="en-US" dirty="0"/>
              <a:t>1) a marked incongruence between one’s experienced/expressed gender and primary and/or secondary sex characteristics </a:t>
            </a:r>
          </a:p>
          <a:p>
            <a:pPr>
              <a:buNone/>
            </a:pPr>
            <a:r>
              <a:rPr lang="en-US" dirty="0"/>
              <a:t>2) A strong desire to be rid of one’s primary and/or secondary sex characteristics because of a marked incongruence with one’s experienced/expressed gender.</a:t>
            </a:r>
          </a:p>
          <a:p>
            <a:pPr>
              <a:buNone/>
            </a:pPr>
            <a:r>
              <a:rPr lang="en-US" dirty="0"/>
              <a:t>3) A strong desire for the primary and/or secondary sex characteristics of the other gender</a:t>
            </a:r>
          </a:p>
        </p:txBody>
      </p:sp>
    </p:spTree>
    <p:extLst>
      <p:ext uri="{BB962C8B-B14F-4D97-AF65-F5344CB8AC3E}">
        <p14:creationId xmlns:p14="http://schemas.microsoft.com/office/powerpoint/2010/main" val="634630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DSM 5: Gender Dysphoria</a:t>
            </a:r>
          </a:p>
        </p:txBody>
      </p:sp>
      <p:sp>
        <p:nvSpPr>
          <p:cNvPr id="3" name="Content Placeholder 2"/>
          <p:cNvSpPr>
            <a:spLocks noGrp="1"/>
          </p:cNvSpPr>
          <p:nvPr>
            <p:ph idx="1"/>
          </p:nvPr>
        </p:nvSpPr>
        <p:spPr/>
        <p:txBody>
          <a:bodyPr>
            <a:normAutofit lnSpcReduction="10000"/>
          </a:bodyPr>
          <a:lstStyle/>
          <a:p>
            <a:pPr>
              <a:buNone/>
            </a:pPr>
            <a:r>
              <a:rPr lang="en-US" dirty="0"/>
              <a:t>4)A strong desire to be of the other gender (or some alternative gender different from one’s assigned gender). </a:t>
            </a:r>
          </a:p>
          <a:p>
            <a:pPr>
              <a:buNone/>
            </a:pPr>
            <a:r>
              <a:rPr lang="en-US" dirty="0"/>
              <a:t>5) A strong desire to be treated as the other gender (or some alternative gender different from one’s assigned gender)</a:t>
            </a:r>
          </a:p>
          <a:p>
            <a:pPr>
              <a:buNone/>
            </a:pPr>
            <a:r>
              <a:rPr lang="en-US" dirty="0"/>
              <a:t>6) A strong conviction that one has the typical feelings and reactions of the other gender (or some alternative gender different from one’s assigned gender)</a:t>
            </a:r>
          </a:p>
          <a:p>
            <a:endParaRPr lang="en-US" dirty="0"/>
          </a:p>
          <a:p>
            <a:r>
              <a:rPr lang="en-US" dirty="0"/>
              <a:t>associated with </a:t>
            </a:r>
            <a:r>
              <a:rPr lang="en-US" b="1" dirty="0"/>
              <a:t>clinically significant distress or impairment </a:t>
            </a:r>
            <a:r>
              <a:rPr lang="en-US" dirty="0"/>
              <a:t>in social, occupational or other important areas of functioning.</a:t>
            </a:r>
          </a:p>
          <a:p>
            <a:endParaRPr lang="en-US" dirty="0"/>
          </a:p>
        </p:txBody>
      </p:sp>
    </p:spTree>
    <p:extLst>
      <p:ext uri="{BB962C8B-B14F-4D97-AF65-F5344CB8AC3E}">
        <p14:creationId xmlns:p14="http://schemas.microsoft.com/office/powerpoint/2010/main" val="2503062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677334" y="1441343"/>
            <a:ext cx="9935702" cy="5129938"/>
          </a:xfrm>
        </p:spPr>
        <p:txBody>
          <a:bodyPr>
            <a:normAutofit/>
          </a:bodyPr>
          <a:lstStyle/>
          <a:p>
            <a:pPr>
              <a:buFont typeface="Wingdings" panose="05000000000000000000" pitchFamily="2" charset="2"/>
              <a:buChar char="q"/>
            </a:pPr>
            <a:r>
              <a:rPr lang="en-US" sz="3200" dirty="0"/>
              <a:t> Identify patient populations at risk for health disparities</a:t>
            </a:r>
          </a:p>
          <a:p>
            <a:pPr>
              <a:buFont typeface="Wingdings" panose="05000000000000000000" pitchFamily="2" charset="2"/>
              <a:buChar char="q"/>
            </a:pPr>
            <a:r>
              <a:rPr lang="en-US" sz="3200" dirty="0"/>
              <a:t>Compare and contrast “gender” and “sexuality”</a:t>
            </a:r>
          </a:p>
          <a:p>
            <a:pPr>
              <a:buFont typeface="Wingdings" panose="05000000000000000000" pitchFamily="2" charset="2"/>
              <a:buChar char="q"/>
            </a:pPr>
            <a:r>
              <a:rPr lang="en-US" sz="3200" dirty="0"/>
              <a:t> Discuss changes made throughout different versions of DSM concerning sexual orientation and gender identity</a:t>
            </a:r>
          </a:p>
          <a:p>
            <a:pPr>
              <a:buFont typeface="Wingdings" panose="05000000000000000000" pitchFamily="2" charset="2"/>
              <a:buChar char="q"/>
            </a:pPr>
            <a:r>
              <a:rPr lang="en-US" sz="3200" dirty="0"/>
              <a:t> Identify the DSM Criteria of Gender Dysphoria</a:t>
            </a:r>
          </a:p>
          <a:p>
            <a:pPr>
              <a:buFont typeface="Wingdings" panose="05000000000000000000" pitchFamily="2" charset="2"/>
              <a:buChar char="q"/>
            </a:pPr>
            <a:r>
              <a:rPr lang="en-US" sz="3200" dirty="0"/>
              <a:t> Describe the implications of ascribing mental illness to gender/sexual identity</a:t>
            </a:r>
          </a:p>
          <a:p>
            <a:pPr>
              <a:buFont typeface="Wingdings" panose="05000000000000000000" pitchFamily="2" charset="2"/>
              <a:buChar char="q"/>
            </a:pPr>
            <a:r>
              <a:rPr lang="en-US" sz="3200" dirty="0"/>
              <a:t> Identify and list health disparities for LGBT individuals</a:t>
            </a:r>
          </a:p>
          <a:p>
            <a:pPr>
              <a:buFont typeface="Wingdings" panose="05000000000000000000" pitchFamily="2" charset="2"/>
              <a:buChar char="q"/>
            </a:pPr>
            <a:r>
              <a:rPr lang="en-US" sz="3200" dirty="0"/>
              <a:t> List ways to address unique needs of LGBT patients</a:t>
            </a:r>
          </a:p>
          <a:p>
            <a:endParaRPr lang="en-US" dirty="0"/>
          </a:p>
          <a:p>
            <a:endParaRPr lang="en-US" dirty="0"/>
          </a:p>
        </p:txBody>
      </p:sp>
    </p:spTree>
    <p:extLst>
      <p:ext uri="{BB962C8B-B14F-4D97-AF65-F5344CB8AC3E}">
        <p14:creationId xmlns:p14="http://schemas.microsoft.com/office/powerpoint/2010/main" val="207655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Gender Dysphoria is </a:t>
            </a:r>
            <a:r>
              <a:rPr lang="en-US" i="1" dirty="0"/>
              <a:t>not</a:t>
            </a:r>
          </a:p>
        </p:txBody>
      </p:sp>
      <p:sp>
        <p:nvSpPr>
          <p:cNvPr id="3" name="Content Placeholder 2"/>
          <p:cNvSpPr>
            <a:spLocks noGrp="1"/>
          </p:cNvSpPr>
          <p:nvPr>
            <p:ph idx="1"/>
          </p:nvPr>
        </p:nvSpPr>
        <p:spPr>
          <a:xfrm>
            <a:off x="838200" y="1825624"/>
            <a:ext cx="10515600" cy="4672157"/>
          </a:xfrm>
        </p:spPr>
        <p:txBody>
          <a:bodyPr>
            <a:normAutofit/>
          </a:bodyPr>
          <a:lstStyle/>
          <a:p>
            <a:r>
              <a:rPr lang="en-US" b="1" dirty="0"/>
              <a:t>Nonconformity to Gender Roles </a:t>
            </a:r>
            <a:r>
              <a:rPr lang="en-US" dirty="0"/>
              <a:t>– behavior or gender expression by an individual that does not match masculine or feminine  societal gender norms. </a:t>
            </a:r>
          </a:p>
          <a:p>
            <a:r>
              <a:rPr lang="en-US" b="1" dirty="0" err="1"/>
              <a:t>Transvestic</a:t>
            </a:r>
            <a:r>
              <a:rPr lang="en-US" b="1" dirty="0"/>
              <a:t> Disorder </a:t>
            </a:r>
            <a:r>
              <a:rPr lang="en-US" dirty="0"/>
              <a:t>– cross dressing behavior generates sexual excitement and causes distress and/or impairment without drawing primary gender into question.</a:t>
            </a:r>
          </a:p>
          <a:p>
            <a:r>
              <a:rPr lang="en-US" b="1" dirty="0"/>
              <a:t>Body Dysmorphic Disorder </a:t>
            </a:r>
            <a:r>
              <a:rPr lang="en-US" dirty="0"/>
              <a:t>– individual focuses on alteration or removal of specific body part because it is perceived as abnormally formed, not because it represents the assigned gender which is incongruent to the expressed gender.  Both diagnoses can be given if patient meets criteria for both.</a:t>
            </a:r>
          </a:p>
          <a:p>
            <a:endParaRPr lang="en-US" dirty="0"/>
          </a:p>
        </p:txBody>
      </p:sp>
    </p:spTree>
    <p:extLst>
      <p:ext uri="{BB962C8B-B14F-4D97-AF65-F5344CB8AC3E}">
        <p14:creationId xmlns:p14="http://schemas.microsoft.com/office/powerpoint/2010/main" val="2675364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implications of viewing gender dysphoria as a mental disorder?</a:t>
            </a:r>
          </a:p>
        </p:txBody>
      </p:sp>
      <p:sp>
        <p:nvSpPr>
          <p:cNvPr id="3" name="Content Placeholder 2"/>
          <p:cNvSpPr>
            <a:spLocks noGrp="1"/>
          </p:cNvSpPr>
          <p:nvPr>
            <p:ph idx="1"/>
          </p:nvPr>
        </p:nvSpPr>
        <p:spPr/>
        <p:txBody>
          <a:bodyPr>
            <a:normAutofit/>
          </a:bodyPr>
          <a:lstStyle/>
          <a:p>
            <a:r>
              <a:rPr lang="en-US" sz="3200" i="1" dirty="0"/>
              <a:t>Are there potential benefits? Downfalls?</a:t>
            </a:r>
          </a:p>
        </p:txBody>
      </p:sp>
      <p:pic>
        <p:nvPicPr>
          <p:cNvPr id="4" name="Picture 2" descr="http://www.atticusarc.com/wp-content/uploads/2015/08/1000px-A_TransGender-Symbol_Plain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0591" y="3749138"/>
            <a:ext cx="1964202" cy="2292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160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implications of viewing gender dysphoria as a mental disorder?</a:t>
            </a:r>
          </a:p>
        </p:txBody>
      </p:sp>
      <p:sp>
        <p:nvSpPr>
          <p:cNvPr id="3" name="Content Placeholder 2"/>
          <p:cNvSpPr>
            <a:spLocks noGrp="1"/>
          </p:cNvSpPr>
          <p:nvPr>
            <p:ph idx="1"/>
          </p:nvPr>
        </p:nvSpPr>
        <p:spPr/>
        <p:txBody>
          <a:bodyPr>
            <a:normAutofit/>
          </a:bodyPr>
          <a:lstStyle/>
          <a:p>
            <a:r>
              <a:rPr lang="en-US" sz="3200" i="1" dirty="0"/>
              <a:t>Potential benefits – Having a diagnosis may provide better access to treatment, i.e. insurance coverage for hormone therapy </a:t>
            </a:r>
          </a:p>
          <a:p>
            <a:r>
              <a:rPr lang="en-US" sz="3200" i="1" dirty="0"/>
              <a:t>Potential downfalls – stigma, discrimination from employers/military/custody issues if given a mental health diagnosis</a:t>
            </a:r>
          </a:p>
          <a:p>
            <a:endParaRPr lang="en-US" sz="3200" i="1" dirty="0"/>
          </a:p>
        </p:txBody>
      </p:sp>
      <p:pic>
        <p:nvPicPr>
          <p:cNvPr id="9218" name="Picture 2" descr="http://thelifedesignproject.com/wp-content/uploads/2013/02/doubleswor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9881" y="4314825"/>
            <a:ext cx="1800225"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229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Disparities</a:t>
            </a:r>
          </a:p>
        </p:txBody>
      </p:sp>
      <p:sp>
        <p:nvSpPr>
          <p:cNvPr id="3" name="Content Placeholder 2"/>
          <p:cNvSpPr>
            <a:spLocks noGrp="1"/>
          </p:cNvSpPr>
          <p:nvPr>
            <p:ph idx="1"/>
          </p:nvPr>
        </p:nvSpPr>
        <p:spPr>
          <a:xfrm>
            <a:off x="677334" y="1725769"/>
            <a:ext cx="10835112" cy="5132231"/>
          </a:xfrm>
        </p:spPr>
        <p:txBody>
          <a:bodyPr>
            <a:normAutofit/>
          </a:bodyPr>
          <a:lstStyle/>
          <a:p>
            <a:r>
              <a:rPr lang="en-US" sz="3200" dirty="0"/>
              <a:t>LBGT individuals more likely to experience difficulty accessing healthcare (let alone culturally competent health care)</a:t>
            </a:r>
          </a:p>
          <a:p>
            <a:r>
              <a:rPr lang="en-US" sz="3200" dirty="0"/>
              <a:t>Individuals in same-sex relationships less likely to have health insurance</a:t>
            </a:r>
          </a:p>
          <a:p>
            <a:r>
              <a:rPr lang="en-US" sz="3200" dirty="0"/>
              <a:t>Twice as likely to smoke tobacco</a:t>
            </a:r>
          </a:p>
          <a:p>
            <a:r>
              <a:rPr lang="en-US" sz="3200" dirty="0"/>
              <a:t>Higher rates of HIV among gay and bisexual men, as well as transgender women</a:t>
            </a:r>
          </a:p>
          <a:p>
            <a:r>
              <a:rPr lang="en-US" sz="3200" dirty="0"/>
              <a:t>Higher rates of disability &amp; poorer general health per some studies</a:t>
            </a:r>
          </a:p>
        </p:txBody>
      </p:sp>
    </p:spTree>
    <p:extLst>
      <p:ext uri="{BB962C8B-B14F-4D97-AF65-F5344CB8AC3E}">
        <p14:creationId xmlns:p14="http://schemas.microsoft.com/office/powerpoint/2010/main" val="1543319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Health Disparities</a:t>
            </a:r>
          </a:p>
        </p:txBody>
      </p:sp>
      <p:sp>
        <p:nvSpPr>
          <p:cNvPr id="3" name="Content Placeholder 2"/>
          <p:cNvSpPr>
            <a:spLocks noGrp="1"/>
          </p:cNvSpPr>
          <p:nvPr>
            <p:ph idx="1"/>
          </p:nvPr>
        </p:nvSpPr>
        <p:spPr>
          <a:xfrm>
            <a:off x="677333" y="1487837"/>
            <a:ext cx="10790141" cy="5160936"/>
          </a:xfrm>
        </p:spPr>
        <p:txBody>
          <a:bodyPr>
            <a:normAutofit/>
          </a:bodyPr>
          <a:lstStyle/>
          <a:p>
            <a:r>
              <a:rPr lang="en-US" sz="3200" dirty="0"/>
              <a:t>Limited research involving gay and lesbian individuals, even less pertaining to bisexual or transgender populations</a:t>
            </a:r>
          </a:p>
          <a:p>
            <a:r>
              <a:rPr lang="en-US" sz="3200" dirty="0"/>
              <a:t>Several studies indicate higher risk of poorer mental health, psychological distress, suicidal ideation and mental health disorders among gay, lesbian &amp; bisexual (GLB) individuals</a:t>
            </a:r>
          </a:p>
          <a:p>
            <a:r>
              <a:rPr lang="en-US" sz="3200" dirty="0"/>
              <a:t>GLB more likely to see MH provider over past year</a:t>
            </a:r>
          </a:p>
          <a:p>
            <a:r>
              <a:rPr lang="en-US" sz="3200" dirty="0"/>
              <a:t>Higher rates of mood disorders and anxiety disorders in homosexual men </a:t>
            </a:r>
          </a:p>
          <a:p>
            <a:endParaRPr lang="en-US" sz="3200" dirty="0"/>
          </a:p>
          <a:p>
            <a:endParaRPr lang="en-US" dirty="0"/>
          </a:p>
        </p:txBody>
      </p:sp>
    </p:spTree>
    <p:extLst>
      <p:ext uri="{BB962C8B-B14F-4D97-AF65-F5344CB8AC3E}">
        <p14:creationId xmlns:p14="http://schemas.microsoft.com/office/powerpoint/2010/main" val="1256544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Health Disparities</a:t>
            </a:r>
          </a:p>
        </p:txBody>
      </p:sp>
      <p:sp>
        <p:nvSpPr>
          <p:cNvPr id="3" name="Content Placeholder 2"/>
          <p:cNvSpPr>
            <a:spLocks noGrp="1"/>
          </p:cNvSpPr>
          <p:nvPr>
            <p:ph idx="1"/>
          </p:nvPr>
        </p:nvSpPr>
        <p:spPr>
          <a:xfrm>
            <a:off x="677334" y="1487837"/>
            <a:ext cx="11014994" cy="5160936"/>
          </a:xfrm>
        </p:spPr>
        <p:txBody>
          <a:bodyPr>
            <a:normAutofit/>
          </a:bodyPr>
          <a:lstStyle/>
          <a:p>
            <a:r>
              <a:rPr lang="en-US" sz="3200" dirty="0"/>
              <a:t>Higher rates of major depression in gay and bisexual men</a:t>
            </a:r>
          </a:p>
          <a:p>
            <a:r>
              <a:rPr lang="en-US" sz="3200" dirty="0"/>
              <a:t>Several studies show higher risk of suicide among LGBT adults and adolescents</a:t>
            </a:r>
          </a:p>
          <a:p>
            <a:r>
              <a:rPr lang="en-US" sz="3200" dirty="0"/>
              <a:t>Level of family rejection correlates with increased risk in adolescents (8.4X more likely to report suicide attempt vs. individuals reporting low/no family rejection)</a:t>
            </a:r>
          </a:p>
          <a:p>
            <a:r>
              <a:rPr lang="en-US" sz="3200" dirty="0"/>
              <a:t>LGBT individuals at increased risk for violence, victimization, even being murdered, compared to general population</a:t>
            </a:r>
          </a:p>
          <a:p>
            <a:endParaRPr lang="en-US" dirty="0"/>
          </a:p>
        </p:txBody>
      </p:sp>
    </p:spTree>
    <p:extLst>
      <p:ext uri="{BB962C8B-B14F-4D97-AF65-F5344CB8AC3E}">
        <p14:creationId xmlns:p14="http://schemas.microsoft.com/office/powerpoint/2010/main" val="606953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Health Disparities</a:t>
            </a:r>
          </a:p>
        </p:txBody>
      </p:sp>
      <p:sp>
        <p:nvSpPr>
          <p:cNvPr id="3" name="Content Placeholder 2"/>
          <p:cNvSpPr>
            <a:spLocks noGrp="1"/>
          </p:cNvSpPr>
          <p:nvPr>
            <p:ph idx="1"/>
          </p:nvPr>
        </p:nvSpPr>
        <p:spPr>
          <a:xfrm>
            <a:off x="677334" y="1487837"/>
            <a:ext cx="11014994" cy="5160936"/>
          </a:xfrm>
        </p:spPr>
        <p:txBody>
          <a:bodyPr>
            <a:normAutofit/>
          </a:bodyPr>
          <a:lstStyle/>
          <a:p>
            <a:r>
              <a:rPr lang="en-US" sz="3200" dirty="0"/>
              <a:t>LGBT students more likely to be injured in a fight, be threatened/harmed with a weapon while at school, experience dating violence, forced to have intercourse and avoid school because of safety concerns</a:t>
            </a:r>
          </a:p>
          <a:p>
            <a:r>
              <a:rPr lang="en-US" sz="3200" dirty="0"/>
              <a:t>Intimate partner violence – likely same occurrence between same-sex and opposite-sex couples, but often under-recognized/under-addressed in LGBT community</a:t>
            </a:r>
          </a:p>
          <a:p>
            <a:endParaRPr lang="en-US" dirty="0"/>
          </a:p>
        </p:txBody>
      </p:sp>
    </p:spTree>
    <p:extLst>
      <p:ext uri="{BB962C8B-B14F-4D97-AF65-F5344CB8AC3E}">
        <p14:creationId xmlns:p14="http://schemas.microsoft.com/office/powerpoint/2010/main" val="470933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Largest survey to date of transgender and gender non conforming individuals </a:t>
            </a:r>
          </a:p>
          <a:p>
            <a:r>
              <a:rPr lang="en-US" dirty="0"/>
              <a:t>National Gay and Lesbian Task Force and National Center for Transgender Equality </a:t>
            </a:r>
          </a:p>
          <a:p>
            <a:r>
              <a:rPr lang="en-US" dirty="0"/>
              <a:t>70 question survey distributed online and by paper (to reach rural, homeless and low income populations).</a:t>
            </a:r>
          </a:p>
          <a:p>
            <a:r>
              <a:rPr lang="en-US" dirty="0"/>
              <a:t>6450 transgender and gender non-conforming study participants from across the US. </a:t>
            </a:r>
          </a:p>
          <a:p>
            <a:endParaRPr lang="en-US" dirty="0"/>
          </a:p>
        </p:txBody>
      </p:sp>
      <p:sp>
        <p:nvSpPr>
          <p:cNvPr id="4" name="Title 1"/>
          <p:cNvSpPr>
            <a:spLocks noGrp="1"/>
          </p:cNvSpPr>
          <p:nvPr>
            <p:ph type="title"/>
          </p:nvPr>
        </p:nvSpPr>
        <p:spPr/>
        <p:txBody>
          <a:bodyPr/>
          <a:lstStyle/>
          <a:p>
            <a:r>
              <a:rPr lang="en-US" dirty="0"/>
              <a:t>Injustice at Every Turn (2011): </a:t>
            </a:r>
            <a:br>
              <a:rPr lang="en-US" dirty="0"/>
            </a:br>
            <a:endParaRPr lang="en-US" dirty="0"/>
          </a:p>
        </p:txBody>
      </p:sp>
    </p:spTree>
    <p:extLst>
      <p:ext uri="{BB962C8B-B14F-4D97-AF65-F5344CB8AC3E}">
        <p14:creationId xmlns:p14="http://schemas.microsoft.com/office/powerpoint/2010/main" val="15787879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6387"/>
            <a:ext cx="10515600" cy="1325563"/>
          </a:xfrm>
        </p:spPr>
        <p:txBody>
          <a:bodyPr/>
          <a:lstStyle/>
          <a:p>
            <a:r>
              <a:rPr lang="en-US" dirty="0"/>
              <a:t>Injustice at Every Turn: </a:t>
            </a:r>
            <a:br>
              <a:rPr lang="en-US" dirty="0"/>
            </a:br>
            <a:r>
              <a:rPr lang="en-US" dirty="0"/>
              <a:t>Highlights from the Survey</a:t>
            </a:r>
          </a:p>
        </p:txBody>
      </p:sp>
      <p:sp>
        <p:nvSpPr>
          <p:cNvPr id="3" name="Content Placeholder 2"/>
          <p:cNvSpPr>
            <a:spLocks noGrp="1"/>
          </p:cNvSpPr>
          <p:nvPr>
            <p:ph idx="1"/>
          </p:nvPr>
        </p:nvSpPr>
        <p:spPr>
          <a:xfrm>
            <a:off x="732692" y="2013194"/>
            <a:ext cx="10515600" cy="4351338"/>
          </a:xfrm>
        </p:spPr>
        <p:txBody>
          <a:bodyPr>
            <a:normAutofit/>
          </a:bodyPr>
          <a:lstStyle/>
          <a:p>
            <a:r>
              <a:rPr lang="en-US" dirty="0"/>
              <a:t>Double the rate of unemployment as general population </a:t>
            </a:r>
          </a:p>
          <a:p>
            <a:r>
              <a:rPr lang="en-US" dirty="0"/>
              <a:t>90% reported harassment/mistreatment at work</a:t>
            </a:r>
          </a:p>
          <a:p>
            <a:r>
              <a:rPr lang="en-US" dirty="0"/>
              <a:t>26% reported losing a job due to transgender identification</a:t>
            </a:r>
          </a:p>
          <a:p>
            <a:r>
              <a:rPr lang="en-US" dirty="0"/>
              <a:t>16% reported feeling compelled to work in underground economy (sex work)</a:t>
            </a:r>
          </a:p>
          <a:p>
            <a:r>
              <a:rPr lang="en-US" dirty="0"/>
              <a:t>20% reported homelessness due to identifying as transgender</a:t>
            </a:r>
          </a:p>
          <a:p>
            <a:r>
              <a:rPr lang="en-US" dirty="0"/>
              <a:t>29% reported police harassment or disrespect </a:t>
            </a:r>
          </a:p>
          <a:p>
            <a:endParaRPr lang="en-US" dirty="0"/>
          </a:p>
        </p:txBody>
      </p:sp>
    </p:spTree>
    <p:extLst>
      <p:ext uri="{BB962C8B-B14F-4D97-AF65-F5344CB8AC3E}">
        <p14:creationId xmlns:p14="http://schemas.microsoft.com/office/powerpoint/2010/main" val="3973142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Injustice at Every Turn: Suicide Attempts</a:t>
            </a:r>
          </a:p>
        </p:txBody>
      </p:sp>
      <p:sp>
        <p:nvSpPr>
          <p:cNvPr id="3" name="Content Placeholder 2"/>
          <p:cNvSpPr>
            <a:spLocks noGrp="1"/>
          </p:cNvSpPr>
          <p:nvPr>
            <p:ph idx="1"/>
          </p:nvPr>
        </p:nvSpPr>
        <p:spPr/>
        <p:txBody>
          <a:bodyPr>
            <a:normAutofit/>
          </a:bodyPr>
          <a:lstStyle/>
          <a:p>
            <a:r>
              <a:rPr lang="en-US" dirty="0"/>
              <a:t>41% of respondents reported attempting suicide at least once</a:t>
            </a:r>
          </a:p>
          <a:p>
            <a:r>
              <a:rPr lang="en-US" dirty="0"/>
              <a:t>Those who were bullied harassed, assaulted or expelled reported significantly higher levels of attempted suicide attempts  (51% of respondents)</a:t>
            </a:r>
          </a:p>
          <a:p>
            <a:r>
              <a:rPr lang="en-US" dirty="0"/>
              <a:t>54% of respondents reported attempting suicide who make less than $10,000 a year.</a:t>
            </a:r>
          </a:p>
          <a:p>
            <a:r>
              <a:rPr lang="en-US" dirty="0"/>
              <a:t>61% who reported attempting suicide, were victims of violence.</a:t>
            </a:r>
          </a:p>
          <a:p>
            <a:r>
              <a:rPr lang="en-US" dirty="0"/>
              <a:t>64% of those who attempted suicide were victims of sexual assault </a:t>
            </a:r>
          </a:p>
        </p:txBody>
      </p:sp>
    </p:spTree>
    <p:extLst>
      <p:ext uri="{BB962C8B-B14F-4D97-AF65-F5344CB8AC3E}">
        <p14:creationId xmlns:p14="http://schemas.microsoft.com/office/powerpoint/2010/main" val="965981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9846"/>
            <a:ext cx="7316449" cy="4477117"/>
          </a:xfrm>
        </p:spPr>
        <p:txBody>
          <a:bodyPr>
            <a:normAutofit/>
          </a:bodyPr>
          <a:lstStyle/>
          <a:p>
            <a:r>
              <a:rPr lang="en-US" sz="3200" dirty="0"/>
              <a:t>Important  to identify and address</a:t>
            </a:r>
          </a:p>
          <a:p>
            <a:r>
              <a:rPr lang="en-US" sz="3200" dirty="0"/>
              <a:t>Marginalized or “at-risk” populations are at higher risk of poor health, disability and premature death (NIH 2010)</a:t>
            </a:r>
          </a:p>
          <a:p>
            <a:r>
              <a:rPr lang="en-US" sz="3200" dirty="0"/>
              <a:t>Experience greater obstacles to obtaining healthcare</a:t>
            </a:r>
          </a:p>
          <a:p>
            <a:r>
              <a:rPr lang="en-US" sz="3200" dirty="0"/>
              <a:t>Include lesbian, gay, bisexual, transgender (LGBT) individuals</a:t>
            </a:r>
          </a:p>
          <a:p>
            <a:endParaRPr lang="en-US" dirty="0"/>
          </a:p>
        </p:txBody>
      </p:sp>
      <p:pic>
        <p:nvPicPr>
          <p:cNvPr id="7" name="Picture 6" descr="http://www.minorityhealthtoledo.org/attachments/Image/health-inequality-copy%3D5B1%3D5D.jpg?template=generic"/>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9580" y="2353963"/>
            <a:ext cx="3822492" cy="2338466"/>
          </a:xfrm>
          <a:prstGeom prst="rect">
            <a:avLst/>
          </a:prstGeom>
          <a:noFill/>
          <a:extLst/>
        </p:spPr>
      </p:pic>
      <p:sp>
        <p:nvSpPr>
          <p:cNvPr id="5" name="Title 1"/>
          <p:cNvSpPr>
            <a:spLocks noGrp="1"/>
          </p:cNvSpPr>
          <p:nvPr>
            <p:ph type="title"/>
          </p:nvPr>
        </p:nvSpPr>
        <p:spPr>
          <a:xfrm>
            <a:off x="838200" y="365125"/>
            <a:ext cx="10515600" cy="1325563"/>
          </a:xfrm>
        </p:spPr>
        <p:txBody>
          <a:bodyPr/>
          <a:lstStyle/>
          <a:p>
            <a:r>
              <a:rPr lang="en-US" dirty="0"/>
              <a:t>Disparities in Health Care</a:t>
            </a:r>
          </a:p>
        </p:txBody>
      </p:sp>
    </p:spTree>
    <p:extLst>
      <p:ext uri="{BB962C8B-B14F-4D97-AF65-F5344CB8AC3E}">
        <p14:creationId xmlns:p14="http://schemas.microsoft.com/office/powerpoint/2010/main" val="38890632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9430"/>
            <a:ext cx="10515600" cy="1325563"/>
          </a:xfrm>
        </p:spPr>
        <p:txBody>
          <a:bodyPr>
            <a:noAutofit/>
          </a:bodyPr>
          <a:lstStyle/>
          <a:p>
            <a:r>
              <a:rPr lang="en-US" sz="3600" dirty="0"/>
              <a:t>Injustice at Every Turn: Discrimination in Healthcare and Poor Health Outcomes</a:t>
            </a:r>
          </a:p>
        </p:txBody>
      </p:sp>
      <p:sp>
        <p:nvSpPr>
          <p:cNvPr id="3" name="Content Placeholder 2"/>
          <p:cNvSpPr>
            <a:spLocks noGrp="1"/>
          </p:cNvSpPr>
          <p:nvPr>
            <p:ph idx="1"/>
          </p:nvPr>
        </p:nvSpPr>
        <p:spPr>
          <a:xfrm>
            <a:off x="838200" y="1825625"/>
            <a:ext cx="10515600" cy="4351338"/>
          </a:xfrm>
        </p:spPr>
        <p:txBody>
          <a:bodyPr>
            <a:normAutofit/>
          </a:bodyPr>
          <a:lstStyle/>
          <a:p>
            <a:r>
              <a:rPr lang="en-US" dirty="0"/>
              <a:t>19% reported being refused medical care due to transgender or gender non conforming status</a:t>
            </a:r>
          </a:p>
          <a:p>
            <a:r>
              <a:rPr lang="en-US" dirty="0"/>
              <a:t>50% of sample reported having to teach medical providers about transgendered care</a:t>
            </a:r>
          </a:p>
          <a:p>
            <a:r>
              <a:rPr lang="en-US" dirty="0"/>
              <a:t>When sick or injured, 28% postponed medical care due to discrimination</a:t>
            </a:r>
          </a:p>
        </p:txBody>
      </p:sp>
    </p:spTree>
    <p:extLst>
      <p:ext uri="{BB962C8B-B14F-4D97-AF65-F5344CB8AC3E}">
        <p14:creationId xmlns:p14="http://schemas.microsoft.com/office/powerpoint/2010/main" val="29754223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Transgender Discrimination</a:t>
            </a:r>
          </a:p>
        </p:txBody>
      </p:sp>
      <p:sp>
        <p:nvSpPr>
          <p:cNvPr id="3" name="Content Placeholder 2"/>
          <p:cNvSpPr>
            <a:spLocks noGrp="1"/>
          </p:cNvSpPr>
          <p:nvPr>
            <p:ph idx="1"/>
          </p:nvPr>
        </p:nvSpPr>
        <p:spPr>
          <a:xfrm>
            <a:off x="677334" y="2160590"/>
            <a:ext cx="6934080" cy="1535648"/>
          </a:xfrm>
        </p:spPr>
        <p:txBody>
          <a:bodyPr/>
          <a:lstStyle/>
          <a:p>
            <a:r>
              <a:rPr lang="en-US" dirty="0">
                <a:hlinkClick r:id="rId3"/>
              </a:rPr>
              <a:t>https://www.youtube.com/watch?v=hmoAX9f6MOc</a:t>
            </a:r>
            <a:endParaRPr lang="en-US" dirty="0"/>
          </a:p>
        </p:txBody>
      </p:sp>
      <p:pic>
        <p:nvPicPr>
          <p:cNvPr id="4" name="Picture 3"/>
          <p:cNvPicPr/>
          <p:nvPr/>
        </p:nvPicPr>
        <p:blipFill rotWithShape="1">
          <a:blip r:embed="rId4" cstate="print"/>
          <a:srcRect l="10418" t="15964" r="42787" b="42988"/>
          <a:stretch/>
        </p:blipFill>
        <p:spPr bwMode="auto">
          <a:xfrm>
            <a:off x="3468978" y="3127939"/>
            <a:ext cx="5056837" cy="2474372"/>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8298873" y="5805055"/>
            <a:ext cx="3616036" cy="369332"/>
          </a:xfrm>
          <a:prstGeom prst="rect">
            <a:avLst/>
          </a:prstGeom>
          <a:noFill/>
        </p:spPr>
        <p:txBody>
          <a:bodyPr wrap="square" rtlCol="0">
            <a:spAutoFit/>
          </a:bodyPr>
          <a:lstStyle/>
          <a:p>
            <a:r>
              <a:rPr lang="en-US" dirty="0"/>
              <a:t>John Oliver,  June 2015</a:t>
            </a:r>
          </a:p>
        </p:txBody>
      </p:sp>
    </p:spTree>
    <p:extLst>
      <p:ext uri="{BB962C8B-B14F-4D97-AF65-F5344CB8AC3E}">
        <p14:creationId xmlns:p14="http://schemas.microsoft.com/office/powerpoint/2010/main" val="3324280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5759"/>
            <a:ext cx="10515600" cy="1325563"/>
          </a:xfrm>
        </p:spPr>
        <p:txBody>
          <a:bodyPr/>
          <a:lstStyle/>
          <a:p>
            <a:r>
              <a:rPr lang="en-US" dirty="0"/>
              <a:t>The Importance of Offering Culturally Competent Treatment of Gender Dysphoria:</a:t>
            </a:r>
          </a:p>
        </p:txBody>
      </p:sp>
      <p:sp>
        <p:nvSpPr>
          <p:cNvPr id="3" name="Content Placeholder 2"/>
          <p:cNvSpPr>
            <a:spLocks noGrp="1"/>
          </p:cNvSpPr>
          <p:nvPr>
            <p:ph idx="1"/>
          </p:nvPr>
        </p:nvSpPr>
        <p:spPr/>
        <p:txBody>
          <a:bodyPr>
            <a:normAutofit/>
          </a:bodyPr>
          <a:lstStyle/>
          <a:p>
            <a:r>
              <a:rPr lang="en-US" dirty="0"/>
              <a:t>Several studies have demonstrated decrease in psychological distress with treatment of GD. </a:t>
            </a:r>
          </a:p>
          <a:p>
            <a:r>
              <a:rPr lang="en-US" dirty="0"/>
              <a:t>Significant reduction in anxiety, depression &amp; somatization </a:t>
            </a:r>
          </a:p>
          <a:p>
            <a:r>
              <a:rPr lang="en-US" dirty="0"/>
              <a:t>Degree of symptom reduction differed with each step in gender reassignment therapy; largest decrease in symptoms was found to be after initiation of hormone therapy.</a:t>
            </a:r>
          </a:p>
          <a:p>
            <a:r>
              <a:rPr lang="en-US" dirty="0"/>
              <a:t>Screening for and responding to suicidal ideation; in one study 71.8% of patients with GD (without psychiatric comorbidity) disclosed SI</a:t>
            </a:r>
          </a:p>
          <a:p>
            <a:endParaRPr lang="en-US" dirty="0"/>
          </a:p>
        </p:txBody>
      </p:sp>
    </p:spTree>
    <p:extLst>
      <p:ext uri="{BB962C8B-B14F-4D97-AF65-F5344CB8AC3E}">
        <p14:creationId xmlns:p14="http://schemas.microsoft.com/office/powerpoint/2010/main" val="11671115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Treatment in Gender Dysphoria:</a:t>
            </a:r>
          </a:p>
        </p:txBody>
      </p:sp>
      <p:sp>
        <p:nvSpPr>
          <p:cNvPr id="3" name="Content Placeholder 2"/>
          <p:cNvSpPr>
            <a:spLocks noGrp="1"/>
          </p:cNvSpPr>
          <p:nvPr>
            <p:ph idx="1"/>
          </p:nvPr>
        </p:nvSpPr>
        <p:spPr/>
        <p:txBody>
          <a:bodyPr/>
          <a:lstStyle/>
          <a:p>
            <a:r>
              <a:rPr lang="en-US" dirty="0"/>
              <a:t>Diverse population with diverse needs</a:t>
            </a:r>
          </a:p>
          <a:p>
            <a:r>
              <a:rPr lang="en-US" dirty="0"/>
              <a:t>Each patient’s gender narrative will be different (as will their goals)   </a:t>
            </a:r>
          </a:p>
          <a:p>
            <a:r>
              <a:rPr lang="en-US" dirty="0"/>
              <a:t>As providers we need to be aware of treatment options as well as what our role in providing this treatment is.</a:t>
            </a:r>
          </a:p>
        </p:txBody>
      </p:sp>
    </p:spTree>
    <p:extLst>
      <p:ext uri="{BB962C8B-B14F-4D97-AF65-F5344CB8AC3E}">
        <p14:creationId xmlns:p14="http://schemas.microsoft.com/office/powerpoint/2010/main" val="1507762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we begin to address needs of our LGBT patients?</a:t>
            </a:r>
          </a:p>
        </p:txBody>
      </p:sp>
      <p:sp>
        <p:nvSpPr>
          <p:cNvPr id="3" name="Content Placeholder 2"/>
          <p:cNvSpPr>
            <a:spLocks noGrp="1"/>
          </p:cNvSpPr>
          <p:nvPr>
            <p:ph idx="1"/>
          </p:nvPr>
        </p:nvSpPr>
        <p:spPr>
          <a:xfrm>
            <a:off x="3684005" y="5990627"/>
            <a:ext cx="2856279" cy="1252312"/>
          </a:xfrm>
        </p:spPr>
        <p:txBody>
          <a:bodyPr>
            <a:normAutofit/>
          </a:bodyPr>
          <a:lstStyle/>
          <a:p>
            <a:pPr marL="0" indent="0">
              <a:buNone/>
            </a:pPr>
            <a:r>
              <a:rPr lang="en-US" sz="3200" i="1" dirty="0"/>
              <a:t>	Discussion</a:t>
            </a:r>
          </a:p>
        </p:txBody>
      </p:sp>
      <p:sp>
        <p:nvSpPr>
          <p:cNvPr id="4" name="AutoShape 2" descr="Image result for discuss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discuss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1450" y="1987632"/>
            <a:ext cx="4947768" cy="3706050"/>
          </a:xfrm>
          <a:prstGeom prst="rect">
            <a:avLst/>
          </a:prstGeom>
        </p:spPr>
      </p:pic>
    </p:spTree>
    <p:extLst>
      <p:ext uri="{BB962C8B-B14F-4D97-AF65-F5344CB8AC3E}">
        <p14:creationId xmlns:p14="http://schemas.microsoft.com/office/powerpoint/2010/main" val="34446656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we begin to address needs of our LGBT patients?</a:t>
            </a:r>
          </a:p>
        </p:txBody>
      </p:sp>
      <p:sp>
        <p:nvSpPr>
          <p:cNvPr id="3" name="Content Placeholder 2"/>
          <p:cNvSpPr>
            <a:spLocks noGrp="1"/>
          </p:cNvSpPr>
          <p:nvPr>
            <p:ph idx="1"/>
          </p:nvPr>
        </p:nvSpPr>
        <p:spPr>
          <a:xfrm>
            <a:off x="371960" y="1930401"/>
            <a:ext cx="8297791" cy="4676462"/>
          </a:xfrm>
        </p:spPr>
        <p:txBody>
          <a:bodyPr>
            <a:normAutofit/>
          </a:bodyPr>
          <a:lstStyle/>
          <a:p>
            <a:r>
              <a:rPr lang="en-US" sz="3200" dirty="0"/>
              <a:t>Take an open, non-judgmental approach to history taking</a:t>
            </a:r>
          </a:p>
          <a:p>
            <a:r>
              <a:rPr lang="en-US" sz="3200" dirty="0"/>
              <a:t>Don’t make assumptions</a:t>
            </a:r>
          </a:p>
          <a:p>
            <a:r>
              <a:rPr lang="en-US" sz="3200" dirty="0"/>
              <a:t>Ask open-ended questions</a:t>
            </a:r>
          </a:p>
          <a:p>
            <a:r>
              <a:rPr lang="en-US" sz="3200" dirty="0"/>
              <a:t>Inclusive language: ex. instead of asking “are you married?”, “do you have a boy/girl-friend?”, consider, “do you have a partner?”, “are you in a relationship?”, “what do you call your partner?” </a:t>
            </a:r>
          </a:p>
          <a:p>
            <a:endParaRPr lang="en-US" dirty="0"/>
          </a:p>
        </p:txBody>
      </p:sp>
      <p:pic>
        <p:nvPicPr>
          <p:cNvPr id="6" name="Picture 2" descr="http://hyur.com/wp-content/uploads/2015/07/lgbt_fla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9751" y="2908091"/>
            <a:ext cx="3223584" cy="2439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0542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06979"/>
            <a:ext cx="6899031" cy="4351338"/>
          </a:xfrm>
        </p:spPr>
        <p:txBody>
          <a:bodyPr/>
          <a:lstStyle/>
          <a:p>
            <a:r>
              <a:rPr lang="en-US" sz="3200" dirty="0"/>
              <a:t>Ask patient what sex they were assigned at birth</a:t>
            </a:r>
          </a:p>
          <a:p>
            <a:r>
              <a:rPr lang="en-US" sz="3200" dirty="0"/>
              <a:t>Ask how they identify their gender now</a:t>
            </a:r>
          </a:p>
          <a:p>
            <a:r>
              <a:rPr lang="en-US" sz="3200" dirty="0"/>
              <a:t>Mirror terms/pronouns a patient uses to describe themselves</a:t>
            </a:r>
          </a:p>
          <a:p>
            <a:r>
              <a:rPr lang="en-US" sz="3200" dirty="0"/>
              <a:t>If you do make a mistake, apologize and move forward</a:t>
            </a:r>
          </a:p>
          <a:p>
            <a:endParaRPr lang="en-US" dirty="0"/>
          </a:p>
        </p:txBody>
      </p:sp>
      <p:sp>
        <p:nvSpPr>
          <p:cNvPr id="5" name="Title 1"/>
          <p:cNvSpPr>
            <a:spLocks noGrp="1"/>
          </p:cNvSpPr>
          <p:nvPr>
            <p:ph type="title"/>
          </p:nvPr>
        </p:nvSpPr>
        <p:spPr>
          <a:xfrm>
            <a:off x="838200" y="560388"/>
            <a:ext cx="10515600" cy="1325562"/>
          </a:xfrm>
        </p:spPr>
        <p:txBody>
          <a:bodyPr/>
          <a:lstStyle/>
          <a:p>
            <a:r>
              <a:rPr lang="en-US" dirty="0"/>
              <a:t>How can we begin to address needs of our LGBT patients?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9509" y="2362200"/>
            <a:ext cx="3751768" cy="3304309"/>
          </a:xfrm>
          <a:prstGeom prst="rect">
            <a:avLst/>
          </a:prstGeom>
        </p:spPr>
      </p:pic>
    </p:spTree>
    <p:extLst>
      <p:ext uri="{BB962C8B-B14F-4D97-AF65-F5344CB8AC3E}">
        <p14:creationId xmlns:p14="http://schemas.microsoft.com/office/powerpoint/2010/main" val="20966110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we begin to address needs of our LGBT patients?</a:t>
            </a:r>
          </a:p>
        </p:txBody>
      </p:sp>
      <p:sp>
        <p:nvSpPr>
          <p:cNvPr id="3" name="Content Placeholder 2"/>
          <p:cNvSpPr>
            <a:spLocks noGrp="1"/>
          </p:cNvSpPr>
          <p:nvPr>
            <p:ph idx="1"/>
          </p:nvPr>
        </p:nvSpPr>
        <p:spPr>
          <a:xfrm>
            <a:off x="2734591" y="1930400"/>
            <a:ext cx="8988143" cy="4800184"/>
          </a:xfrm>
        </p:spPr>
        <p:txBody>
          <a:bodyPr>
            <a:normAutofit fontScale="92500"/>
          </a:bodyPr>
          <a:lstStyle/>
          <a:p>
            <a:r>
              <a:rPr lang="en-US" dirty="0"/>
              <a:t>Create environment inclusive of LGBT patients</a:t>
            </a:r>
          </a:p>
          <a:p>
            <a:r>
              <a:rPr lang="en-US" dirty="0"/>
              <a:t>Use inclusive intake forms that reflect wider range of sexual orientations and gender identities</a:t>
            </a:r>
          </a:p>
          <a:p>
            <a:r>
              <a:rPr lang="en-US" dirty="0"/>
              <a:t>Develop and display non-discrimination policies</a:t>
            </a:r>
          </a:p>
          <a:p>
            <a:r>
              <a:rPr lang="en-US" dirty="0"/>
              <a:t>Train all staff to respectfully interact with LGBT patients, including using patient’s preferred names and pronouns</a:t>
            </a:r>
          </a:p>
          <a:p>
            <a:r>
              <a:rPr lang="en-US" dirty="0"/>
              <a:t>Have brochures, posters, literature related to LGBT health/social topics where patient </a:t>
            </a:r>
            <a:r>
              <a:rPr lang="en-US" dirty="0" err="1"/>
              <a:t>ed</a:t>
            </a:r>
            <a:r>
              <a:rPr lang="en-US" dirty="0"/>
              <a:t> materials are displayed</a:t>
            </a:r>
          </a:p>
          <a:p>
            <a:r>
              <a:rPr lang="en-US" dirty="0"/>
              <a:t>Research appropriate groups and web resources for patients and their families</a:t>
            </a:r>
          </a:p>
          <a:p>
            <a:r>
              <a:rPr lang="en-US" dirty="0"/>
              <a:t>Promote social inclusiveness and connectedness with family</a:t>
            </a:r>
          </a:p>
          <a:p>
            <a:endParaRPr lang="en-US" dirty="0"/>
          </a:p>
        </p:txBody>
      </p:sp>
      <p:pic>
        <p:nvPicPr>
          <p:cNvPr id="5126" name="Picture 6" descr="http://www.brighamandwomensfaulkner.org/about-us/patient-visitor-information/Diversity/images/lgbt-medical-ic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483" y="2768671"/>
            <a:ext cx="2308108" cy="2769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5347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we begin to address needs of our LGBT patients?</a:t>
            </a:r>
          </a:p>
        </p:txBody>
      </p:sp>
      <p:sp>
        <p:nvSpPr>
          <p:cNvPr id="3" name="Content Placeholder 2"/>
          <p:cNvSpPr>
            <a:spLocks noGrp="1"/>
          </p:cNvSpPr>
          <p:nvPr>
            <p:ph idx="1"/>
          </p:nvPr>
        </p:nvSpPr>
        <p:spPr>
          <a:xfrm>
            <a:off x="371961" y="1930401"/>
            <a:ext cx="7345022" cy="4676462"/>
          </a:xfrm>
        </p:spPr>
        <p:txBody>
          <a:bodyPr>
            <a:normAutofit/>
          </a:bodyPr>
          <a:lstStyle/>
          <a:p>
            <a:r>
              <a:rPr lang="en-US" sz="3200" dirty="0"/>
              <a:t>Promote health equity </a:t>
            </a:r>
          </a:p>
          <a:p>
            <a:r>
              <a:rPr lang="en-US" sz="3200" dirty="0"/>
              <a:t>Advocacy for policy change, equitable access to services</a:t>
            </a:r>
          </a:p>
          <a:p>
            <a:r>
              <a:rPr lang="en-US" sz="3200" dirty="0"/>
              <a:t>Educate ourselves about LGBT health topics </a:t>
            </a:r>
          </a:p>
          <a:p>
            <a:r>
              <a:rPr lang="en-US" sz="3200" dirty="0"/>
              <a:t>Understand our own biases</a:t>
            </a:r>
          </a:p>
          <a:p>
            <a:r>
              <a:rPr lang="en-US" sz="3200" dirty="0"/>
              <a:t>Advocacy against any discrimination/ transphobia at a societal level</a:t>
            </a:r>
          </a:p>
          <a:p>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6983" y="3043084"/>
            <a:ext cx="4054043" cy="2278494"/>
          </a:xfrm>
          <a:prstGeom prst="rect">
            <a:avLst/>
          </a:prstGeom>
        </p:spPr>
      </p:pic>
    </p:spTree>
    <p:extLst>
      <p:ext uri="{BB962C8B-B14F-4D97-AF65-F5344CB8AC3E}">
        <p14:creationId xmlns:p14="http://schemas.microsoft.com/office/powerpoint/2010/main" val="40425470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Inclusive intake forms</a:t>
            </a:r>
          </a:p>
        </p:txBody>
      </p:sp>
      <p:sp>
        <p:nvSpPr>
          <p:cNvPr id="3" name="Content Placeholder 2"/>
          <p:cNvSpPr>
            <a:spLocks noGrp="1"/>
          </p:cNvSpPr>
          <p:nvPr>
            <p:ph idx="1"/>
          </p:nvPr>
        </p:nvSpPr>
        <p:spPr>
          <a:xfrm>
            <a:off x="838200" y="1272209"/>
            <a:ext cx="10515600" cy="4904754"/>
          </a:xfrm>
        </p:spPr>
        <p:txBody>
          <a:bodyPr>
            <a:normAutofit fontScale="70000" lnSpcReduction="20000"/>
          </a:bodyPr>
          <a:lstStyle/>
          <a:p>
            <a:pPr marL="0" indent="0">
              <a:buNone/>
            </a:pPr>
            <a:endParaRPr lang="en-US" dirty="0"/>
          </a:p>
          <a:p>
            <a:r>
              <a:rPr lang="en-US" b="1" dirty="0"/>
              <a:t>1. What is your current gender identity? (Check and/or circle ALL that apply)</a:t>
            </a:r>
            <a:endParaRPr lang="en-US" dirty="0"/>
          </a:p>
          <a:p>
            <a:r>
              <a:rPr lang="en-US" dirty="0"/>
              <a:t>☐ Male</a:t>
            </a:r>
          </a:p>
          <a:p>
            <a:r>
              <a:rPr lang="en-US" dirty="0"/>
              <a:t>☐ Female</a:t>
            </a:r>
          </a:p>
          <a:p>
            <a:r>
              <a:rPr lang="en-US" dirty="0"/>
              <a:t>☐ Transgender Male/Transman/FTM</a:t>
            </a:r>
          </a:p>
          <a:p>
            <a:r>
              <a:rPr lang="en-US" dirty="0"/>
              <a:t>☐ Transgender Female/Transwoman/MTF</a:t>
            </a:r>
          </a:p>
          <a:p>
            <a:r>
              <a:rPr lang="en-US" dirty="0"/>
              <a:t>☐ Genderqueer</a:t>
            </a:r>
          </a:p>
          <a:p>
            <a:r>
              <a:rPr lang="en-US" dirty="0"/>
              <a:t>☐ Additional category (please specify): ________________________________</a:t>
            </a:r>
          </a:p>
          <a:p>
            <a:r>
              <a:rPr lang="en-US" dirty="0"/>
              <a:t>☐ Decline to answer</a:t>
            </a:r>
          </a:p>
          <a:p>
            <a:r>
              <a:rPr lang="en-US" b="1" dirty="0"/>
              <a:t>2. What sex were you assigned at birth? (Check one)</a:t>
            </a:r>
            <a:endParaRPr lang="en-US" dirty="0"/>
          </a:p>
          <a:p>
            <a:r>
              <a:rPr lang="en-US" dirty="0"/>
              <a:t>☐ Male</a:t>
            </a:r>
          </a:p>
          <a:p>
            <a:r>
              <a:rPr lang="en-US" dirty="0"/>
              <a:t>☐ Female</a:t>
            </a:r>
          </a:p>
          <a:p>
            <a:r>
              <a:rPr lang="en-US" dirty="0"/>
              <a:t>☐ Decline to answer</a:t>
            </a:r>
          </a:p>
          <a:p>
            <a:r>
              <a:rPr lang="en-US" b="1" dirty="0"/>
              <a:t>3. What pronouns do you prefer?_______________________  </a:t>
            </a:r>
            <a:r>
              <a:rPr lang="en-US" dirty="0"/>
              <a:t> [6]</a:t>
            </a:r>
          </a:p>
          <a:p>
            <a:endParaRPr lang="en-US" dirty="0"/>
          </a:p>
          <a:p>
            <a:pPr marL="0" indent="0">
              <a:buNone/>
            </a:pPr>
            <a:endParaRPr lang="en-US" dirty="0"/>
          </a:p>
        </p:txBody>
      </p:sp>
    </p:spTree>
    <p:extLst>
      <p:ext uri="{BB962C8B-B14F-4D97-AF65-F5344CB8AC3E}">
        <p14:creationId xmlns:p14="http://schemas.microsoft.com/office/powerpoint/2010/main" val="19148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34125"/>
            <a:ext cx="10515600" cy="4842838"/>
          </a:xfrm>
        </p:spPr>
        <p:txBody>
          <a:bodyPr>
            <a:normAutofit/>
          </a:bodyPr>
          <a:lstStyle/>
          <a:p>
            <a:pPr marL="0" indent="0">
              <a:buNone/>
            </a:pPr>
            <a:r>
              <a:rPr lang="en-US" sz="6000" i="1" dirty="0"/>
              <a:t>What is sexuality?</a:t>
            </a:r>
          </a:p>
          <a:p>
            <a:endParaRPr lang="en-US" sz="6000" i="1" dirty="0"/>
          </a:p>
          <a:p>
            <a:pPr marL="0" indent="0">
              <a:buNone/>
            </a:pPr>
            <a:r>
              <a:rPr lang="en-US" sz="6000" i="1" dirty="0"/>
              <a:t>What is gender?</a:t>
            </a:r>
          </a:p>
        </p:txBody>
      </p:sp>
    </p:spTree>
    <p:extLst>
      <p:ext uri="{BB962C8B-B14F-4D97-AF65-F5344CB8AC3E}">
        <p14:creationId xmlns:p14="http://schemas.microsoft.com/office/powerpoint/2010/main" val="26215077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available in Buffalo:</a:t>
            </a:r>
          </a:p>
        </p:txBody>
      </p:sp>
      <p:sp>
        <p:nvSpPr>
          <p:cNvPr id="3" name="Content Placeholder 2"/>
          <p:cNvSpPr>
            <a:spLocks noGrp="1"/>
          </p:cNvSpPr>
          <p:nvPr>
            <p:ph idx="1"/>
          </p:nvPr>
        </p:nvSpPr>
        <p:spPr/>
        <p:txBody>
          <a:bodyPr>
            <a:normAutofit/>
          </a:bodyPr>
          <a:lstStyle/>
          <a:p>
            <a:r>
              <a:rPr lang="en-US" dirty="0"/>
              <a:t>The Center for Psychosexual Health Buffalo </a:t>
            </a:r>
            <a:r>
              <a:rPr lang="en-US" b="1" dirty="0"/>
              <a:t>- </a:t>
            </a:r>
            <a:r>
              <a:rPr lang="en-US" dirty="0"/>
              <a:t>Gender counselling is available for  children, adolescents, adults and their families. Included as part of the center is a Gender Dysphoria Support Group</a:t>
            </a:r>
          </a:p>
          <a:p>
            <a:r>
              <a:rPr lang="en-US" dirty="0"/>
              <a:t>Pride Center of Western New York</a:t>
            </a:r>
          </a:p>
          <a:p>
            <a:r>
              <a:rPr lang="en-US" dirty="0"/>
              <a:t>Transgender Health Initiative at Pride Center of Western New York</a:t>
            </a:r>
          </a:p>
          <a:p>
            <a:r>
              <a:rPr lang="en-US" dirty="0"/>
              <a:t>Spectrum Transgender Group of Western New York</a:t>
            </a:r>
          </a:p>
          <a:p>
            <a:r>
              <a:rPr lang="en-US" dirty="0"/>
              <a:t>Evergreen Health Services</a:t>
            </a:r>
          </a:p>
          <a:p>
            <a:r>
              <a:rPr lang="en-US" dirty="0"/>
              <a:t>Downtown Clinic (ECMC)</a:t>
            </a:r>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026024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Resources</a:t>
            </a:r>
          </a:p>
        </p:txBody>
      </p:sp>
      <p:sp>
        <p:nvSpPr>
          <p:cNvPr id="3" name="Content Placeholder 2"/>
          <p:cNvSpPr>
            <a:spLocks noGrp="1"/>
          </p:cNvSpPr>
          <p:nvPr>
            <p:ph idx="1"/>
          </p:nvPr>
        </p:nvSpPr>
        <p:spPr/>
        <p:txBody>
          <a:bodyPr>
            <a:normAutofit/>
          </a:bodyPr>
          <a:lstStyle/>
          <a:p>
            <a:r>
              <a:rPr lang="en-US" dirty="0"/>
              <a:t>The Association of LGBTQ Psychiatrists </a:t>
            </a:r>
            <a:r>
              <a:rPr lang="en-US" dirty="0">
                <a:hlinkClick r:id="rId3"/>
              </a:rPr>
              <a:t>http://www.aglp.org</a:t>
            </a:r>
            <a:endParaRPr lang="en-US" dirty="0"/>
          </a:p>
          <a:p>
            <a:pPr marL="0" indent="0">
              <a:buNone/>
            </a:pPr>
            <a:endParaRPr lang="en-US" dirty="0"/>
          </a:p>
          <a:p>
            <a:r>
              <a:rPr lang="en-US" dirty="0"/>
              <a:t>Center for Excellence for Transgender Health San Francisco, CA </a:t>
            </a:r>
            <a:r>
              <a:rPr lang="en-US" dirty="0">
                <a:hlinkClick r:id="rId4"/>
              </a:rPr>
              <a:t>www.transhealth.ucsf.edu</a:t>
            </a:r>
            <a:endParaRPr lang="en-US" dirty="0"/>
          </a:p>
          <a:p>
            <a:pPr marL="0" indent="0">
              <a:buNone/>
            </a:pPr>
            <a:endParaRPr lang="en-US" dirty="0"/>
          </a:p>
          <a:p>
            <a:r>
              <a:rPr lang="en-US" dirty="0"/>
              <a:t>National Center for Transgender Equality </a:t>
            </a:r>
            <a:r>
              <a:rPr lang="en-US" dirty="0">
                <a:hlinkClick r:id="rId5"/>
              </a:rPr>
              <a:t>www.transequality.org</a:t>
            </a:r>
            <a:endParaRPr lang="en-US" dirty="0"/>
          </a:p>
          <a:p>
            <a:endParaRPr lang="en-US" dirty="0"/>
          </a:p>
          <a:p>
            <a:r>
              <a:rPr lang="en-US" dirty="0"/>
              <a:t>World Professional Association for Transgender Health (WPATH) </a:t>
            </a:r>
            <a:r>
              <a:rPr lang="en-US" dirty="0">
                <a:hlinkClick r:id="rId6"/>
              </a:rPr>
              <a:t>http://www.wpath.org</a:t>
            </a:r>
            <a:endParaRPr lang="en-US" dirty="0"/>
          </a:p>
          <a:p>
            <a:endParaRPr lang="en-US" dirty="0"/>
          </a:p>
          <a:p>
            <a:pPr marL="0" indent="0">
              <a:buNone/>
            </a:pPr>
            <a:endParaRPr lang="en-US" dirty="0"/>
          </a:p>
        </p:txBody>
      </p:sp>
    </p:spTree>
    <p:extLst>
      <p:ext uri="{BB962C8B-B14F-4D97-AF65-F5344CB8AC3E}">
        <p14:creationId xmlns:p14="http://schemas.microsoft.com/office/powerpoint/2010/main" val="20302917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892"/>
            <a:ext cx="10515600" cy="1325563"/>
          </a:xfrm>
        </p:spPr>
        <p:txBody>
          <a:bodyPr/>
          <a:lstStyle/>
          <a:p>
            <a:r>
              <a:rPr lang="en-US" dirty="0"/>
              <a:t>References:</a:t>
            </a:r>
          </a:p>
        </p:txBody>
      </p:sp>
      <p:sp>
        <p:nvSpPr>
          <p:cNvPr id="3" name="Content Placeholder 2"/>
          <p:cNvSpPr>
            <a:spLocks noGrp="1"/>
          </p:cNvSpPr>
          <p:nvPr>
            <p:ph idx="1"/>
          </p:nvPr>
        </p:nvSpPr>
        <p:spPr>
          <a:xfrm>
            <a:off x="838200" y="1177638"/>
            <a:ext cx="10515600" cy="5694217"/>
          </a:xfrm>
        </p:spPr>
        <p:txBody>
          <a:bodyPr>
            <a:normAutofit fontScale="47500" lnSpcReduction="20000"/>
          </a:bodyPr>
          <a:lstStyle/>
          <a:p>
            <a:pPr marL="0" indent="0">
              <a:buNone/>
            </a:pPr>
            <a:r>
              <a:rPr lang="en-US" dirty="0"/>
              <a:t>American Psychiatric Association: Position Statement on Access to Care for Transgender and Gender Variant Individuals. 2012.  Retrieved January 10 2016 from </a:t>
            </a:r>
            <a:r>
              <a:rPr lang="en-US" dirty="0">
                <a:hlinkClick r:id="rId2"/>
              </a:rPr>
              <a:t>http://www.psychiatry.org/home/policy-finder</a:t>
            </a:r>
            <a:endParaRPr lang="en-US" dirty="0"/>
          </a:p>
          <a:p>
            <a:pPr marL="0" indent="0">
              <a:buNone/>
            </a:pPr>
            <a:r>
              <a:rPr lang="en-US" dirty="0"/>
              <a:t>American Psychiatric Association: Position Statement on Discrimination Against Transgender and Gender Variant Individuals. 2012. Retrieved January 10 20116 from </a:t>
            </a:r>
            <a:r>
              <a:rPr lang="en-US" dirty="0">
                <a:hlinkClick r:id="rId2"/>
              </a:rPr>
              <a:t>http://www.psychiatry.org/home/policy-finder</a:t>
            </a:r>
            <a:endParaRPr lang="en-US" dirty="0"/>
          </a:p>
          <a:p>
            <a:pPr marL="0" indent="0">
              <a:buNone/>
            </a:pPr>
            <a:r>
              <a:rPr lang="en-US" dirty="0"/>
              <a:t>American Psychiatric Association. Diagnostic and Statistical Manuel of Mental Disorders, Fifth Edition. Washington, DC; 2013.</a:t>
            </a:r>
          </a:p>
          <a:p>
            <a:pPr marL="0" indent="0">
              <a:buNone/>
            </a:pPr>
            <a:r>
              <a:rPr lang="en-US" dirty="0" err="1"/>
              <a:t>Ard</a:t>
            </a:r>
            <a:r>
              <a:rPr lang="en-US" dirty="0"/>
              <a:t> KL &amp; Makadon HJ. Improving the health care of gay, lesbian, bisexual and transgender people: Understanding and eliminating health disparities. The Fenway Institute.</a:t>
            </a:r>
          </a:p>
          <a:p>
            <a:pPr marL="0" indent="0">
              <a:buNone/>
            </a:pPr>
            <a:r>
              <a:rPr lang="en-US" dirty="0"/>
              <a:t>Bauer GR, </a:t>
            </a:r>
            <a:r>
              <a:rPr lang="en-US" dirty="0" err="1"/>
              <a:t>Scheim</a:t>
            </a:r>
            <a:r>
              <a:rPr lang="en-US" dirty="0"/>
              <a:t> A, </a:t>
            </a:r>
            <a:r>
              <a:rPr lang="en-US" dirty="0" err="1"/>
              <a:t>Pyne</a:t>
            </a:r>
            <a:r>
              <a:rPr lang="en-US" dirty="0"/>
              <a:t> J, Travers R, Hammond R. Intervenable factors associated with suicide risk in transgender persons: a respondent driven sampling study in Ontario, Canada. BMC Public Health 2015; 15:525.</a:t>
            </a:r>
          </a:p>
          <a:p>
            <a:pPr marL="0" indent="0">
              <a:buNone/>
            </a:pPr>
            <a:r>
              <a:rPr lang="en-US" dirty="0"/>
              <a:t>Bradford J, Reisner S, </a:t>
            </a:r>
            <a:r>
              <a:rPr lang="en-US" dirty="0" err="1"/>
              <a:t>Honnold</a:t>
            </a:r>
            <a:r>
              <a:rPr lang="en-US" dirty="0"/>
              <a:t> J, Xavier J. Experiences of Transgender-Related Discrimination and Implications for Health: Results from the Virginia </a:t>
            </a:r>
            <a:r>
              <a:rPr lang="en-US" dirty="0" err="1"/>
              <a:t>Transgener</a:t>
            </a:r>
            <a:r>
              <a:rPr lang="en-US" dirty="0"/>
              <a:t> Health Initiative Study. American Journal of Public Health 2013; 103:10.</a:t>
            </a:r>
          </a:p>
          <a:p>
            <a:pPr marL="0" indent="0">
              <a:buNone/>
            </a:pPr>
            <a:r>
              <a:rPr lang="en-US" dirty="0" err="1"/>
              <a:t>Byne</a:t>
            </a:r>
            <a:r>
              <a:rPr lang="en-US" dirty="0"/>
              <a:t> W, Bradley S, Coleman E, Evan </a:t>
            </a:r>
            <a:r>
              <a:rPr lang="en-US" dirty="0" err="1"/>
              <a:t>Eyler</a:t>
            </a:r>
            <a:r>
              <a:rPr lang="en-US" dirty="0"/>
              <a:t> A, Green R, </a:t>
            </a:r>
            <a:r>
              <a:rPr lang="en-US" dirty="0" err="1"/>
              <a:t>Mevielle</a:t>
            </a:r>
            <a:r>
              <a:rPr lang="en-US" dirty="0"/>
              <a:t> Edgardo J, Meyer-</a:t>
            </a:r>
            <a:r>
              <a:rPr lang="en-US" dirty="0" err="1"/>
              <a:t>Bahlburg</a:t>
            </a:r>
            <a:r>
              <a:rPr lang="en-US" dirty="0"/>
              <a:t> H, </a:t>
            </a:r>
            <a:r>
              <a:rPr lang="en-US" dirty="0" err="1"/>
              <a:t>Pleak</a:t>
            </a:r>
            <a:r>
              <a:rPr lang="en-US" dirty="0"/>
              <a:t> R, Tompkins AD.  Report of the APA Task Force on Treatment of Gender Identity Disorder. Am J Psychiatry 2012; 169:8 Suppl., 1-35</a:t>
            </a:r>
          </a:p>
          <a:p>
            <a:pPr marL="0" indent="0">
              <a:buNone/>
            </a:pPr>
            <a:r>
              <a:rPr lang="en-US" dirty="0"/>
              <a:t>Center for Excellence for Transgender Health. Patient Intake Primary Care Protocol. 2016. Retrieved Jan 10 2016 from </a:t>
            </a:r>
            <a:r>
              <a:rPr lang="en-US" dirty="0">
                <a:hlinkClick r:id="rId3"/>
              </a:rPr>
              <a:t>http://transhealth.ucsf.edu/trans?page=protocol-intake</a:t>
            </a:r>
            <a:endParaRPr lang="en-US" dirty="0"/>
          </a:p>
          <a:p>
            <a:pPr marL="0" indent="0">
              <a:buNone/>
            </a:pPr>
            <a:r>
              <a:rPr lang="en-US" dirty="0"/>
              <a:t>Colizzi M, </a:t>
            </a:r>
            <a:r>
              <a:rPr lang="en-US" dirty="0" err="1"/>
              <a:t>Coasta</a:t>
            </a:r>
            <a:r>
              <a:rPr lang="en-US" dirty="0"/>
              <a:t> R, </a:t>
            </a:r>
            <a:r>
              <a:rPr lang="en-US" dirty="0" err="1"/>
              <a:t>Todarello</a:t>
            </a:r>
            <a:r>
              <a:rPr lang="en-US" dirty="0"/>
              <a:t>. Transsexual patients’ psychiatric comorbidity and positive effect of cross-sex hormonal treatment on mental health: Results from a longitudinal study. </a:t>
            </a:r>
            <a:r>
              <a:rPr lang="en-US" dirty="0" err="1"/>
              <a:t>Psychoneuroendocrinology</a:t>
            </a:r>
            <a:r>
              <a:rPr lang="en-US" dirty="0"/>
              <a:t> 2014; 39:65-73.</a:t>
            </a:r>
          </a:p>
          <a:p>
            <a:pPr marL="0" indent="0">
              <a:buNone/>
            </a:pPr>
            <a:r>
              <a:rPr lang="en-US" dirty="0"/>
              <a:t>Fredrickson-</a:t>
            </a:r>
            <a:r>
              <a:rPr lang="en-US" dirty="0" err="1"/>
              <a:t>Goldsen</a:t>
            </a:r>
            <a:r>
              <a:rPr lang="en-US" dirty="0"/>
              <a:t> K, et al. The health equity promotion model: reconceptualization of LGBT health disparities. </a:t>
            </a:r>
            <a:r>
              <a:rPr lang="en-US" dirty="0" err="1"/>
              <a:t>Amer</a:t>
            </a:r>
            <a:r>
              <a:rPr lang="en-US" dirty="0"/>
              <a:t> J </a:t>
            </a:r>
            <a:r>
              <a:rPr lang="en-US" dirty="0" err="1"/>
              <a:t>Orthopsych</a:t>
            </a:r>
            <a:r>
              <a:rPr lang="en-US" dirty="0"/>
              <a:t>. 2014; 84(6)653-663.</a:t>
            </a:r>
          </a:p>
          <a:p>
            <a:pPr marL="0" indent="0">
              <a:buNone/>
            </a:pPr>
            <a:r>
              <a:rPr lang="en-US" dirty="0"/>
              <a:t>Gates, G.J. How many People Are Lesbian, Gay, Bisexual and Transgender? The Williams </a:t>
            </a:r>
            <a:r>
              <a:rPr lang="en-US" dirty="0" err="1"/>
              <a:t>Institiute</a:t>
            </a:r>
            <a:r>
              <a:rPr lang="en-US" dirty="0"/>
              <a:t>. 2011. Retrieved January 10 2016 from </a:t>
            </a:r>
            <a:r>
              <a:rPr lang="en-US" dirty="0">
                <a:hlinkClick r:id="rId4"/>
              </a:rPr>
              <a:t>http://williamsinstitute.law.ucla.edu/wp-content/uploads/Gates-How-Many-People-LGBT-Apr-2011.pdf</a:t>
            </a:r>
            <a:endParaRPr lang="en-US" dirty="0"/>
          </a:p>
          <a:p>
            <a:pPr marL="0" indent="0">
              <a:buNone/>
            </a:pPr>
            <a:r>
              <a:rPr lang="en-US" dirty="0"/>
              <a:t>GLAAD. Victims or Villains: Examining Ten Years of Transgender Images on Television.2015.  Retrieved February 3 2016 from </a:t>
            </a:r>
            <a:r>
              <a:rPr lang="en-US" dirty="0">
                <a:hlinkClick r:id="rId5"/>
              </a:rPr>
              <a:t>http://www.glaad.org/publications/victims-or-villains-examining-ten-years-transgender-images-television</a:t>
            </a:r>
            <a:endParaRPr lang="en-US" dirty="0"/>
          </a:p>
          <a:p>
            <a:pPr marL="0" indent="0">
              <a:buNone/>
            </a:pPr>
            <a:r>
              <a:rPr lang="en-US" dirty="0"/>
              <a:t>Grant JM, </a:t>
            </a:r>
            <a:r>
              <a:rPr lang="en-US" dirty="0" err="1"/>
              <a:t>Mottet</a:t>
            </a:r>
            <a:r>
              <a:rPr lang="en-US" dirty="0"/>
              <a:t> LA, Tanis J, </a:t>
            </a:r>
            <a:r>
              <a:rPr lang="en-US" dirty="0" err="1"/>
              <a:t>Harrision</a:t>
            </a:r>
            <a:r>
              <a:rPr lang="en-US" dirty="0"/>
              <a:t> J, Herman JL, </a:t>
            </a:r>
            <a:r>
              <a:rPr lang="en-US" dirty="0" err="1"/>
              <a:t>Kiesling</a:t>
            </a:r>
            <a:r>
              <a:rPr lang="en-US" dirty="0"/>
              <a:t> M: Injustice at Every Turn: A report of the National Transgender Discrimination Survey.  2011. Washington: National Center for Transgender Equality and National Gay and Lesbian Taskforce. Retrieved January 10 2016 from </a:t>
            </a:r>
            <a:r>
              <a:rPr lang="en-US" dirty="0">
                <a:hlinkClick r:id="rId6"/>
              </a:rPr>
              <a:t>www.thetaskforce.org/downloads/reports/reports/ntds_full.pdf</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935226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0434"/>
            <a:ext cx="10515600" cy="1325563"/>
          </a:xfrm>
        </p:spPr>
        <p:txBody>
          <a:bodyPr/>
          <a:lstStyle/>
          <a:p>
            <a:r>
              <a:rPr lang="en-US" dirty="0"/>
              <a:t>References:</a:t>
            </a:r>
          </a:p>
        </p:txBody>
      </p:sp>
      <p:sp>
        <p:nvSpPr>
          <p:cNvPr id="3" name="Content Placeholder 2"/>
          <p:cNvSpPr>
            <a:spLocks noGrp="1"/>
          </p:cNvSpPr>
          <p:nvPr>
            <p:ph idx="1"/>
          </p:nvPr>
        </p:nvSpPr>
        <p:spPr>
          <a:xfrm>
            <a:off x="838200" y="1240886"/>
            <a:ext cx="10515600" cy="5617114"/>
          </a:xfrm>
        </p:spPr>
        <p:txBody>
          <a:bodyPr>
            <a:normAutofit fontScale="47500" lnSpcReduction="20000"/>
          </a:bodyPr>
          <a:lstStyle/>
          <a:p>
            <a:pPr marL="0" indent="0">
              <a:buNone/>
            </a:pPr>
            <a:r>
              <a:rPr lang="en-US" dirty="0" err="1"/>
              <a:t>Heylens</a:t>
            </a:r>
            <a:r>
              <a:rPr lang="en-US" dirty="0"/>
              <a:t> G, </a:t>
            </a:r>
            <a:r>
              <a:rPr lang="en-US" dirty="0" err="1"/>
              <a:t>Verroken</a:t>
            </a:r>
            <a:r>
              <a:rPr lang="en-US" dirty="0"/>
              <a:t> C, De Cock S, </a:t>
            </a:r>
            <a:r>
              <a:rPr lang="en-US" dirty="0" err="1"/>
              <a:t>T’Sjoen</a:t>
            </a:r>
            <a:r>
              <a:rPr lang="en-US" dirty="0"/>
              <a:t>, De </a:t>
            </a:r>
            <a:r>
              <a:rPr lang="en-US" dirty="0" err="1"/>
              <a:t>Cuypere</a:t>
            </a:r>
            <a:r>
              <a:rPr lang="en-US" dirty="0"/>
              <a:t> G. Effects of Different Steps in Gender Reassignment Therapy on Psychopathology: A Prospective Study of Persons with a Gender Identity Disorder. J Sex Med 2014; 11:119-126.</a:t>
            </a:r>
          </a:p>
          <a:p>
            <a:pPr marL="0" indent="0">
              <a:buNone/>
            </a:pPr>
            <a:r>
              <a:rPr lang="en-US" dirty="0" err="1"/>
              <a:t>Heylens</a:t>
            </a:r>
            <a:r>
              <a:rPr lang="en-US" dirty="0"/>
              <a:t> G, </a:t>
            </a:r>
            <a:r>
              <a:rPr lang="en-US" dirty="0" err="1"/>
              <a:t>Elaut</a:t>
            </a:r>
            <a:r>
              <a:rPr lang="en-US" dirty="0"/>
              <a:t> E, </a:t>
            </a:r>
            <a:r>
              <a:rPr lang="en-US" dirty="0" err="1"/>
              <a:t>Kreukels</a:t>
            </a:r>
            <a:r>
              <a:rPr lang="en-US" dirty="0"/>
              <a:t> B, </a:t>
            </a:r>
            <a:r>
              <a:rPr lang="en-US" dirty="0" err="1"/>
              <a:t>Paap</a:t>
            </a:r>
            <a:r>
              <a:rPr lang="en-US" dirty="0"/>
              <a:t> M, </a:t>
            </a:r>
            <a:r>
              <a:rPr lang="en-US" dirty="0" err="1"/>
              <a:t>Cerwenka</a:t>
            </a:r>
            <a:r>
              <a:rPr lang="en-US" dirty="0"/>
              <a:t> S, Richter-</a:t>
            </a:r>
            <a:r>
              <a:rPr lang="en-US" dirty="0" err="1"/>
              <a:t>Appelt</a:t>
            </a:r>
            <a:r>
              <a:rPr lang="en-US" dirty="0"/>
              <a:t> H, Cohen-</a:t>
            </a:r>
            <a:r>
              <a:rPr lang="en-US" dirty="0" err="1"/>
              <a:t>Kettenis</a:t>
            </a:r>
            <a:r>
              <a:rPr lang="en-US" dirty="0"/>
              <a:t> P, </a:t>
            </a:r>
            <a:r>
              <a:rPr lang="en-US" dirty="0" err="1"/>
              <a:t>Haraldsen</a:t>
            </a:r>
            <a:r>
              <a:rPr lang="en-US" dirty="0"/>
              <a:t> I, </a:t>
            </a:r>
            <a:r>
              <a:rPr lang="en-US" dirty="0" err="1"/>
              <a:t>Cuypere</a:t>
            </a:r>
            <a:r>
              <a:rPr lang="en-US" dirty="0"/>
              <a:t> G. Psychiatric characteristics in transsexual individuals: multicenter study in four European countries.  B Journal of Psychiatry 2014; 204:151-156.</a:t>
            </a:r>
          </a:p>
          <a:p>
            <a:pPr marL="0" indent="0">
              <a:buNone/>
            </a:pPr>
            <a:r>
              <a:rPr lang="en-US" dirty="0" err="1"/>
              <a:t>Hoshiai</a:t>
            </a:r>
            <a:r>
              <a:rPr lang="en-US" dirty="0"/>
              <a:t> M, Matsumoto Y, Sato T, Ohnishi M, Okabe N, </a:t>
            </a:r>
            <a:r>
              <a:rPr lang="en-US" dirty="0" err="1"/>
              <a:t>Kishimoto</a:t>
            </a:r>
            <a:r>
              <a:rPr lang="en-US" dirty="0"/>
              <a:t> Y, Terada S, Kuroda S. Psychiatric comorbidity among patients with gender Identity Disorder. Psychiatry and Clinical Neurosciences 2010; 64:514-519</a:t>
            </a:r>
          </a:p>
          <a:p>
            <a:pPr marL="0" indent="0">
              <a:buNone/>
            </a:pPr>
            <a:r>
              <a:rPr lang="en-US" dirty="0" err="1"/>
              <a:t>Huygen</a:t>
            </a:r>
            <a:r>
              <a:rPr lang="en-US" dirty="0"/>
              <a:t> C. Understanding the needs of lesbian, gay, bisexual, and transgender people living with mental illness. Medscape General Medicine. 2006; 8(2):29 </a:t>
            </a:r>
          </a:p>
          <a:p>
            <a:pPr marL="0" indent="0">
              <a:buNone/>
            </a:pPr>
            <a:r>
              <a:rPr lang="en-US" dirty="0" err="1"/>
              <a:t>Killerman</a:t>
            </a:r>
            <a:r>
              <a:rPr lang="en-US" dirty="0"/>
              <a:t> S. </a:t>
            </a:r>
            <a:r>
              <a:rPr lang="en-US" dirty="0">
                <a:hlinkClick r:id="rId3"/>
              </a:rPr>
              <a:t>http://itspronouncedmetrosexual.com/2015/03/the-genderbread-person-v3/</a:t>
            </a:r>
            <a:endParaRPr lang="en-US" dirty="0"/>
          </a:p>
          <a:p>
            <a:pPr marL="0" indent="0">
              <a:buNone/>
            </a:pPr>
            <a:r>
              <a:rPr lang="en-US" dirty="0"/>
              <a:t>Kinsey Institute. </a:t>
            </a:r>
            <a:r>
              <a:rPr lang="en-US" dirty="0">
                <a:hlinkClick r:id="rId4"/>
              </a:rPr>
              <a:t>https://kinseyinstitute.org/research/index.php</a:t>
            </a:r>
            <a:endParaRPr lang="en-US" dirty="0"/>
          </a:p>
          <a:p>
            <a:pPr marL="0" indent="0">
              <a:buNone/>
            </a:pPr>
            <a:r>
              <a:rPr lang="en-US" dirty="0"/>
              <a:t>LGBT Mental Health Syllabus. </a:t>
            </a:r>
            <a:r>
              <a:rPr lang="en-US" dirty="0">
                <a:hlinkClick r:id="rId5"/>
              </a:rPr>
              <a:t>http://www.aglp.org/gap/1_history/</a:t>
            </a:r>
            <a:endParaRPr lang="en-US" dirty="0"/>
          </a:p>
          <a:p>
            <a:pPr marL="0" indent="0">
              <a:buNone/>
            </a:pPr>
            <a:r>
              <a:rPr lang="en-US" dirty="0" err="1"/>
              <a:t>Levounis</a:t>
            </a:r>
            <a:r>
              <a:rPr lang="en-US" dirty="0"/>
              <a:t>, Drescher &amp; Barber. The LGBT Casebook. American Psychiatric Publishing 2012.</a:t>
            </a:r>
          </a:p>
          <a:p>
            <a:pPr marL="0" indent="0">
              <a:buNone/>
            </a:pPr>
            <a:r>
              <a:rPr lang="en-US" dirty="0"/>
              <a:t>Moody C, Grant Smith N. Suicide Protective Factors Among Trans Adults. Arch Sex </a:t>
            </a:r>
            <a:r>
              <a:rPr lang="en-US" dirty="0" err="1"/>
              <a:t>Behav</a:t>
            </a:r>
            <a:r>
              <a:rPr lang="en-US" dirty="0"/>
              <a:t> 2013; 42:739-752.</a:t>
            </a:r>
          </a:p>
          <a:p>
            <a:pPr marL="0" indent="0">
              <a:buNone/>
            </a:pPr>
            <a:r>
              <a:rPr lang="en-US" dirty="0"/>
              <a:t>National Center for Transgender Equality. Transgender Terminology Updated January 2014. Retrieved January 25 2016 from </a:t>
            </a:r>
            <a:r>
              <a:rPr lang="en-US" dirty="0">
                <a:hlinkClick r:id="rId6"/>
              </a:rPr>
              <a:t>http://www.transequality.org/issues/resources/transgender-terminology</a:t>
            </a:r>
            <a:r>
              <a:rPr lang="en-US" dirty="0"/>
              <a:t>.</a:t>
            </a:r>
          </a:p>
          <a:p>
            <a:pPr marL="0" indent="0">
              <a:buNone/>
            </a:pPr>
            <a:r>
              <a:rPr lang="en-US" dirty="0" err="1"/>
              <a:t>Nuttbrock</a:t>
            </a:r>
            <a:r>
              <a:rPr lang="en-US" dirty="0"/>
              <a:t> L, </a:t>
            </a:r>
            <a:r>
              <a:rPr lang="en-US" dirty="0" err="1"/>
              <a:t>Bockting</a:t>
            </a:r>
            <a:r>
              <a:rPr lang="en-US" dirty="0"/>
              <a:t> W, Rosenblum A, </a:t>
            </a:r>
            <a:r>
              <a:rPr lang="en-US" dirty="0" err="1"/>
              <a:t>Hwahng</a:t>
            </a:r>
            <a:r>
              <a:rPr lang="en-US" dirty="0"/>
              <a:t> S, Mason M, </a:t>
            </a:r>
            <a:r>
              <a:rPr lang="en-US" dirty="0" err="1"/>
              <a:t>Macri</a:t>
            </a:r>
            <a:r>
              <a:rPr lang="en-US" dirty="0"/>
              <a:t> M, Becker J. Gender Abuse, Depressive Symptoms, and Substance Use Among Transgender Women: A 3-year Prospective Study. American Journal of Public Health 2014; 104:11.</a:t>
            </a:r>
          </a:p>
          <a:p>
            <a:pPr marL="0" indent="0">
              <a:buNone/>
            </a:pPr>
            <a:r>
              <a:rPr lang="en-US" dirty="0"/>
              <a:t>Perez-</a:t>
            </a:r>
            <a:r>
              <a:rPr lang="en-US" dirty="0" err="1"/>
              <a:t>Brumer</a:t>
            </a:r>
            <a:r>
              <a:rPr lang="en-US" dirty="0"/>
              <a:t> A, </a:t>
            </a:r>
            <a:r>
              <a:rPr lang="en-US" dirty="0" err="1"/>
              <a:t>Hatzenbuehler</a:t>
            </a:r>
            <a:r>
              <a:rPr lang="en-US" dirty="0"/>
              <a:t> M, Oldenburg CE, </a:t>
            </a:r>
            <a:r>
              <a:rPr lang="en-US" dirty="0" err="1"/>
              <a:t>Bockting</a:t>
            </a:r>
            <a:r>
              <a:rPr lang="en-US" dirty="0"/>
              <a:t> W. Individual-Structural-Level Risk Factors for Suicide Attempts Among Transgender Adults. Behavioral Medicine 2015; 41:3.</a:t>
            </a:r>
          </a:p>
          <a:p>
            <a:pPr marL="0" indent="0">
              <a:buNone/>
            </a:pPr>
            <a:r>
              <a:rPr lang="en-US" dirty="0"/>
              <a:t>Perone, AK. The social construction of mental illness for lesbian, gay, bisexual and transgender persons in the United States. </a:t>
            </a:r>
            <a:r>
              <a:rPr lang="en-US" i="1" dirty="0"/>
              <a:t>Qualitative Social Work</a:t>
            </a:r>
            <a:r>
              <a:rPr lang="en-US" dirty="0"/>
              <a:t>. 2014; 13(6) 766-771.</a:t>
            </a:r>
          </a:p>
          <a:p>
            <a:pPr marL="0" indent="0">
              <a:buNone/>
            </a:pPr>
            <a:r>
              <a:rPr lang="en-US" dirty="0"/>
              <a:t>Ruiz P &amp; Primm A. Disparities in Psychiatric Care: Clinical and Cultural Perspectives. Lippincott 2010.</a:t>
            </a:r>
          </a:p>
          <a:p>
            <a:pPr marL="0" indent="0">
              <a:buNone/>
            </a:pPr>
            <a:r>
              <a:rPr lang="en-US" dirty="0"/>
              <a:t>World Professional Association for Transgender Health (WPATH) Standards of Care.  Retrieved February 3 2016 from </a:t>
            </a:r>
            <a:r>
              <a:rPr lang="en-US" dirty="0">
                <a:hlinkClick r:id="rId7" invalidUrl="http://www.wpath.org/uploaded_files/140/files/Standards of Care, V7 Full Book.pdf"/>
              </a:rPr>
              <a:t>http://www.wpath.org/uploaded_files/140/files/Standards%20of%20Care,%20V7%20Full%20Book.pdf</a:t>
            </a:r>
            <a:endParaRPr lang="en-US" dirty="0"/>
          </a:p>
          <a:p>
            <a:pPr marL="385754" indent="-385754">
              <a:buFont typeface="+mj-lt"/>
              <a:buAutoNum type="arabicPeriod"/>
            </a:pPr>
            <a:endParaRPr lang="en-US" dirty="0"/>
          </a:p>
          <a:p>
            <a:pPr marL="385754" indent="-385754">
              <a:buFont typeface="+mj-lt"/>
              <a:buAutoNum type="arabicPeriod"/>
            </a:pPr>
            <a:endParaRPr lang="en-US" dirty="0"/>
          </a:p>
          <a:p>
            <a:pPr marL="385754" indent="-385754">
              <a:buFont typeface="+mj-lt"/>
              <a:buAutoNum type="arabicPeriod"/>
            </a:pPr>
            <a:endParaRPr lang="en-US" dirty="0"/>
          </a:p>
          <a:p>
            <a:pPr marL="385754" indent="-385754">
              <a:buFont typeface="+mj-lt"/>
              <a:buAutoNum type="arabicPeriod"/>
            </a:pPr>
            <a:endParaRPr lang="en-US" dirty="0"/>
          </a:p>
          <a:p>
            <a:pPr marL="385754" indent="-385754">
              <a:buFont typeface="+mj-lt"/>
              <a:buAutoNum type="arabicPeriod"/>
            </a:pPr>
            <a:endParaRPr lang="en-US" dirty="0"/>
          </a:p>
          <a:p>
            <a:pPr marL="385754" indent="-385754">
              <a:buFont typeface="+mj-lt"/>
              <a:buAutoNum type="arabicPeriod"/>
            </a:pPr>
            <a:endParaRPr lang="en-US" dirty="0"/>
          </a:p>
          <a:p>
            <a:pPr marL="385754" indent="-385754">
              <a:buFont typeface="+mj-lt"/>
              <a:buAutoNum type="arabicPeriod"/>
            </a:pPr>
            <a:endParaRPr lang="en-US" dirty="0"/>
          </a:p>
          <a:p>
            <a:pPr marL="385754" indent="-385754">
              <a:buFont typeface="+mj-lt"/>
              <a:buAutoNum type="arabicPeriod"/>
            </a:pPr>
            <a:endParaRPr lang="en-US" dirty="0"/>
          </a:p>
          <a:p>
            <a:pPr marL="385754" indent="-385754">
              <a:buFont typeface="+mj-lt"/>
              <a:buAutoNum type="arabicPeriod"/>
            </a:pPr>
            <a:endParaRPr lang="en-US" dirty="0"/>
          </a:p>
          <a:p>
            <a:pPr marL="385754" indent="-385754">
              <a:buFont typeface="+mj-lt"/>
              <a:buAutoNum type="arabicPeriod"/>
            </a:pPr>
            <a:endParaRPr lang="en-US" dirty="0"/>
          </a:p>
          <a:p>
            <a:pPr marL="385754" indent="-385754">
              <a:buFont typeface="+mj-lt"/>
              <a:buAutoNum type="arabicPeriod"/>
            </a:pPr>
            <a:endParaRPr lang="en-US" dirty="0"/>
          </a:p>
          <a:p>
            <a:pPr marL="385754" indent="-385754">
              <a:buFont typeface="+mj-lt"/>
              <a:buAutoNum type="arabicPeriod"/>
            </a:pPr>
            <a:endParaRPr lang="en-US" dirty="0"/>
          </a:p>
          <a:p>
            <a:pPr marL="385754" indent="-385754">
              <a:buFont typeface="+mj-lt"/>
              <a:buAutoNum type="arabicPeriod"/>
            </a:pPr>
            <a:endParaRPr lang="en-US" dirty="0"/>
          </a:p>
          <a:p>
            <a:pPr marL="385754" indent="-385754">
              <a:buFont typeface="+mj-lt"/>
              <a:buAutoNum type="arabicPeriod"/>
            </a:pPr>
            <a:endParaRPr lang="en-US" dirty="0"/>
          </a:p>
          <a:p>
            <a:pPr marL="385754" indent="-385754">
              <a:buFont typeface="+mj-lt"/>
              <a:buAutoNum type="arabicPeriod"/>
            </a:pPr>
            <a:endParaRPr lang="en-US" dirty="0"/>
          </a:p>
          <a:p>
            <a:pPr marL="385754" indent="-385754">
              <a:buFont typeface="+mj-lt"/>
              <a:buAutoNum type="arabicPeriod"/>
            </a:pPr>
            <a:endParaRPr lang="en-US" dirty="0"/>
          </a:p>
          <a:p>
            <a:pPr marL="385754" indent="-385754">
              <a:buFont typeface="+mj-lt"/>
              <a:buAutoNum type="arabicPeriod"/>
            </a:pPr>
            <a:endParaRPr lang="en-US" dirty="0"/>
          </a:p>
        </p:txBody>
      </p:sp>
    </p:spTree>
    <p:extLst>
      <p:ext uri="{BB962C8B-B14F-4D97-AF65-F5344CB8AC3E}">
        <p14:creationId xmlns:p14="http://schemas.microsoft.com/office/powerpoint/2010/main" val="3871473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375" r="1334"/>
          <a:stretch/>
        </p:blipFill>
        <p:spPr>
          <a:xfrm>
            <a:off x="1250106" y="144437"/>
            <a:ext cx="8807867" cy="6713563"/>
          </a:xfrm>
        </p:spPr>
      </p:pic>
    </p:spTree>
    <p:extLst>
      <p:ext uri="{BB962C8B-B14F-4D97-AF65-F5344CB8AC3E}">
        <p14:creationId xmlns:p14="http://schemas.microsoft.com/office/powerpoint/2010/main" val="2113971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2088"/>
            <a:ext cx="10515600" cy="1325563"/>
          </a:xfrm>
        </p:spPr>
        <p:txBody>
          <a:bodyPr/>
          <a:lstStyle/>
          <a:p>
            <a:endParaRPr lang="en-US" dirty="0"/>
          </a:p>
        </p:txBody>
      </p:sp>
      <p:sp>
        <p:nvSpPr>
          <p:cNvPr id="3" name="Content Placeholder 2"/>
          <p:cNvSpPr>
            <a:spLocks noGrp="1"/>
          </p:cNvSpPr>
          <p:nvPr>
            <p:ph idx="1"/>
          </p:nvPr>
        </p:nvSpPr>
        <p:spPr/>
        <p:txBody>
          <a:bodyPr/>
          <a:lstStyle/>
          <a:p>
            <a:r>
              <a:rPr lang="en-US" dirty="0"/>
              <a:t>Moving away from a Binary view of Gender</a:t>
            </a:r>
          </a:p>
          <a:p>
            <a:endParaRPr lang="en-US" dirty="0"/>
          </a:p>
        </p:txBody>
      </p:sp>
      <p:pic>
        <p:nvPicPr>
          <p:cNvPr id="4" name="Picture 3"/>
          <p:cNvPicPr>
            <a:picLocks noChangeAspect="1"/>
          </p:cNvPicPr>
          <p:nvPr/>
        </p:nvPicPr>
        <p:blipFill>
          <a:blip r:embed="rId3" cstate="print"/>
          <a:stretch>
            <a:fillRect/>
          </a:stretch>
        </p:blipFill>
        <p:spPr>
          <a:xfrm>
            <a:off x="2230873" y="2835042"/>
            <a:ext cx="7212621" cy="3053139"/>
          </a:xfrm>
          <a:prstGeom prst="rect">
            <a:avLst/>
          </a:prstGeom>
        </p:spPr>
      </p:pic>
    </p:spTree>
    <p:extLst>
      <p:ext uri="{BB962C8B-B14F-4D97-AF65-F5344CB8AC3E}">
        <p14:creationId xmlns:p14="http://schemas.microsoft.com/office/powerpoint/2010/main" val="815726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6388"/>
            <a:ext cx="10515600" cy="1325563"/>
          </a:xfrm>
        </p:spPr>
        <p:txBody>
          <a:bodyPr/>
          <a:lstStyle/>
          <a:p>
            <a:r>
              <a:rPr lang="en-US" dirty="0"/>
              <a:t>Facebook now offers 70+ customizable Gender options</a:t>
            </a:r>
          </a:p>
        </p:txBody>
      </p:sp>
      <p:pic>
        <p:nvPicPr>
          <p:cNvPr id="6" name="Content Placeholder 5"/>
          <p:cNvPicPr>
            <a:picLocks noGrp="1" noChangeAspect="1"/>
          </p:cNvPicPr>
          <p:nvPr>
            <p:ph idx="1"/>
          </p:nvPr>
        </p:nvPicPr>
        <p:blipFill>
          <a:blip r:embed="rId3" cstate="print"/>
          <a:stretch>
            <a:fillRect/>
          </a:stretch>
        </p:blipFill>
        <p:spPr>
          <a:xfrm>
            <a:off x="3286127" y="2354463"/>
            <a:ext cx="5619751" cy="30075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27333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Highlighted Terms:</a:t>
            </a:r>
          </a:p>
        </p:txBody>
      </p:sp>
      <p:sp>
        <p:nvSpPr>
          <p:cNvPr id="3" name="Content Placeholder 2"/>
          <p:cNvSpPr>
            <a:spLocks noGrp="1"/>
          </p:cNvSpPr>
          <p:nvPr>
            <p:ph idx="1"/>
          </p:nvPr>
        </p:nvSpPr>
        <p:spPr/>
        <p:txBody>
          <a:bodyPr>
            <a:normAutofit/>
          </a:bodyPr>
          <a:lstStyle/>
          <a:p>
            <a:r>
              <a:rPr lang="en-US" b="1" dirty="0"/>
              <a:t>Gender Identity </a:t>
            </a:r>
            <a:r>
              <a:rPr lang="en-US" dirty="0"/>
              <a:t>– An individual’s internal sense of being male, female or something else.  Gender identity is internal and not necessarily visible to others.</a:t>
            </a:r>
          </a:p>
          <a:p>
            <a:r>
              <a:rPr lang="en-US" b="1" dirty="0"/>
              <a:t>Transgender</a:t>
            </a:r>
            <a:r>
              <a:rPr lang="en-US" dirty="0"/>
              <a:t> – A term for people whose gender identity, expression or behavior is different from those typically associated with their assigned sex at birth.</a:t>
            </a:r>
          </a:p>
          <a:p>
            <a:r>
              <a:rPr lang="en-US" b="1" dirty="0"/>
              <a:t>Genderqueer</a:t>
            </a:r>
            <a:r>
              <a:rPr lang="en-US" dirty="0"/>
              <a:t> – A term used by some individuals who identify as neither entirely male nor entirely female.</a:t>
            </a:r>
          </a:p>
          <a:p>
            <a:r>
              <a:rPr lang="en-US" b="1" dirty="0"/>
              <a:t>Gender Non Conforming </a:t>
            </a:r>
            <a:r>
              <a:rPr lang="en-US" dirty="0"/>
              <a:t>– a term for individuals  whose gender expression is different from societal expectations related to gender.</a:t>
            </a:r>
          </a:p>
        </p:txBody>
      </p:sp>
    </p:spTree>
    <p:extLst>
      <p:ext uri="{BB962C8B-B14F-4D97-AF65-F5344CB8AC3E}">
        <p14:creationId xmlns:p14="http://schemas.microsoft.com/office/powerpoint/2010/main" val="1686310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Highlight Terms Continued:</a:t>
            </a:r>
          </a:p>
        </p:txBody>
      </p:sp>
      <p:sp>
        <p:nvSpPr>
          <p:cNvPr id="3" name="Content Placeholder 2"/>
          <p:cNvSpPr>
            <a:spLocks noGrp="1"/>
          </p:cNvSpPr>
          <p:nvPr>
            <p:ph idx="1"/>
          </p:nvPr>
        </p:nvSpPr>
        <p:spPr/>
        <p:txBody>
          <a:bodyPr>
            <a:normAutofit/>
          </a:bodyPr>
          <a:lstStyle/>
          <a:p>
            <a:r>
              <a:rPr lang="en-US" b="1" dirty="0"/>
              <a:t>FTM</a:t>
            </a:r>
            <a:r>
              <a:rPr lang="en-US" dirty="0"/>
              <a:t> – a person who transitions from “female-to-male” meaning a person who was assigned female at birth but identifies as male. Also known as a transgender man.</a:t>
            </a:r>
          </a:p>
          <a:p>
            <a:r>
              <a:rPr lang="en-US" b="1" dirty="0"/>
              <a:t>MTF – </a:t>
            </a:r>
            <a:r>
              <a:rPr lang="en-US" dirty="0"/>
              <a:t>a person who transitions from “male to female” meaning a person who was assigned male at birth but identifies as female. Also known as a transgender female.</a:t>
            </a:r>
          </a:p>
          <a:p>
            <a:r>
              <a:rPr lang="en-US" b="1" dirty="0"/>
              <a:t>Cis gender </a:t>
            </a:r>
            <a:r>
              <a:rPr lang="en-US" dirty="0"/>
              <a:t>– Individual who experiences their own gender as the same as which they were assigned at birth (people who are not transgender).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547046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1980</TotalTime>
  <Words>4988</Words>
  <Application>Microsoft Macintosh PowerPoint</Application>
  <PresentationFormat>Widescreen</PresentationFormat>
  <Paragraphs>365</Paragraphs>
  <Slides>43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Calibri Light</vt:lpstr>
      <vt:lpstr>Mangal</vt:lpstr>
      <vt:lpstr>Wingdings</vt:lpstr>
      <vt:lpstr>Office Theme</vt:lpstr>
      <vt:lpstr>PowerPoint Presentation</vt:lpstr>
      <vt:lpstr>Objectives</vt:lpstr>
      <vt:lpstr>Disparities in Health Care</vt:lpstr>
      <vt:lpstr>PowerPoint Presentation</vt:lpstr>
      <vt:lpstr>PowerPoint Presentation</vt:lpstr>
      <vt:lpstr>PowerPoint Presentation</vt:lpstr>
      <vt:lpstr>Facebook now offers 70+ customizable Gender options</vt:lpstr>
      <vt:lpstr>Highlighted Terms:</vt:lpstr>
      <vt:lpstr>Highlight Terms Continued:</vt:lpstr>
      <vt:lpstr>LGBT Demographics</vt:lpstr>
      <vt:lpstr>LGBT Demographic Estimates using population-based studies</vt:lpstr>
      <vt:lpstr>Why is learning about LGBT health so important?</vt:lpstr>
      <vt:lpstr>Evolution of the DSM</vt:lpstr>
      <vt:lpstr>Evolution of the DSM – Sexual Orientation</vt:lpstr>
      <vt:lpstr>Evolution of the DSM – Sexual Orientation</vt:lpstr>
      <vt:lpstr>PowerPoint Presentation</vt:lpstr>
      <vt:lpstr>Evolution of the DSM – Gender Identity</vt:lpstr>
      <vt:lpstr>DSM 5: Gender Dysphoria (Adults/Adolescents)</vt:lpstr>
      <vt:lpstr>DSM 5: Gender Dysphoria</vt:lpstr>
      <vt:lpstr>What Gender Dysphoria is not</vt:lpstr>
      <vt:lpstr>What are the implications of viewing gender dysphoria as a mental disorder?</vt:lpstr>
      <vt:lpstr>What are the implications of viewing gender dysphoria as a mental disorder?</vt:lpstr>
      <vt:lpstr>Health Disparities</vt:lpstr>
      <vt:lpstr>Mental Health Disparities</vt:lpstr>
      <vt:lpstr>Mental Health Disparities</vt:lpstr>
      <vt:lpstr>Mental Health Disparities</vt:lpstr>
      <vt:lpstr>Injustice at Every Turn (2011):  </vt:lpstr>
      <vt:lpstr>Injustice at Every Turn:  Highlights from the Survey</vt:lpstr>
      <vt:lpstr>Injustice at Every Turn: Suicide Attempts</vt:lpstr>
      <vt:lpstr>Injustice at Every Turn: Discrimination in Healthcare and Poor Health Outcomes</vt:lpstr>
      <vt:lpstr>Transgender Discrimination</vt:lpstr>
      <vt:lpstr>The Importance of Offering Culturally Competent Treatment of Gender Dysphoria:</vt:lpstr>
      <vt:lpstr>Goals of Treatment in Gender Dysphoria:</vt:lpstr>
      <vt:lpstr>How can we begin to address needs of our LGBT patients?</vt:lpstr>
      <vt:lpstr>How can we begin to address needs of our LGBT patients?</vt:lpstr>
      <vt:lpstr>How can we begin to address needs of our LGBT patients?</vt:lpstr>
      <vt:lpstr>How can we begin to address needs of our LGBT patients?</vt:lpstr>
      <vt:lpstr>How can we begin to address needs of our LGBT patients?</vt:lpstr>
      <vt:lpstr>Inclusive intake forms</vt:lpstr>
      <vt:lpstr>Resources available in Buffalo:</vt:lpstr>
      <vt:lpstr>General Resources</vt:lpstr>
      <vt:lpstr>References:</vt:lpstr>
      <vt:lpstr>References:</vt:lpstr>
    </vt:vector>
  </TitlesOfParts>
  <Company>University at Buffalo</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Derhodge</dc:creator>
  <cp:lastModifiedBy>Microsoft Office User</cp:lastModifiedBy>
  <cp:revision>70</cp:revision>
  <dcterms:created xsi:type="dcterms:W3CDTF">2015-12-06T02:18:17Z</dcterms:created>
  <dcterms:modified xsi:type="dcterms:W3CDTF">2019-02-05T04:46:19Z</dcterms:modified>
</cp:coreProperties>
</file>