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media/image2.jpeg" ContentType="image/jpeg"/>
  <Override PartName="/ppt/media/image3.jpeg" ContentType="image/jpeg"/>
  <Override PartName="/ppt/theme/theme2.xml" ContentType="application/vnd.openxmlformats-officedocument.theme+xml"/>
  <Override PartName="/ppt/notesSlides/notesSlide1.xml" ContentType="application/vnd.openxmlformats-officedocument.presentationml.notesSlid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546056"/>
        </a:solidFill>
        <a:effectLst/>
        <a:uFillTx/>
        <a:latin typeface="+mn-lt"/>
        <a:ea typeface="+mn-ea"/>
        <a:cs typeface="+mn-cs"/>
        <a:sym typeface="Palatino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546056"/>
        </a:solidFill>
        <a:effectLst/>
        <a:uFillTx/>
        <a:latin typeface="+mn-lt"/>
        <a:ea typeface="+mn-ea"/>
        <a:cs typeface="+mn-cs"/>
        <a:sym typeface="Palatino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546056"/>
        </a:solidFill>
        <a:effectLst/>
        <a:uFillTx/>
        <a:latin typeface="+mn-lt"/>
        <a:ea typeface="+mn-ea"/>
        <a:cs typeface="+mn-cs"/>
        <a:sym typeface="Palatino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546056"/>
        </a:solidFill>
        <a:effectLst/>
        <a:uFillTx/>
        <a:latin typeface="+mn-lt"/>
        <a:ea typeface="+mn-ea"/>
        <a:cs typeface="+mn-cs"/>
        <a:sym typeface="Palatino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546056"/>
        </a:solidFill>
        <a:effectLst/>
        <a:uFillTx/>
        <a:latin typeface="+mn-lt"/>
        <a:ea typeface="+mn-ea"/>
        <a:cs typeface="+mn-cs"/>
        <a:sym typeface="Palatino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546056"/>
        </a:solidFill>
        <a:effectLst/>
        <a:uFillTx/>
        <a:latin typeface="+mn-lt"/>
        <a:ea typeface="+mn-ea"/>
        <a:cs typeface="+mn-cs"/>
        <a:sym typeface="Palatino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546056"/>
        </a:solidFill>
        <a:effectLst/>
        <a:uFillTx/>
        <a:latin typeface="+mn-lt"/>
        <a:ea typeface="+mn-ea"/>
        <a:cs typeface="+mn-cs"/>
        <a:sym typeface="Palatino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546056"/>
        </a:solidFill>
        <a:effectLst/>
        <a:uFillTx/>
        <a:latin typeface="+mn-lt"/>
        <a:ea typeface="+mn-ea"/>
        <a:cs typeface="+mn-cs"/>
        <a:sym typeface="Palatino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546056"/>
        </a:solidFill>
        <a:effectLst/>
        <a:uFillTx/>
        <a:latin typeface="+mn-lt"/>
        <a:ea typeface="+mn-ea"/>
        <a:cs typeface="+mn-cs"/>
        <a:sym typeface="Palatino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ff">
        <a:fontRef idx="minor">
          <a:srgbClr val="7B867F">
            <a:alpha val="92000"/>
          </a:srgbClr>
        </a:fontRef>
        <a:srgbClr val="7B867F">
          <a:alpha val="92000"/>
        </a:srgbClr>
      </a:tcTxStyle>
      <a:tcStyle>
        <a:tcBdr>
          <a:lef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BFC0B3">
              <a:alpha val="30000"/>
            </a:srgbClr>
          </a:solidFill>
        </a:fill>
      </a:tcStyle>
    </a:band2H>
    <a:firstCol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7B867F">
            <a:alpha val="92000"/>
          </a:srgbClr>
        </a:fontRef>
        <a:srgbClr val="7B867F">
          <a:alpha val="92000"/>
        </a:srgbClr>
      </a:tcTxStyle>
      <a:tcStyle>
        <a:tcBdr>
          <a:lef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n" i="off">
        <a:fontRef idx="minor">
          <a:srgbClr val="7B867F">
            <a:alpha val="92000"/>
          </a:srgbClr>
        </a:fontRef>
        <a:srgbClr val="7B867F">
          <a:alpha val="92000"/>
        </a:srgbClr>
      </a:tcTxStyle>
      <a:tcStyle>
        <a:tcBdr>
          <a:lef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BFC0B3">
              <a:alpha val="30000"/>
            </a:srgbClr>
          </a:solidFill>
        </a:fill>
      </a:tcStyle>
    </a:band2H>
    <a:firstCol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inor">
          <a:srgbClr val="546056"/>
        </a:fontRef>
        <a:srgbClr val="546056"/>
      </a:tcTxStyle>
      <a:tcStyle>
        <a:tcBdr>
          <a:left>
            <a:ln w="12700" cap="flat">
              <a:solidFill>
                <a:srgbClr val="B59660"/>
              </a:solidFill>
              <a:prstDash val="solid"/>
              <a:miter lim="400000"/>
            </a:ln>
          </a:left>
          <a:right>
            <a:ln w="12700" cap="flat">
              <a:solidFill>
                <a:srgbClr val="B59660"/>
              </a:solidFill>
              <a:prstDash val="solid"/>
              <a:miter lim="400000"/>
            </a:ln>
          </a:right>
          <a:top>
            <a:ln w="12700" cap="flat">
              <a:solidFill>
                <a:srgbClr val="B59660"/>
              </a:solidFill>
              <a:prstDash val="solid"/>
              <a:miter lim="400000"/>
            </a:ln>
          </a:top>
          <a:bottom>
            <a:ln w="12700" cap="flat">
              <a:solidFill>
                <a:srgbClr val="B59660"/>
              </a:solidFill>
              <a:prstDash val="solid"/>
              <a:miter lim="400000"/>
            </a:ln>
          </a:bottom>
          <a:insideH>
            <a:ln w="12700" cap="flat">
              <a:solidFill>
                <a:srgbClr val="B59660"/>
              </a:solidFill>
              <a:prstDash val="solid"/>
              <a:miter lim="400000"/>
            </a:ln>
          </a:insideH>
          <a:insideV>
            <a:ln w="12700" cap="flat">
              <a:solidFill>
                <a:srgbClr val="B5966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BFC0B3">
              <a:alpha val="30000"/>
            </a:srgbClr>
          </a:solidFill>
        </a:fill>
      </a:tcStyle>
    </a:band2H>
    <a:firstCol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546056"/>
        </a:fontRef>
        <a:srgbClr val="54605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B5966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n" i="off">
        <a:fontRef idx="minor">
          <a:srgbClr val="7B867F">
            <a:alpha val="92000"/>
          </a:srgbClr>
        </a:fontRef>
        <a:srgbClr val="7B867F">
          <a:alpha val="92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BFC0B3">
              <a:alpha val="30000"/>
            </a:srgbClr>
          </a:solidFill>
        </a:fill>
      </a:tcStyle>
    </a:band2H>
    <a:firstCol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F8E8A">
              <a:alpha val="80000"/>
            </a:srgbClr>
          </a:solidFill>
        </a:fill>
      </a:tcStyle>
    </a:firstCol>
    <a:lastRow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>
              <a:alpha val="90000"/>
            </a:schemeClr>
          </a:solidFill>
        </a:fill>
      </a:tcStyle>
    </a:lastRow>
    <a:firstRow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>
              <a:alpha val="90000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46056"/>
        </a:fontRef>
        <a:srgbClr val="546056"/>
      </a:tcTxStyle>
      <a:tcStyle>
        <a:tcBdr>
          <a:left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BFC0B3">
              <a:alpha val="30000"/>
            </a:srgbClr>
          </a:solidFill>
        </a:fill>
      </a:tcStyle>
    </a:band2H>
    <a:firstCol>
      <a:tcTxStyle b="on" i="off">
        <a:fontRef idx="minor">
          <a:srgbClr val="546056"/>
        </a:fontRef>
        <a:srgbClr val="546056"/>
      </a:tcTxStyle>
      <a:tcStyle>
        <a:tcBdr>
          <a:left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C6E72">
              <a:alpha val="11000"/>
            </a:srgbClr>
          </a:solidFill>
        </a:fill>
      </a:tcStyle>
    </a:firstCol>
    <a:lastRow>
      <a:tcTxStyle b="on" i="off">
        <a:fontRef idx="minor">
          <a:srgbClr val="546056"/>
        </a:fontRef>
        <a:srgbClr val="54605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C6E72">
              <a:alpha val="8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546056"/>
        </a:fontRef>
        <a:srgbClr val="546056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BFC0B3">
              <a:alpha val="30000"/>
            </a:srgbClr>
          </a:solidFill>
        </a:fill>
      </a:tcStyle>
    </a:band2H>
    <a:firstCol>
      <a:tcTxStyle b="on" i="off">
        <a:fontRef idx="minor">
          <a:srgbClr val="546056"/>
        </a:fontRef>
        <a:srgbClr val="54605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546056"/>
        </a:fontRef>
        <a:srgbClr val="54605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546056"/>
        </a:fontRef>
        <a:srgbClr val="54605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9" name="Shape 12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2" name="Shape 19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Patient's mother has had diabetes throughout the patient's life.  She is poorly controlled and he has witnessed her be repeatedly admitted to the hospital, suffer recurrent infections and face potential amputations.  </a:t>
            </a:r>
          </a:p>
          <a:p>
            <a:pPr/>
            <a:r>
              <a:t>Patient has had to care for her and his 2 siblings often due to her illness.    He once had to called 911 when he found his mother seizing after accidentally taking too much insulin.</a:t>
            </a:r>
          </a:p>
          <a:p>
            <a:pPr/>
          </a:p>
          <a:p>
            <a:pPr/>
            <a:r>
              <a:t>The highlight of his week was a Sunday dinner at his grandmother's house.  </a:t>
            </a:r>
          </a:p>
          <a:p>
            <a:pPr/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1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647700" y="2095500"/>
            <a:ext cx="11709400" cy="2908300"/>
          </a:xfrm>
          <a:prstGeom prst="rect">
            <a:avLst/>
          </a:prstGeom>
        </p:spPr>
        <p:txBody>
          <a:bodyPr anchor="b"/>
          <a:lstStyle>
            <a:lvl1pPr algn="ctr">
              <a:defRPr>
                <a:solidFill>
                  <a:srgbClr val="546056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647700" y="5207000"/>
            <a:ext cx="11709400" cy="13970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i="1" sz="32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  <a:lvl2pPr marL="0" indent="228600" algn="ctr">
              <a:lnSpc>
                <a:spcPct val="110000"/>
              </a:lnSpc>
              <a:spcBef>
                <a:spcPts val="0"/>
              </a:spcBef>
              <a:buSzTx/>
              <a:buNone/>
              <a:defRPr i="1" sz="32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2pPr>
            <a:lvl3pPr marL="0" indent="457200" algn="ctr">
              <a:lnSpc>
                <a:spcPct val="110000"/>
              </a:lnSpc>
              <a:spcBef>
                <a:spcPts val="0"/>
              </a:spcBef>
              <a:buSzTx/>
              <a:buNone/>
              <a:defRPr i="1" sz="32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3pPr>
            <a:lvl4pPr marL="0" indent="685800" algn="ctr">
              <a:lnSpc>
                <a:spcPct val="110000"/>
              </a:lnSpc>
              <a:spcBef>
                <a:spcPts val="0"/>
              </a:spcBef>
              <a:buSzTx/>
              <a:buNone/>
              <a:defRPr i="1" sz="32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4pPr>
            <a:lvl5pPr marL="0" indent="914400" algn="ctr">
              <a:lnSpc>
                <a:spcPct val="110000"/>
              </a:lnSpc>
              <a:spcBef>
                <a:spcPts val="0"/>
              </a:spcBef>
              <a:buSzTx/>
              <a:buNone/>
              <a:defRPr i="1" sz="32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Image"/>
          <p:cNvSpPr/>
          <p:nvPr>
            <p:ph type="pic" sz="quarter" idx="13"/>
          </p:nvPr>
        </p:nvSpPr>
        <p:spPr>
          <a:xfrm>
            <a:off x="6540500" y="4902200"/>
            <a:ext cx="5854700" cy="4241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6" name="Image"/>
          <p:cNvSpPr/>
          <p:nvPr>
            <p:ph type="pic" sz="quarter" idx="14"/>
          </p:nvPr>
        </p:nvSpPr>
        <p:spPr>
          <a:xfrm>
            <a:off x="6540500" y="641350"/>
            <a:ext cx="5854700" cy="4241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7" name="Image"/>
          <p:cNvSpPr/>
          <p:nvPr>
            <p:ph type="pic" sz="half" idx="15"/>
          </p:nvPr>
        </p:nvSpPr>
        <p:spPr>
          <a:xfrm>
            <a:off x="622300" y="622300"/>
            <a:ext cx="5892800" cy="85217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–Johnny Appleseed"/>
          <p:cNvSpPr txBox="1"/>
          <p:nvPr>
            <p:ph type="body" sz="quarter" idx="13"/>
          </p:nvPr>
        </p:nvSpPr>
        <p:spPr>
          <a:xfrm>
            <a:off x="2044700" y="6642100"/>
            <a:ext cx="8902700" cy="6350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2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106" name="“Type a quote here”"/>
          <p:cNvSpPr txBox="1"/>
          <p:nvPr>
            <p:ph type="body" sz="quarter" idx="14"/>
          </p:nvPr>
        </p:nvSpPr>
        <p:spPr>
          <a:xfrm>
            <a:off x="2044700" y="4203700"/>
            <a:ext cx="8902700" cy="812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</a:lvl1pPr>
          </a:lstStyle>
          <a:p>
            <a:pPr/>
            <a:r>
              <a:t>“Type a quote here” </a:t>
            </a:r>
          </a:p>
        </p:txBody>
      </p:sp>
      <p:sp>
        <p:nvSpPr>
          <p:cNvPr id="10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1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 A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sz="quarter" idx="13"/>
          </p:nvPr>
        </p:nvSpPr>
        <p:spPr>
          <a:xfrm>
            <a:off x="4457700" y="355600"/>
            <a:ext cx="4089400" cy="60452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Image"/>
          <p:cNvSpPr/>
          <p:nvPr>
            <p:ph type="pic" sz="quarter" idx="14"/>
          </p:nvPr>
        </p:nvSpPr>
        <p:spPr>
          <a:xfrm>
            <a:off x="8559800" y="355600"/>
            <a:ext cx="4089400" cy="60452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2" name="Image"/>
          <p:cNvSpPr/>
          <p:nvPr>
            <p:ph type="pic" sz="quarter" idx="15"/>
          </p:nvPr>
        </p:nvSpPr>
        <p:spPr>
          <a:xfrm>
            <a:off x="355600" y="355600"/>
            <a:ext cx="4089400" cy="60452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3" name="Title Text"/>
          <p:cNvSpPr txBox="1"/>
          <p:nvPr>
            <p:ph type="title"/>
          </p:nvPr>
        </p:nvSpPr>
        <p:spPr>
          <a:xfrm>
            <a:off x="647700" y="6794500"/>
            <a:ext cx="11709400" cy="1422400"/>
          </a:xfrm>
          <a:prstGeom prst="rect">
            <a:avLst/>
          </a:prstGeom>
        </p:spPr>
        <p:txBody>
          <a:bodyPr anchor="b"/>
          <a:lstStyle>
            <a:lvl1pPr algn="ctr">
              <a:defRPr>
                <a:solidFill>
                  <a:srgbClr val="546056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4" name="Body Level One…"/>
          <p:cNvSpPr txBox="1"/>
          <p:nvPr>
            <p:ph type="body" sz="quarter" idx="1"/>
          </p:nvPr>
        </p:nvSpPr>
        <p:spPr>
          <a:xfrm>
            <a:off x="647700" y="8204200"/>
            <a:ext cx="11709400" cy="12827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i="1" sz="32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  <a:lvl2pPr marL="0" indent="228600" algn="ctr">
              <a:lnSpc>
                <a:spcPct val="110000"/>
              </a:lnSpc>
              <a:spcBef>
                <a:spcPts val="0"/>
              </a:spcBef>
              <a:buSzTx/>
              <a:buNone/>
              <a:defRPr i="1" sz="32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2pPr>
            <a:lvl3pPr marL="0" indent="457200" algn="ctr">
              <a:lnSpc>
                <a:spcPct val="110000"/>
              </a:lnSpc>
              <a:spcBef>
                <a:spcPts val="0"/>
              </a:spcBef>
              <a:buSzTx/>
              <a:buNone/>
              <a:defRPr i="1" sz="32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3pPr>
            <a:lvl4pPr marL="0" indent="685800" algn="ctr">
              <a:lnSpc>
                <a:spcPct val="110000"/>
              </a:lnSpc>
              <a:spcBef>
                <a:spcPts val="0"/>
              </a:spcBef>
              <a:buSzTx/>
              <a:buNone/>
              <a:defRPr i="1" sz="32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4pPr>
            <a:lvl5pPr marL="0" indent="914400" algn="ctr">
              <a:lnSpc>
                <a:spcPct val="110000"/>
              </a:lnSpc>
              <a:spcBef>
                <a:spcPts val="0"/>
              </a:spcBef>
              <a:buSzTx/>
              <a:buNone/>
              <a:defRPr i="1" sz="32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Image"/>
          <p:cNvSpPr/>
          <p:nvPr>
            <p:ph type="pic" idx="13"/>
          </p:nvPr>
        </p:nvSpPr>
        <p:spPr>
          <a:xfrm>
            <a:off x="368300" y="368300"/>
            <a:ext cx="12268200" cy="60452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3" name="Title Text"/>
          <p:cNvSpPr txBox="1"/>
          <p:nvPr>
            <p:ph type="title"/>
          </p:nvPr>
        </p:nvSpPr>
        <p:spPr>
          <a:xfrm>
            <a:off x="647700" y="6794500"/>
            <a:ext cx="11709400" cy="1422400"/>
          </a:xfrm>
          <a:prstGeom prst="rect">
            <a:avLst/>
          </a:prstGeom>
        </p:spPr>
        <p:txBody>
          <a:bodyPr anchor="b"/>
          <a:lstStyle>
            <a:lvl1pPr algn="ctr">
              <a:defRPr>
                <a:solidFill>
                  <a:srgbClr val="546056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4" name="Body Level One…"/>
          <p:cNvSpPr txBox="1"/>
          <p:nvPr>
            <p:ph type="body" sz="quarter" idx="1"/>
          </p:nvPr>
        </p:nvSpPr>
        <p:spPr>
          <a:xfrm>
            <a:off x="647700" y="8204200"/>
            <a:ext cx="11709400" cy="12827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i="1" sz="32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  <a:lvl2pPr marL="0" indent="228600" algn="ctr">
              <a:lnSpc>
                <a:spcPct val="110000"/>
              </a:lnSpc>
              <a:spcBef>
                <a:spcPts val="0"/>
              </a:spcBef>
              <a:buSzTx/>
              <a:buNone/>
              <a:defRPr i="1" sz="32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2pPr>
            <a:lvl3pPr marL="0" indent="457200" algn="ctr">
              <a:lnSpc>
                <a:spcPct val="110000"/>
              </a:lnSpc>
              <a:spcBef>
                <a:spcPts val="0"/>
              </a:spcBef>
              <a:buSzTx/>
              <a:buNone/>
              <a:defRPr i="1" sz="32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3pPr>
            <a:lvl4pPr marL="0" indent="685800" algn="ctr">
              <a:lnSpc>
                <a:spcPct val="110000"/>
              </a:lnSpc>
              <a:spcBef>
                <a:spcPts val="0"/>
              </a:spcBef>
              <a:buSzTx/>
              <a:buNone/>
              <a:defRPr i="1" sz="32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4pPr>
            <a:lvl5pPr marL="0" indent="914400" algn="ctr">
              <a:lnSpc>
                <a:spcPct val="110000"/>
              </a:lnSpc>
              <a:spcBef>
                <a:spcPts val="0"/>
              </a:spcBef>
              <a:buSzTx/>
              <a:buNone/>
              <a:defRPr i="1" sz="32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Text"/>
          <p:cNvSpPr txBox="1"/>
          <p:nvPr>
            <p:ph type="title"/>
          </p:nvPr>
        </p:nvSpPr>
        <p:spPr>
          <a:xfrm>
            <a:off x="647700" y="3390900"/>
            <a:ext cx="11709400" cy="29591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546056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Image"/>
          <p:cNvSpPr/>
          <p:nvPr>
            <p:ph type="pic" sz="half" idx="13"/>
          </p:nvPr>
        </p:nvSpPr>
        <p:spPr>
          <a:xfrm>
            <a:off x="6489700" y="622300"/>
            <a:ext cx="5892800" cy="85217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51" name="Title Text"/>
          <p:cNvSpPr txBox="1"/>
          <p:nvPr>
            <p:ph type="title"/>
          </p:nvPr>
        </p:nvSpPr>
        <p:spPr>
          <a:xfrm>
            <a:off x="647700" y="1689100"/>
            <a:ext cx="5600700" cy="3492500"/>
          </a:xfrm>
          <a:prstGeom prst="rect">
            <a:avLst/>
          </a:prstGeom>
        </p:spPr>
        <p:txBody>
          <a:bodyPr anchor="b"/>
          <a:lstStyle>
            <a:lvl1pPr algn="ctr">
              <a:defRPr>
                <a:solidFill>
                  <a:srgbClr val="546056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2" name="Body Level One…"/>
          <p:cNvSpPr txBox="1"/>
          <p:nvPr>
            <p:ph type="body" sz="quarter" idx="1"/>
          </p:nvPr>
        </p:nvSpPr>
        <p:spPr>
          <a:xfrm>
            <a:off x="647700" y="5435600"/>
            <a:ext cx="5600700" cy="35941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i="1" sz="32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  <a:lvl2pPr marL="0" indent="228600" algn="ctr">
              <a:lnSpc>
                <a:spcPct val="110000"/>
              </a:lnSpc>
              <a:spcBef>
                <a:spcPts val="0"/>
              </a:spcBef>
              <a:buSzTx/>
              <a:buNone/>
              <a:defRPr i="1" sz="32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2pPr>
            <a:lvl3pPr marL="0" indent="457200" algn="ctr">
              <a:lnSpc>
                <a:spcPct val="110000"/>
              </a:lnSpc>
              <a:spcBef>
                <a:spcPts val="0"/>
              </a:spcBef>
              <a:buSzTx/>
              <a:buNone/>
              <a:defRPr i="1" sz="32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3pPr>
            <a:lvl4pPr marL="0" indent="685800" algn="ctr">
              <a:lnSpc>
                <a:spcPct val="110000"/>
              </a:lnSpc>
              <a:spcBef>
                <a:spcPts val="0"/>
              </a:spcBef>
              <a:buSzTx/>
              <a:buNone/>
              <a:defRPr i="1" sz="32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4pPr>
            <a:lvl5pPr marL="0" indent="914400" algn="ctr">
              <a:lnSpc>
                <a:spcPct val="110000"/>
              </a:lnSpc>
              <a:spcBef>
                <a:spcPts val="0"/>
              </a:spcBef>
              <a:buSzTx/>
              <a:buNone/>
              <a:defRPr i="1" sz="32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9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Image"/>
          <p:cNvSpPr/>
          <p:nvPr>
            <p:ph type="pic" sz="half" idx="13"/>
          </p:nvPr>
        </p:nvSpPr>
        <p:spPr>
          <a:xfrm>
            <a:off x="6718300" y="2590800"/>
            <a:ext cx="5676900" cy="65532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7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9" name="Body Level One…"/>
          <p:cNvSpPr txBox="1"/>
          <p:nvPr>
            <p:ph type="body" sz="half" idx="1"/>
          </p:nvPr>
        </p:nvSpPr>
        <p:spPr>
          <a:xfrm>
            <a:off x="647700" y="2628900"/>
            <a:ext cx="5600700" cy="6477000"/>
          </a:xfrm>
          <a:prstGeom prst="rect">
            <a:avLst/>
          </a:prstGeom>
        </p:spPr>
        <p:txBody>
          <a:bodyPr/>
          <a:lstStyle>
            <a:lvl1pPr marL="393700" indent="-393700">
              <a:lnSpc>
                <a:spcPct val="120000"/>
              </a:lnSpc>
              <a:spcBef>
                <a:spcPts val="2400"/>
              </a:spcBef>
              <a:buBlip>
                <a:blip r:embed="rId2"/>
              </a:buBlip>
              <a:defRPr sz="3200"/>
            </a:lvl1pPr>
            <a:lvl2pPr marL="787400" indent="-393700">
              <a:lnSpc>
                <a:spcPct val="120000"/>
              </a:lnSpc>
              <a:spcBef>
                <a:spcPts val="2400"/>
              </a:spcBef>
              <a:buBlip>
                <a:blip r:embed="rId2"/>
              </a:buBlip>
              <a:defRPr sz="3200"/>
            </a:lvl2pPr>
            <a:lvl3pPr marL="1181100" indent="-393700">
              <a:lnSpc>
                <a:spcPct val="120000"/>
              </a:lnSpc>
              <a:spcBef>
                <a:spcPts val="2400"/>
              </a:spcBef>
              <a:buBlip>
                <a:blip r:embed="rId2"/>
              </a:buBlip>
              <a:defRPr sz="3200"/>
            </a:lvl3pPr>
            <a:lvl4pPr marL="1574800" indent="-393700">
              <a:lnSpc>
                <a:spcPct val="120000"/>
              </a:lnSpc>
              <a:spcBef>
                <a:spcPts val="2400"/>
              </a:spcBef>
              <a:buBlip>
                <a:blip r:embed="rId2"/>
              </a:buBlip>
              <a:defRPr sz="3200"/>
            </a:lvl4pPr>
            <a:lvl5pPr marL="1968500" indent="-393700">
              <a:lnSpc>
                <a:spcPct val="120000"/>
              </a:lnSpc>
              <a:spcBef>
                <a:spcPts val="2400"/>
              </a:spcBef>
              <a:buBlip>
                <a:blip r:embed="rId2"/>
              </a:buBlip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Body Level One…"/>
          <p:cNvSpPr txBox="1"/>
          <p:nvPr>
            <p:ph type="body" idx="1"/>
          </p:nvPr>
        </p:nvSpPr>
        <p:spPr>
          <a:xfrm>
            <a:off x="647700" y="647700"/>
            <a:ext cx="11709400" cy="8458200"/>
          </a:xfrm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647700" y="152400"/>
            <a:ext cx="11709400" cy="203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647700" y="2628900"/>
            <a:ext cx="11709400" cy="647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4599" y="9359900"/>
            <a:ext cx="342901" cy="4064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FFFFFF">
                    <a:alpha val="95000"/>
                  </a:srgbClr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</p:sldLayoutIdLst>
  <p:transition xmlns:p14="http://schemas.microsoft.com/office/powerpoint/2010/main" spd="med" advClick="1"/>
  <p:txStyles>
    <p:title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FFFFFF">
              <a:alpha val="95000"/>
            </a:srgbClr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228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FFFFFF">
              <a:alpha val="95000"/>
            </a:srgbClr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457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FFFFFF">
              <a:alpha val="95000"/>
            </a:srgbClr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685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FFFFFF">
              <a:alpha val="95000"/>
            </a:srgbClr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9144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FFFFFF">
              <a:alpha val="95000"/>
            </a:srgbClr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11430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FFFFFF">
              <a:alpha val="95000"/>
            </a:srgbClr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1371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FFFFFF">
              <a:alpha val="95000"/>
            </a:srgbClr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1600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FFFFFF">
              <a:alpha val="95000"/>
            </a:srgbClr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1828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FFFFFF">
              <a:alpha val="95000"/>
            </a:srgbClr>
          </a:solidFill>
          <a:uFillTx/>
          <a:latin typeface="+mn-lt"/>
          <a:ea typeface="+mn-ea"/>
          <a:cs typeface="+mn-cs"/>
          <a:sym typeface="Palatino"/>
        </a:defRPr>
      </a:lvl9pPr>
    </p:titleStyle>
    <p:bodyStyle>
      <a:lvl1pPr marL="5334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0000"/>
        <a:buFontTx/>
        <a:buBlip>
          <a:blip r:embed="rId3"/>
        </a:buBlip>
        <a:tabLst/>
        <a:defRPr b="0" baseline="0" cap="none" i="0" spc="0" strike="noStrike" sz="4300" u="none">
          <a:ln>
            <a:noFill/>
          </a:ln>
          <a:solidFill>
            <a:srgbClr val="546056"/>
          </a:solidFill>
          <a:uFillTx/>
          <a:latin typeface="+mn-lt"/>
          <a:ea typeface="+mn-ea"/>
          <a:cs typeface="+mn-cs"/>
          <a:sym typeface="Palatino"/>
        </a:defRPr>
      </a:lvl1pPr>
      <a:lvl2pPr marL="10668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0000"/>
        <a:buFontTx/>
        <a:buBlip>
          <a:blip r:embed="rId3"/>
        </a:buBlip>
        <a:tabLst/>
        <a:defRPr b="0" baseline="0" cap="none" i="0" spc="0" strike="noStrike" sz="4300" u="none">
          <a:ln>
            <a:noFill/>
          </a:ln>
          <a:solidFill>
            <a:srgbClr val="546056"/>
          </a:solidFill>
          <a:uFillTx/>
          <a:latin typeface="+mn-lt"/>
          <a:ea typeface="+mn-ea"/>
          <a:cs typeface="+mn-cs"/>
          <a:sym typeface="Palatino"/>
        </a:defRPr>
      </a:lvl2pPr>
      <a:lvl3pPr marL="16002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0000"/>
        <a:buFontTx/>
        <a:buBlip>
          <a:blip r:embed="rId3"/>
        </a:buBlip>
        <a:tabLst/>
        <a:defRPr b="0" baseline="0" cap="none" i="0" spc="0" strike="noStrike" sz="4300" u="none">
          <a:ln>
            <a:noFill/>
          </a:ln>
          <a:solidFill>
            <a:srgbClr val="546056"/>
          </a:solidFill>
          <a:uFillTx/>
          <a:latin typeface="+mn-lt"/>
          <a:ea typeface="+mn-ea"/>
          <a:cs typeface="+mn-cs"/>
          <a:sym typeface="Palatino"/>
        </a:defRPr>
      </a:lvl3pPr>
      <a:lvl4pPr marL="21336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0000"/>
        <a:buFontTx/>
        <a:buBlip>
          <a:blip r:embed="rId3"/>
        </a:buBlip>
        <a:tabLst/>
        <a:defRPr b="0" baseline="0" cap="none" i="0" spc="0" strike="noStrike" sz="4300" u="none">
          <a:ln>
            <a:noFill/>
          </a:ln>
          <a:solidFill>
            <a:srgbClr val="546056"/>
          </a:solidFill>
          <a:uFillTx/>
          <a:latin typeface="+mn-lt"/>
          <a:ea typeface="+mn-ea"/>
          <a:cs typeface="+mn-cs"/>
          <a:sym typeface="Palatino"/>
        </a:defRPr>
      </a:lvl4pPr>
      <a:lvl5pPr marL="26670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0000"/>
        <a:buFontTx/>
        <a:buBlip>
          <a:blip r:embed="rId3"/>
        </a:buBlip>
        <a:tabLst/>
        <a:defRPr b="0" baseline="0" cap="none" i="0" spc="0" strike="noStrike" sz="4300" u="none">
          <a:ln>
            <a:noFill/>
          </a:ln>
          <a:solidFill>
            <a:srgbClr val="546056"/>
          </a:solidFill>
          <a:uFillTx/>
          <a:latin typeface="+mn-lt"/>
          <a:ea typeface="+mn-ea"/>
          <a:cs typeface="+mn-cs"/>
          <a:sym typeface="Palatino"/>
        </a:defRPr>
      </a:lvl5pPr>
      <a:lvl6pPr marL="32004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0000"/>
        <a:buFontTx/>
        <a:buBlip>
          <a:blip r:embed="rId3"/>
        </a:buBlip>
        <a:tabLst/>
        <a:defRPr b="0" baseline="0" cap="none" i="0" spc="0" strike="noStrike" sz="4300" u="none">
          <a:ln>
            <a:noFill/>
          </a:ln>
          <a:solidFill>
            <a:srgbClr val="546056"/>
          </a:solidFill>
          <a:uFillTx/>
          <a:latin typeface="+mn-lt"/>
          <a:ea typeface="+mn-ea"/>
          <a:cs typeface="+mn-cs"/>
          <a:sym typeface="Palatino"/>
        </a:defRPr>
      </a:lvl6pPr>
      <a:lvl7pPr marL="37338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0000"/>
        <a:buFontTx/>
        <a:buBlip>
          <a:blip r:embed="rId3"/>
        </a:buBlip>
        <a:tabLst/>
        <a:defRPr b="0" baseline="0" cap="none" i="0" spc="0" strike="noStrike" sz="4300" u="none">
          <a:ln>
            <a:noFill/>
          </a:ln>
          <a:solidFill>
            <a:srgbClr val="546056"/>
          </a:solidFill>
          <a:uFillTx/>
          <a:latin typeface="+mn-lt"/>
          <a:ea typeface="+mn-ea"/>
          <a:cs typeface="+mn-cs"/>
          <a:sym typeface="Palatino"/>
        </a:defRPr>
      </a:lvl7pPr>
      <a:lvl8pPr marL="42672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0000"/>
        <a:buFontTx/>
        <a:buBlip>
          <a:blip r:embed="rId3"/>
        </a:buBlip>
        <a:tabLst/>
        <a:defRPr b="0" baseline="0" cap="none" i="0" spc="0" strike="noStrike" sz="4300" u="none">
          <a:ln>
            <a:noFill/>
          </a:ln>
          <a:solidFill>
            <a:srgbClr val="546056"/>
          </a:solidFill>
          <a:uFillTx/>
          <a:latin typeface="+mn-lt"/>
          <a:ea typeface="+mn-ea"/>
          <a:cs typeface="+mn-cs"/>
          <a:sym typeface="Palatino"/>
        </a:defRPr>
      </a:lvl8pPr>
      <a:lvl9pPr marL="48006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0000"/>
        <a:buFontTx/>
        <a:buBlip>
          <a:blip r:embed="rId3"/>
        </a:buBlip>
        <a:tabLst/>
        <a:defRPr b="0" baseline="0" cap="none" i="0" spc="0" strike="noStrike" sz="4300" u="none">
          <a:ln>
            <a:noFill/>
          </a:ln>
          <a:solidFill>
            <a:srgbClr val="546056"/>
          </a:solidFill>
          <a:uFillTx/>
          <a:latin typeface="+mn-lt"/>
          <a:ea typeface="+mn-ea"/>
          <a:cs typeface="+mn-cs"/>
          <a:sym typeface="Palatino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An Introduction to the Mind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An Introduction to the Mind</a:t>
            </a:r>
          </a:p>
        </p:txBody>
      </p:sp>
      <p:sp>
        <p:nvSpPr>
          <p:cNvPr id="132" name="Sergio Hernandez, MD"/>
          <p:cNvSpPr txBox="1"/>
          <p:nvPr>
            <p:ph type="subTitle" sz="quarter" idx="1"/>
          </p:nvPr>
        </p:nvSpPr>
        <p:spPr>
          <a:xfrm>
            <a:off x="1307328" y="3289476"/>
            <a:ext cx="11709401" cy="1397001"/>
          </a:xfrm>
          <a:prstGeom prst="rect">
            <a:avLst/>
          </a:prstGeom>
        </p:spPr>
        <p:txBody>
          <a:bodyPr/>
          <a:lstStyle/>
          <a:p>
            <a:pPr/>
            <a:r>
              <a:t>Sergio Hernandez, MD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Not a cookbook!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Not a cookbook!</a:t>
            </a:r>
          </a:p>
        </p:txBody>
      </p:sp>
      <p:sp>
        <p:nvSpPr>
          <p:cNvPr id="160" name="There is always more going on than is obvious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There is </a:t>
            </a:r>
            <a:r>
              <a:rPr b="1"/>
              <a:t>always</a:t>
            </a:r>
            <a:r>
              <a:t> more going on than is obvious.</a:t>
            </a:r>
          </a:p>
          <a:p>
            <a:pPr lvl="1">
              <a:buBlip>
                <a:blip r:embed="rId2"/>
              </a:buBlip>
            </a:pPr>
            <a:r>
              <a:t>Behavior can have many possible meanings and causes.</a:t>
            </a:r>
          </a:p>
          <a:p>
            <a:pPr lvl="1">
              <a:buBlip>
                <a:blip r:embed="rId2"/>
              </a:buBlip>
            </a:pPr>
            <a:r>
              <a:t>Can express many possible things.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o far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 far…</a:t>
            </a:r>
          </a:p>
        </p:txBody>
      </p:sp>
      <p:sp>
        <p:nvSpPr>
          <p:cNvPr id="163" name="The mind is a collection of dreams, fantasies, wishes, beliefs, etc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12063" indent="-512063" defTabSz="560831">
              <a:spcBef>
                <a:spcPts val="4000"/>
              </a:spcBef>
              <a:buBlip>
                <a:blip r:embed="rId2"/>
              </a:buBlip>
              <a:defRPr sz="4128"/>
            </a:pPr>
            <a:r>
              <a:t>The mind is a collection of dreams, fantasies, wishes, beliefs, etc.</a:t>
            </a:r>
          </a:p>
          <a:p>
            <a:pPr marL="512063" indent="-512063" defTabSz="560831">
              <a:spcBef>
                <a:spcPts val="4000"/>
              </a:spcBef>
              <a:buBlip>
                <a:blip r:embed="rId2"/>
              </a:buBlip>
              <a:defRPr sz="4128"/>
            </a:pPr>
            <a:r>
              <a:t>Much of the mind is out of our awareness (unconscious).</a:t>
            </a:r>
          </a:p>
          <a:p>
            <a:pPr marL="512063" indent="-512063" defTabSz="560831">
              <a:spcBef>
                <a:spcPts val="4000"/>
              </a:spcBef>
              <a:buBlip>
                <a:blip r:embed="rId2"/>
              </a:buBlip>
              <a:defRPr sz="4128"/>
            </a:pPr>
            <a:r>
              <a:t>Difficult material is kept out of our awareness.</a:t>
            </a:r>
          </a:p>
          <a:p>
            <a:pPr marL="512063" indent="-512063" defTabSz="560831">
              <a:spcBef>
                <a:spcPts val="4000"/>
              </a:spcBef>
              <a:buBlip>
                <a:blip r:embed="rId2"/>
              </a:buBlip>
              <a:defRPr sz="4128"/>
            </a:pPr>
            <a:r>
              <a:t>Nothing in the mind is arbitrary and therefore can be studied to extract meaning.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Further Considera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Further Considerations</a:t>
            </a:r>
          </a:p>
        </p:txBody>
      </p:sp>
      <p:sp>
        <p:nvSpPr>
          <p:cNvPr id="166" name="How does the mind develop?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How does the mind develop?</a:t>
            </a:r>
          </a:p>
          <a:p>
            <a:pPr>
              <a:buBlip>
                <a:blip r:embed="rId2"/>
              </a:buBlip>
            </a:pPr>
            <a:r>
              <a:t>What do we do with conflictual material of which we are not aware?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Development of the Mind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Development of the Mind</a:t>
            </a:r>
          </a:p>
        </p:txBody>
      </p:sp>
      <p:sp>
        <p:nvSpPr>
          <p:cNvPr id="169" name="The mind develops in the context of our interactions and experiences with primary care givers and the environment.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pPr/>
            <a:r>
              <a:t>The mind develops in the context of our interactions and experiences with primary care givers and the environment.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ast, Present, and Futu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Past, Present, and Future</a:t>
            </a:r>
          </a:p>
        </p:txBody>
      </p:sp>
      <p:sp>
        <p:nvSpPr>
          <p:cNvPr id="172" name="Our primary relationships and experiences form the template for all of our present and future experiences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Our primary relationships and experiences form the template for all of our present and future experiences.</a:t>
            </a:r>
          </a:p>
          <a:p>
            <a:pPr>
              <a:buBlip>
                <a:blip r:embed="rId2"/>
              </a:buBlip>
            </a:pPr>
            <a:r>
              <a:t>Since the unconscious is timeless, the past can be experienced in the present and shape our future decisions.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ransferen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Transference</a:t>
            </a:r>
          </a:p>
        </p:txBody>
      </p:sp>
      <p:sp>
        <p:nvSpPr>
          <p:cNvPr id="175" name="All of our interactions with others will be based on past relationships (our template)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</a:lstStyle>
          <a:p>
            <a:pPr/>
            <a:r>
              <a:t>All of our interactions with others will be based on past relationships (our template).</a:t>
            </a:r>
          </a:p>
          <a:p>
            <a:pPr lvl="1"/>
            <a:r>
              <a:t>Even if the current relationship is nothing like the past!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Unconscious Conflic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Unconscious Conflict</a:t>
            </a:r>
          </a:p>
        </p:txBody>
      </p:sp>
      <p:sp>
        <p:nvSpPr>
          <p:cNvPr id="178" name="The unconscious contains conflictual material of which we are not aware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The unconscious contains conflictual material of which we are not aware.</a:t>
            </a:r>
          </a:p>
          <a:p>
            <a:pPr>
              <a:buBlip>
                <a:blip r:embed="rId2"/>
              </a:buBlip>
            </a:pPr>
            <a:r>
              <a:t>How can we know what is in conflict if we are not aware of the content?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onflictual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Conflictual example</a:t>
            </a:r>
          </a:p>
        </p:txBody>
      </p:sp>
      <p:sp>
        <p:nvSpPr>
          <p:cNvPr id="181" name="Depressed studen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pPr/>
            <a:r>
              <a:t>Depressed student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Resistanc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Resistances</a:t>
            </a:r>
          </a:p>
        </p:txBody>
      </p:sp>
      <p:sp>
        <p:nvSpPr>
          <p:cNvPr id="184" name="The mind is always in conflict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The mind is always in conflict.</a:t>
            </a:r>
          </a:p>
          <a:p>
            <a:pPr>
              <a:buBlip>
                <a:blip r:embed="rId2"/>
              </a:buBlip>
            </a:pPr>
            <a:r>
              <a:t>Resistance serves to maintain equilibrium and homeostasis.</a:t>
            </a:r>
          </a:p>
          <a:p>
            <a:pPr>
              <a:buBlip>
                <a:blip r:embed="rId2"/>
              </a:buBlip>
            </a:pPr>
            <a:r>
              <a:t>Therefore easy solutions and interventions are rarely meaningful and lasting.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Evidence of the Conflic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Evidence of the Conflict</a:t>
            </a:r>
          </a:p>
        </p:txBody>
      </p:sp>
      <p:sp>
        <p:nvSpPr>
          <p:cNvPr id="187" name="We can use the behaviors and symptoms we see to help infer the underlying conflict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We can use the behaviors and symptoms we see to help infer the underlying conflict.  </a:t>
            </a:r>
          </a:p>
          <a:p>
            <a:pPr>
              <a:buBlip>
                <a:blip r:embed="rId2"/>
              </a:buBlip>
            </a:pPr>
            <a:r>
              <a:t>This is a process of discovery </a:t>
            </a:r>
            <a:r>
              <a:rPr b="1"/>
              <a:t>with</a:t>
            </a:r>
            <a:r>
              <a:t> the patient, not imposed on the patient.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Objectiv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Objectives</a:t>
            </a:r>
          </a:p>
        </p:txBody>
      </p:sp>
      <p:sp>
        <p:nvSpPr>
          <p:cNvPr id="135" name="By the end of this presentation students should be able to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21386" indent="-421386" defTabSz="461518">
              <a:spcBef>
                <a:spcPts val="3300"/>
              </a:spcBef>
              <a:buBlip>
                <a:blip r:embed="rId2"/>
              </a:buBlip>
              <a:defRPr sz="3397"/>
            </a:pPr>
            <a:r>
              <a:t>By the end of this presentation students should be able to:</a:t>
            </a:r>
          </a:p>
          <a:p>
            <a:pPr lvl="1" marL="842772" indent="-421386" defTabSz="461518">
              <a:spcBef>
                <a:spcPts val="3300"/>
              </a:spcBef>
              <a:buBlip>
                <a:blip r:embed="rId2"/>
              </a:buBlip>
              <a:defRPr sz="3397"/>
            </a:pPr>
            <a:r>
              <a:t>Describe 4 aspects which make up the mind.</a:t>
            </a:r>
          </a:p>
          <a:p>
            <a:pPr lvl="1" marL="842772" indent="-421386" defTabSz="461518">
              <a:spcBef>
                <a:spcPts val="3300"/>
              </a:spcBef>
              <a:buBlip>
                <a:blip r:embed="rId2"/>
              </a:buBlip>
              <a:defRPr sz="3397"/>
            </a:pPr>
            <a:r>
              <a:t>Define the unconscious and the how it effects human behavior.</a:t>
            </a:r>
          </a:p>
          <a:p>
            <a:pPr lvl="1" marL="842772" indent="-421386" defTabSz="461518">
              <a:spcBef>
                <a:spcPts val="3300"/>
              </a:spcBef>
              <a:buBlip>
                <a:blip r:embed="rId2"/>
              </a:buBlip>
              <a:defRPr sz="3397"/>
            </a:pPr>
            <a:r>
              <a:t>Explain why understanding the mind is important and how it may affect patient care.</a:t>
            </a:r>
          </a:p>
          <a:p>
            <a:pPr lvl="1" marL="842772" indent="-421386" defTabSz="461518">
              <a:spcBef>
                <a:spcPts val="3300"/>
              </a:spcBef>
              <a:buBlip>
                <a:blip r:embed="rId2"/>
              </a:buBlip>
              <a:defRPr sz="3397"/>
            </a:pPr>
            <a:r>
              <a:t>Define the concepts of transference, resistance, and theory of mind and how they may impact patient care.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Clinical Con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Clinical Context</a:t>
            </a:r>
          </a:p>
        </p:txBody>
      </p:sp>
      <p:sp>
        <p:nvSpPr>
          <p:cNvPr id="190" name="19 year old male just recently diagnosed with diabetes, type I, presenting for his second admission for Diabetic Ketoacidosis resulting from non adherence to his insulin regimen.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</a:lvl1pPr>
          </a:lstStyle>
          <a:p>
            <a:pPr/>
            <a:r>
              <a:t>19 year old male just recently diagnosed with diabetes, type I, presenting for his second admission for Diabetic Ketoacidosis resulting from non adherence to his insulin regimen.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Ques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Questions</a:t>
            </a:r>
          </a:p>
        </p:txBody>
      </p:sp>
      <p:sp>
        <p:nvSpPr>
          <p:cNvPr id="195" name="How do you approach this patient?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How do you approach this patient?</a:t>
            </a:r>
          </a:p>
          <a:p>
            <a:pPr>
              <a:buBlip>
                <a:blip r:embed="rId2"/>
              </a:buBlip>
            </a:pPr>
            <a:r>
              <a:t>What would you like to know?</a:t>
            </a:r>
          </a:p>
          <a:p>
            <a:pPr>
              <a:buBlip>
                <a:blip r:embed="rId2"/>
              </a:buBlip>
            </a:pPr>
            <a:r>
              <a:t>Is there an evident symptom or possible conflict?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Conflicts as Sympto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Conflicts as Symptom</a:t>
            </a:r>
          </a:p>
        </p:txBody>
      </p:sp>
      <p:sp>
        <p:nvSpPr>
          <p:cNvPr id="198" name="Conflict can manifest as almost anything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Conflict can manifest as almost anything:</a:t>
            </a:r>
          </a:p>
          <a:p>
            <a:pPr lvl="1">
              <a:buBlip>
                <a:blip r:embed="rId2"/>
              </a:buBlip>
            </a:pPr>
            <a:r>
              <a:t>Neuro symptoms (seizure, paralysis)</a:t>
            </a:r>
          </a:p>
          <a:p>
            <a:pPr lvl="1">
              <a:buBlip>
                <a:blip r:embed="rId2"/>
              </a:buBlip>
            </a:pPr>
            <a:r>
              <a:t>Physical symptoms</a:t>
            </a:r>
          </a:p>
          <a:p>
            <a:pPr lvl="1">
              <a:buBlip>
                <a:blip r:embed="rId2"/>
              </a:buBlip>
            </a:pPr>
            <a:r>
              <a:t>Depression, Anxiety, Phobias</a:t>
            </a:r>
          </a:p>
          <a:p>
            <a:pPr lvl="1">
              <a:buBlip>
                <a:blip r:embed="rId2"/>
              </a:buBlip>
            </a:pPr>
            <a:r>
              <a:t>Repetitive patterns of behavior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1" name="When an inner situation is not made conscious, it appears outside as fate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 defTabSz="457200">
              <a:spcBef>
                <a:spcPts val="0"/>
              </a:spcBef>
              <a:buSzTx/>
              <a:buNone/>
              <a:defRPr sz="4500">
                <a:solidFill>
                  <a:srgbClr val="000000"/>
                </a:solidFill>
              </a:defRPr>
            </a:pPr>
            <a:r>
              <a:t>When an inner situation is not made conscious, it appears outside as fate. </a:t>
            </a:r>
          </a:p>
          <a:p>
            <a:pPr lvl="8" marL="0" indent="1828800" algn="ctr" defTabSz="457200">
              <a:spcBef>
                <a:spcPts val="0"/>
              </a:spcBef>
              <a:buSzTx/>
              <a:buNone/>
              <a:defRPr sz="4500">
                <a:solidFill>
                  <a:srgbClr val="000000"/>
                </a:solidFill>
              </a:defRPr>
            </a:pPr>
            <a:r>
              <a:t>                               - Carl Jung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Theory of Mind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Theory of Mind</a:t>
            </a:r>
          </a:p>
        </p:txBody>
      </p:sp>
      <p:sp>
        <p:nvSpPr>
          <p:cNvPr id="204" name="The ability to consider another’s perspective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The ability to consider another’s perspective.</a:t>
            </a:r>
          </a:p>
          <a:p>
            <a:pPr>
              <a:buBlip>
                <a:blip r:embed="rId2"/>
              </a:buBlip>
            </a:pPr>
            <a:r>
              <a:t>In other words, the ability to put oneself in another’s shoes (mind) emotionally.</a:t>
            </a:r>
          </a:p>
          <a:p>
            <a:pPr>
              <a:buBlip>
                <a:blip r:embed="rId2"/>
              </a:buBlip>
            </a:pPr>
            <a:r>
              <a:t>In a sense, the ability to empathize.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Tying it all Togethe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Tying it all Together</a:t>
            </a:r>
          </a:p>
        </p:txBody>
      </p:sp>
      <p:sp>
        <p:nvSpPr>
          <p:cNvPr id="207" name="The mind is present in all of us and worth knowing.…"/>
          <p:cNvSpPr txBox="1"/>
          <p:nvPr>
            <p:ph type="body" idx="1"/>
          </p:nvPr>
        </p:nvSpPr>
        <p:spPr>
          <a:xfrm>
            <a:off x="647700" y="2460157"/>
            <a:ext cx="11709400" cy="6477001"/>
          </a:xfrm>
          <a:prstGeom prst="rect">
            <a:avLst/>
          </a:prstGeom>
        </p:spPr>
        <p:txBody>
          <a:bodyPr/>
          <a:lstStyle/>
          <a:p>
            <a:pPr marL="469391" indent="-469391" defTabSz="514095">
              <a:spcBef>
                <a:spcPts val="3600"/>
              </a:spcBef>
              <a:buBlip>
                <a:blip r:embed="rId2"/>
              </a:buBlip>
              <a:defRPr sz="3784"/>
            </a:pPr>
            <a:r>
              <a:t>The mind is present in all of us and worth knowing.</a:t>
            </a:r>
          </a:p>
          <a:p>
            <a:pPr marL="469391" indent="-469391" defTabSz="514095">
              <a:spcBef>
                <a:spcPts val="3600"/>
              </a:spcBef>
              <a:buBlip>
                <a:blip r:embed="rId2"/>
              </a:buBlip>
              <a:defRPr sz="3784"/>
            </a:pPr>
            <a:r>
              <a:t>The unconscious is rich and often conflictual.</a:t>
            </a:r>
          </a:p>
          <a:p>
            <a:pPr marL="469391" indent="-469391" defTabSz="514095">
              <a:spcBef>
                <a:spcPts val="3600"/>
              </a:spcBef>
              <a:buBlip>
                <a:blip r:embed="rId2"/>
              </a:buBlip>
              <a:defRPr sz="3784"/>
            </a:pPr>
            <a:r>
              <a:t>Conflict in the unconscious can manifest in multiple ways, such as behavior and symptoms.</a:t>
            </a:r>
          </a:p>
          <a:p>
            <a:pPr marL="469391" indent="-469391" defTabSz="514095">
              <a:spcBef>
                <a:spcPts val="3600"/>
              </a:spcBef>
              <a:buBlip>
                <a:blip r:embed="rId2"/>
              </a:buBlip>
              <a:defRPr sz="3784"/>
            </a:pPr>
            <a:r>
              <a:t>Through listening and questioning, we can learn about patient conflict and help resolve unwanted symptoms.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Tying it All Togethe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Tying it All Together</a:t>
            </a:r>
          </a:p>
        </p:txBody>
      </p:sp>
      <p:sp>
        <p:nvSpPr>
          <p:cNvPr id="210" name="Curiosity about our patients and their lives is deeply important - both for the care of our patients and our own gratification in our work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Curiosity about our patients and their lives is deeply important - both for the care of our patients and our own gratification in our work.</a:t>
            </a:r>
          </a:p>
          <a:p>
            <a:pPr>
              <a:buBlip>
                <a:blip r:embed="rId2"/>
              </a:buBlip>
            </a:pPr>
            <a:r>
              <a:t>Knowing that there is always more to know should help us maintain a healthy skepticism.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What is the Mind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What is the Mind?</a:t>
            </a:r>
          </a:p>
        </p:txBody>
      </p:sp>
      <p:sp>
        <p:nvSpPr>
          <p:cNvPr id="138" name="What makes it up?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What makes it up?</a:t>
            </a:r>
          </a:p>
          <a:p>
            <a:pPr>
              <a:buBlip>
                <a:blip r:embed="rId2"/>
              </a:buBlip>
            </a:pPr>
            <a:r>
              <a:t>Why does it matter?</a:t>
            </a:r>
          </a:p>
          <a:p>
            <a:pPr>
              <a:buBlip>
                <a:blip r:embed="rId2"/>
              </a:buBlip>
            </a:pPr>
            <a:r>
              <a:t>Is it valuable in general medicine?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he Mind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Mind</a:t>
            </a:r>
          </a:p>
        </p:txBody>
      </p:sp>
      <p:sp>
        <p:nvSpPr>
          <p:cNvPr id="141" name="The mind of everyone is unique, subjective, and worth knowing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The mind of everyone is unique, subjective, and worth knowing.</a:t>
            </a:r>
          </a:p>
          <a:p>
            <a:pPr>
              <a:buBlip>
                <a:blip r:embed="rId2"/>
              </a:buBlip>
            </a:pPr>
            <a:r>
              <a:t>Made up of dreams, fantasies, fears, hopes, impulses, wishes, self image, perception of others, etc.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50ShadesofGreyCoverArt.jpg" descr="50ShadesofGreyCoverArt.jpg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7257128" y="2340823"/>
            <a:ext cx="4611943" cy="6930232"/>
          </a:xfrm>
          <a:prstGeom prst="rect">
            <a:avLst/>
          </a:prstGeom>
        </p:spPr>
      </p:pic>
      <p:sp>
        <p:nvSpPr>
          <p:cNvPr id="144" name="What are fantasies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What are fantasies?</a:t>
            </a:r>
          </a:p>
        </p:txBody>
      </p:sp>
      <p:sp>
        <p:nvSpPr>
          <p:cNvPr id="145" name="What do we mean by fantasies?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3"/>
              </a:buBlip>
            </a:pPr>
            <a:r>
              <a:t>What do we mean by fantasies?</a:t>
            </a:r>
          </a:p>
          <a:p>
            <a:pPr lvl="1">
              <a:buBlip>
                <a:blip r:embed="rId3"/>
              </a:buBlip>
            </a:pPr>
            <a:r>
              <a:t>A private construction of how we believe the world should happen.  </a:t>
            </a:r>
          </a:p>
          <a:p>
            <a:pPr lvl="1">
              <a:buBlip>
                <a:blip r:embed="rId3"/>
              </a:buBlip>
            </a:pPr>
            <a:r>
              <a:t>Not the world as it is.</a:t>
            </a:r>
          </a:p>
          <a:p>
            <a:pPr lvl="1">
              <a:buBlip>
                <a:blip r:embed="rId3"/>
              </a:buBlip>
            </a:pPr>
            <a:r>
              <a:t>Important to know.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Examples of Fantasi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Examples of Fantasies</a:t>
            </a:r>
          </a:p>
        </p:txBody>
      </p:sp>
      <p:sp>
        <p:nvSpPr>
          <p:cNvPr id="148" name="The fantasy of medical school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The fantasy of medical school</a:t>
            </a:r>
          </a:p>
          <a:p>
            <a:pPr lvl="1">
              <a:buBlip>
                <a:blip r:embed="rId2"/>
              </a:buBlip>
            </a:pPr>
            <a:r>
              <a:t>the first year, the third year</a:t>
            </a:r>
          </a:p>
          <a:p>
            <a:pPr lvl="1">
              <a:buBlip>
                <a:blip r:embed="rId2"/>
              </a:buBlip>
            </a:pPr>
            <a:r>
              <a:t>professor fantasies</a:t>
            </a:r>
          </a:p>
          <a:p>
            <a:pPr>
              <a:buBlip>
                <a:blip r:embed="rId2"/>
              </a:buBlip>
            </a:pPr>
            <a:r>
              <a:t>The birthday party…</a:t>
            </a:r>
          </a:p>
          <a:p>
            <a:pPr>
              <a:buBlip>
                <a:blip r:embed="rId2"/>
              </a:buBlip>
            </a:pPr>
            <a:r>
              <a:t>What do these examples suggest?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he Unconsciou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Unconscious </a:t>
            </a:r>
          </a:p>
        </p:txBody>
      </p:sp>
      <p:sp>
        <p:nvSpPr>
          <p:cNvPr id="151" name="Much of mental life is out of our awareness and motivates behavior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Much of mental life is out of our awareness and motivates behavior.</a:t>
            </a:r>
          </a:p>
          <a:p>
            <a:pPr>
              <a:buBlip>
                <a:blip r:embed="rId2"/>
              </a:buBlip>
            </a:pPr>
            <a:r>
              <a:t>It is dynamic (meaning “active, in motion”)</a:t>
            </a:r>
          </a:p>
          <a:p>
            <a:pPr>
              <a:buBlip>
                <a:blip r:embed="rId2"/>
              </a:buBlip>
            </a:pPr>
            <a:r>
              <a:t>Emotionally difficult and conflictual ideas are kept out of our awareness.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he Unconsciou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Unconscious</a:t>
            </a:r>
          </a:p>
        </p:txBody>
      </p:sp>
      <p:sp>
        <p:nvSpPr>
          <p:cNvPr id="154" name="It is timeless and irrational - no linear space time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It is timeless and irrational - no linear space time.</a:t>
            </a:r>
          </a:p>
          <a:p>
            <a:pPr lvl="1">
              <a:buBlip>
                <a:blip r:embed="rId2"/>
              </a:buBlip>
            </a:pPr>
            <a:r>
              <a:t>Past, present, and future are one.</a:t>
            </a:r>
          </a:p>
          <a:p>
            <a:pPr>
              <a:buBlip>
                <a:blip r:embed="rId2"/>
              </a:buBlip>
            </a:pPr>
            <a:r>
              <a:t>However, it has rules that can be followed to understand and make sense.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he Unconsciou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Unconscious</a:t>
            </a:r>
          </a:p>
        </p:txBody>
      </p:sp>
      <p:sp>
        <p:nvSpPr>
          <p:cNvPr id="157" name="Nothing in the mind happens randomly or arbitrarily.…"/>
          <p:cNvSpPr txBox="1"/>
          <p:nvPr>
            <p:ph type="body" idx="1"/>
          </p:nvPr>
        </p:nvSpPr>
        <p:spPr>
          <a:xfrm>
            <a:off x="647700" y="2654300"/>
            <a:ext cx="11709400" cy="64770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Nothing in the mind happens randomly or arbitrarily.  </a:t>
            </a:r>
          </a:p>
          <a:p>
            <a:pPr lvl="1">
              <a:buBlip>
                <a:blip r:embed="rId2"/>
              </a:buBlip>
            </a:pPr>
            <a:r>
              <a:t>All mental acts have causes and meanings.</a:t>
            </a:r>
          </a:p>
          <a:p>
            <a:pPr lvl="1">
              <a:buBlip>
                <a:blip r:embed="rId2"/>
              </a:buBlip>
            </a:pPr>
            <a:r>
              <a:t>This allows symptoms to make sense.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BrushedCanvas">
  <a:themeElements>
    <a:clrScheme name="BrushedCanvas">
      <a:dk1>
        <a:srgbClr val="546056"/>
      </a:dk1>
      <a:lt1>
        <a:srgbClr val="600C52"/>
      </a:lt1>
      <a:dk2>
        <a:srgbClr val="61615E"/>
      </a:dk2>
      <a:lt2>
        <a:srgbClr val="CECECA"/>
      </a:lt2>
      <a:accent1>
        <a:srgbClr val="648FC7"/>
      </a:accent1>
      <a:accent2>
        <a:srgbClr val="77B06D"/>
      </a:accent2>
      <a:accent3>
        <a:srgbClr val="E0BC59"/>
      </a:accent3>
      <a:accent4>
        <a:srgbClr val="EB925B"/>
      </a:accent4>
      <a:accent5>
        <a:srgbClr val="C56667"/>
      </a:accent5>
      <a:accent6>
        <a:srgbClr val="927AB0"/>
      </a:accent6>
      <a:hlink>
        <a:srgbClr val="0000FF"/>
      </a:hlink>
      <a:folHlink>
        <a:srgbClr val="FF00FF"/>
      </a:folHlink>
    </a:clrScheme>
    <a:fontScheme name="BrushedCanvas">
      <a:majorFont>
        <a:latin typeface="Palatino"/>
        <a:ea typeface="Palatino"/>
        <a:cs typeface="Palatino"/>
      </a:majorFont>
      <a:minorFont>
        <a:latin typeface="Palatino"/>
        <a:ea typeface="Palatino"/>
        <a:cs typeface="Palatino"/>
      </a:minorFont>
    </a:fontScheme>
    <a:fmtScheme name="BrushedCanva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800" u="none" kumimoji="0" normalizeH="0">
            <a:ln>
              <a:noFill/>
            </a:ln>
            <a:solidFill>
              <a:srgbClr val="F5F8EB"/>
            </a:solidFill>
            <a:effectLst/>
            <a:uFillTx/>
            <a:latin typeface="+mn-lt"/>
            <a:ea typeface="+mn-ea"/>
            <a:cs typeface="+mn-cs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717D75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546056"/>
            </a:solidFill>
            <a:effectLst/>
            <a:uFillTx/>
            <a:latin typeface="+mn-lt"/>
            <a:ea typeface="+mn-ea"/>
            <a:cs typeface="+mn-cs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rushedCanvas">
  <a:themeElements>
    <a:clrScheme name="BrushedCanvas">
      <a:dk1>
        <a:srgbClr val="000000"/>
      </a:dk1>
      <a:lt1>
        <a:srgbClr val="FFFFFF"/>
      </a:lt1>
      <a:dk2>
        <a:srgbClr val="61615E"/>
      </a:dk2>
      <a:lt2>
        <a:srgbClr val="CECECA"/>
      </a:lt2>
      <a:accent1>
        <a:srgbClr val="648FC7"/>
      </a:accent1>
      <a:accent2>
        <a:srgbClr val="77B06D"/>
      </a:accent2>
      <a:accent3>
        <a:srgbClr val="E0BC59"/>
      </a:accent3>
      <a:accent4>
        <a:srgbClr val="EB925B"/>
      </a:accent4>
      <a:accent5>
        <a:srgbClr val="C56667"/>
      </a:accent5>
      <a:accent6>
        <a:srgbClr val="927AB0"/>
      </a:accent6>
      <a:hlink>
        <a:srgbClr val="0000FF"/>
      </a:hlink>
      <a:folHlink>
        <a:srgbClr val="FF00FF"/>
      </a:folHlink>
    </a:clrScheme>
    <a:fontScheme name="BrushedCanvas">
      <a:majorFont>
        <a:latin typeface="Palatino"/>
        <a:ea typeface="Palatino"/>
        <a:cs typeface="Palatino"/>
      </a:majorFont>
      <a:minorFont>
        <a:latin typeface="Palatino"/>
        <a:ea typeface="Palatino"/>
        <a:cs typeface="Palatino"/>
      </a:minorFont>
    </a:fontScheme>
    <a:fmtScheme name="BrushedCanva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800" u="none" kumimoji="0" normalizeH="0">
            <a:ln>
              <a:noFill/>
            </a:ln>
            <a:solidFill>
              <a:srgbClr val="F5F8EB"/>
            </a:solidFill>
            <a:effectLst/>
            <a:uFillTx/>
            <a:latin typeface="+mn-lt"/>
            <a:ea typeface="+mn-ea"/>
            <a:cs typeface="+mn-cs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717D75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546056"/>
            </a:solidFill>
            <a:effectLst/>
            <a:uFillTx/>
            <a:latin typeface="+mn-lt"/>
            <a:ea typeface="+mn-ea"/>
            <a:cs typeface="+mn-cs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