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9" r:id="rId13"/>
    <p:sldId id="268" r:id="rId14"/>
    <p:sldId id="270" r:id="rId15"/>
    <p:sldId id="271" r:id="rId16"/>
    <p:sldId id="272" r:id="rId17"/>
    <p:sldId id="275" r:id="rId18"/>
    <p:sldId id="274" r:id="rId19"/>
    <p:sldId id="276" r:id="rId20"/>
    <p:sldId id="280" r:id="rId21"/>
    <p:sldId id="279" r:id="rId22"/>
    <p:sldId id="287" r:id="rId23"/>
    <p:sldId id="291" r:id="rId24"/>
    <p:sldId id="273" r:id="rId25"/>
    <p:sldId id="277" r:id="rId26"/>
    <p:sldId id="292" r:id="rId27"/>
    <p:sldId id="293" r:id="rId28"/>
    <p:sldId id="278" r:id="rId29"/>
    <p:sldId id="281" r:id="rId30"/>
    <p:sldId id="282" r:id="rId31"/>
    <p:sldId id="283" r:id="rId32"/>
    <p:sldId id="284" r:id="rId33"/>
    <p:sldId id="289" r:id="rId34"/>
    <p:sldId id="294" r:id="rId35"/>
    <p:sldId id="286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87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2059" autoAdjust="0"/>
  </p:normalViewPr>
  <p:slideViewPr>
    <p:cSldViewPr snapToGrid="0" snapToObjects="1">
      <p:cViewPr varScale="1">
        <p:scale>
          <a:sx n="73" d="100"/>
          <a:sy n="73" d="100"/>
        </p:scale>
        <p:origin x="-5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ADED3-6F84-C247-91EB-096190C95926}" type="datetimeFigureOut">
              <a:rPr lang="en-US" smtClean="0"/>
              <a:t>2/5/18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033D9-9A71-EC4E-ACD8-E20E809F9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56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0437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CAFE2-F9ED-8F4B-AC87-A021610654E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166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Tolerance to respiratory</a:t>
            </a:r>
            <a:r>
              <a:rPr lang="en-US" baseline="0" dirty="0" smtClean="0"/>
              <a:t> depression may be slower than tolerance to euphoric effects </a:t>
            </a:r>
            <a:r>
              <a:rPr lang="mr-IN" baseline="0" dirty="0" smtClean="0"/>
              <a:t>–</a:t>
            </a:r>
            <a:r>
              <a:rPr lang="en-US" baseline="0" dirty="0" smtClean="0"/>
              <a:t> chasing the high </a:t>
            </a:r>
            <a:r>
              <a:rPr lang="mr-IN" baseline="0" dirty="0" smtClean="0"/>
              <a:t>–</a:t>
            </a:r>
            <a:r>
              <a:rPr lang="en-US" baseline="0" dirty="0" smtClean="0"/>
              <a:t> keep increasing dose, but respiratory drive hasn’t caught up yet and they will stop breathing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602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33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Atypical</a:t>
            </a:r>
            <a:r>
              <a:rPr lang="en-US" baseline="0" dirty="0" smtClean="0"/>
              <a:t> features = opposite change in vegetative features </a:t>
            </a:r>
          </a:p>
          <a:p>
            <a:r>
              <a:rPr lang="en-US" baseline="0" dirty="0" smtClean="0"/>
              <a:t>MDD with psychotics features = more severe, more recurrent, less response to antidepressants and antipsychotics alone – need to treat with both</a:t>
            </a:r>
          </a:p>
          <a:p>
            <a:r>
              <a:rPr lang="en-US" baseline="0" dirty="0" smtClean="0"/>
              <a:t>Seasonal affective disorder – based on amount of sunlight available</a:t>
            </a:r>
          </a:p>
          <a:p>
            <a:r>
              <a:rPr lang="en-US" dirty="0" smtClean="0"/>
              <a:t>Stressed that they don’t need to memorize medications/drugs  or medical</a:t>
            </a:r>
            <a:r>
              <a:rPr lang="en-US" baseline="0" dirty="0" smtClean="0"/>
              <a:t> causes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858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Sexual dysfunction</a:t>
            </a:r>
            <a:r>
              <a:rPr lang="en-US" baseline="0" dirty="0" smtClean="0"/>
              <a:t> - ↓ interest, </a:t>
            </a:r>
            <a:r>
              <a:rPr lang="en-US" baseline="0" dirty="0" err="1" smtClean="0"/>
              <a:t>anorgasmia</a:t>
            </a:r>
            <a:r>
              <a:rPr lang="en-US" baseline="0" dirty="0" smtClean="0"/>
              <a:t>, delayed ejaculation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730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612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Mild depression: </a:t>
            </a:r>
          </a:p>
          <a:p>
            <a:r>
              <a:rPr lang="en-US" dirty="0" smtClean="0"/>
              <a:t>Moderate: </a:t>
            </a:r>
          </a:p>
          <a:p>
            <a:r>
              <a:rPr lang="en-US" dirty="0" smtClean="0"/>
              <a:t>Severe: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8482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During the period of mood disturbance and increased energy and activity</a:t>
            </a:r>
            <a:r>
              <a:rPr lang="en-US" baseline="0" dirty="0" smtClean="0"/>
              <a:t>, 3 or more of the following </a:t>
            </a:r>
            <a:r>
              <a:rPr lang="en-US" baseline="0" dirty="0" err="1" smtClean="0"/>
              <a:t>sxs</a:t>
            </a:r>
            <a:r>
              <a:rPr lang="en-US" baseline="0" dirty="0" smtClean="0"/>
              <a:t> (4 if mood is only irritable) are present to a significant degree and noticeable change from baseline behavior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687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0796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0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not just physical dependence but maladaptive behaviors surrounding use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CAFE2-F9ED-8F4B-AC87-A021610654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166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Bipolar disorder frequently initially presents as depression – review</a:t>
            </a:r>
            <a:r>
              <a:rPr lang="en-US" baseline="0" dirty="0" smtClean="0"/>
              <a:t> circumstances where you should consider bipolar disorder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3197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Remember:</a:t>
            </a:r>
            <a:r>
              <a:rPr lang="en-US" baseline="0" dirty="0" smtClean="0"/>
              <a:t> antidepressants can unmask/worsen mania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47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Risk factors: good at identifying groups at risk, but less helpful for at risk individuals </a:t>
            </a:r>
            <a:r>
              <a:rPr lang="mr-IN" dirty="0" smtClean="0"/>
              <a:t>–</a:t>
            </a:r>
            <a:r>
              <a:rPr lang="en-US" dirty="0" smtClean="0"/>
              <a:t> we don’t have a method to predict</a:t>
            </a:r>
            <a:r>
              <a:rPr lang="en-US" baseline="0" dirty="0" smtClean="0"/>
              <a:t> who is going to commit suicide</a:t>
            </a:r>
          </a:p>
          <a:p>
            <a:endParaRPr lang="en-US" baseline="0" dirty="0" smtClean="0"/>
          </a:p>
          <a:p>
            <a:r>
              <a:rPr lang="en-US" baseline="0" dirty="0" smtClean="0"/>
              <a:t>Greatest single risk factor = previous attempt</a:t>
            </a:r>
          </a:p>
          <a:p>
            <a:r>
              <a:rPr lang="en-US" baseline="0" dirty="0" smtClean="0"/>
              <a:t>Substance use </a:t>
            </a:r>
            <a:r>
              <a:rPr lang="mr-IN" baseline="0" dirty="0" smtClean="0"/>
              <a:t>–</a:t>
            </a:r>
            <a:r>
              <a:rPr lang="en-US" baseline="0" dirty="0" smtClean="0"/>
              <a:t> disinhibit a person 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the context of hopelessness </a:t>
            </a:r>
            <a:r>
              <a:rPr lang="mr-IN" baseline="0" dirty="0" smtClean="0"/>
              <a:t>–</a:t>
            </a:r>
            <a:r>
              <a:rPr lang="en-US" baseline="0" dirty="0" smtClean="0"/>
              <a:t> cannot future plan, cant see beyond the moment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Males more likely to use lethal means</a:t>
            </a:r>
          </a:p>
          <a:p>
            <a:endParaRPr lang="en-US" dirty="0" smtClean="0"/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cause of death for US</a:t>
            </a:r>
            <a:r>
              <a:rPr lang="en-US" baseline="0" dirty="0" smtClean="0"/>
              <a:t> 15-24</a:t>
            </a:r>
          </a:p>
          <a:p>
            <a:endParaRPr lang="en-US" baseline="0" dirty="0" smtClean="0"/>
          </a:p>
          <a:p>
            <a:r>
              <a:rPr lang="en-US" baseline="0" dirty="0" smtClean="0"/>
              <a:t>Older white males (&gt;65): more medical illness, difficult losses, more pain </a:t>
            </a:r>
            <a:r>
              <a:rPr lang="mr-IN" baseline="0" dirty="0" smtClean="0"/>
              <a:t>–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undx</a:t>
            </a:r>
            <a:r>
              <a:rPr lang="en-US" baseline="0" dirty="0" smtClean="0"/>
              <a:t> depression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Parasuicidal</a:t>
            </a:r>
            <a:r>
              <a:rPr lang="en-US" baseline="0" dirty="0" smtClean="0"/>
              <a:t> behavior </a:t>
            </a:r>
            <a:r>
              <a:rPr lang="mr-IN" baseline="0" dirty="0" smtClean="0"/>
              <a:t>–</a:t>
            </a:r>
            <a:r>
              <a:rPr lang="en-US" baseline="0" dirty="0" smtClean="0"/>
              <a:t> self-injurious behavior, usually no intent to kill </a:t>
            </a:r>
            <a:r>
              <a:rPr lang="en-US" baseline="0" dirty="0" err="1" smtClean="0"/>
              <a:t>onself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1667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Restricting: Weight loss is accomplished primarily through dieting,</a:t>
            </a:r>
            <a:r>
              <a:rPr lang="en-US" baseline="0" dirty="0" smtClean="0"/>
              <a:t> </a:t>
            </a:r>
            <a:r>
              <a:rPr lang="en-US" dirty="0" smtClean="0"/>
              <a:t>fasting, and/or excessive exercise</a:t>
            </a: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 smtClean="0"/>
              <a:t>Not engaged in recurrent episodes of binge eating or purging behavior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Binge-eating/Purging Type</a:t>
            </a: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 smtClean="0"/>
              <a:t>Recurrent episodes of binge eating or purging behavior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Binge-eating</a:t>
            </a:r>
            <a:r>
              <a:rPr lang="en-US" baseline="0" dirty="0" smtClean="0"/>
              <a:t> – excessive food intake within a 2-hour period, eating more rapidly, eating until uncomfortably full, eating when not hungry, eating alone, feeling disgusted about eating habits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Ego-dystonic </a:t>
            </a:r>
            <a:r>
              <a:rPr lang="mr-IN" baseline="0" dirty="0" smtClean="0"/>
              <a:t>–</a:t>
            </a:r>
            <a:r>
              <a:rPr lang="en-US" baseline="0" dirty="0" smtClean="0"/>
              <a:t> patients are ashamed of their problems and attempt to conceal their symptoms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Anorexia </a:t>
            </a:r>
            <a:r>
              <a:rPr lang="mr-IN" baseline="0" dirty="0" smtClean="0"/>
              <a:t>–</a:t>
            </a:r>
            <a:r>
              <a:rPr lang="en-US" baseline="0" dirty="0" smtClean="0"/>
              <a:t> below weight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273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Conflicting feelings about experienced</a:t>
            </a:r>
            <a:r>
              <a:rPr lang="en-US" baseline="0" dirty="0" smtClean="0"/>
              <a:t> gender and assigned gender for at least 6 months with 2 of the following: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Strong conflicting feelings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Desire to get ride of primary +/or secondary sex characteristics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Desire to be of other gender, to have other gender’s sex characteristics, treated as other gender, feeling the “typical feelings” of other gender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transvestic</a:t>
            </a:r>
            <a:r>
              <a:rPr lang="en-US" dirty="0" smtClean="0"/>
              <a:t> disorder</a:t>
            </a:r>
          </a:p>
          <a:p>
            <a:r>
              <a:rPr lang="en-US" dirty="0" smtClean="0"/>
              <a:t>Vs. body </a:t>
            </a:r>
            <a:r>
              <a:rPr lang="en-US" dirty="0" err="1" smtClean="0"/>
              <a:t>dysmorphic</a:t>
            </a:r>
            <a:r>
              <a:rPr lang="en-US" baseline="0" dirty="0" smtClean="0"/>
              <a:t> d/o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47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Both diagnoses can be given if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meets criteria for both gender </a:t>
            </a:r>
            <a:r>
              <a:rPr lang="en-US" baseline="0" dirty="0" err="1" smtClean="0"/>
              <a:t>dysphoria</a:t>
            </a:r>
            <a:r>
              <a:rPr lang="en-US" baseline="0" dirty="0" smtClean="0"/>
              <a:t> and body </a:t>
            </a:r>
            <a:r>
              <a:rPr lang="en-US" baseline="0" dirty="0" err="1" smtClean="0"/>
              <a:t>dysmorphic</a:t>
            </a:r>
            <a:r>
              <a:rPr lang="en-US" baseline="0" dirty="0" smtClean="0"/>
              <a:t> d/o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47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Antidepressants</a:t>
            </a:r>
            <a:r>
              <a:rPr lang="en-US" baseline="0" dirty="0" smtClean="0"/>
              <a:t> can initially increase anxiety due to transiently increasing NE in the synapse (but over time it reduces anxiety because it reduces sensitive of receptors to NE)</a:t>
            </a:r>
          </a:p>
          <a:p>
            <a:r>
              <a:rPr lang="en-US" baseline="0" dirty="0" smtClean="0"/>
              <a:t>Remember – depression has abnormal stress response with increased cortisol levels</a:t>
            </a:r>
          </a:p>
          <a:p>
            <a:r>
              <a:rPr lang="en-US" baseline="0" dirty="0" smtClean="0"/>
              <a:t>Situational phobia – claustrophobia, bridges, tunnels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156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 PTSD</a:t>
            </a:r>
            <a:r>
              <a:rPr lang="en-US" baseline="0" dirty="0" smtClean="0"/>
              <a:t> you need </a:t>
            </a:r>
            <a:r>
              <a:rPr lang="en-US" baseline="0" dirty="0" err="1" smtClean="0"/>
              <a:t>sxs</a:t>
            </a:r>
            <a:r>
              <a:rPr lang="en-US" baseline="0" dirty="0" smtClean="0"/>
              <a:t> in each of the </a:t>
            </a:r>
            <a:r>
              <a:rPr lang="en-US" baseline="0" dirty="0" err="1" smtClean="0"/>
              <a:t>sxs</a:t>
            </a:r>
            <a:r>
              <a:rPr lang="en-US" baseline="0" dirty="0" smtClean="0"/>
              <a:t> clusters:</a:t>
            </a:r>
            <a:endParaRPr lang="en-US" dirty="0" smtClean="0"/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One or more intrusion </a:t>
            </a:r>
            <a:r>
              <a:rPr lang="en-US" dirty="0" err="1" smtClean="0"/>
              <a:t>sxs</a:t>
            </a:r>
            <a:endParaRPr lang="en-US" dirty="0" smtClean="0"/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Evidence of persistent avoidance 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Two or more </a:t>
            </a:r>
            <a:r>
              <a:rPr lang="en-US" dirty="0" err="1" smtClean="0"/>
              <a:t>sxs</a:t>
            </a:r>
            <a:r>
              <a:rPr lang="en-US" dirty="0" smtClean="0"/>
              <a:t> demonstrating negative alterations in cognition and mood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Two or more increased arousal/reactivity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sxs</a:t>
            </a:r>
            <a:endParaRPr lang="en-US" dirty="0" smtClean="0"/>
          </a:p>
          <a:p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Acute stress disorder just needs 9 total symptoms and they don’t have to be from different clusters like they do for PTSD; 60-80% conversion of ASD to PSTD – try to catch it early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Trauma severity – physical injury, extent of sexual abuse, how close to death etc.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EMDR = eye-movement desensitization</a:t>
            </a:r>
            <a:r>
              <a:rPr lang="en-US" baseline="0" dirty="0" smtClean="0"/>
              <a:t> reprocessing</a:t>
            </a:r>
          </a:p>
          <a:p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EMDR </a:t>
            </a:r>
            <a:r>
              <a:rPr lang="mr-IN" baseline="0" dirty="0" smtClean="0"/>
              <a:t>–</a:t>
            </a:r>
            <a:r>
              <a:rPr lang="en-US" baseline="0" dirty="0" smtClean="0"/>
              <a:t> 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Frontal eye fields (in frontal lobe)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Hypoactive frontal lobe in PTSD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Increasing functionality of frontal lobes by activating FEFs</a:t>
            </a:r>
            <a:r>
              <a:rPr lang="mr-IN" baseline="0" dirty="0" smtClean="0"/>
              <a:t>…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18768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Amygdala is part of limbic system </a:t>
            </a:r>
            <a:r>
              <a:rPr lang="mr-IN" dirty="0" smtClean="0"/>
              <a:t>–</a:t>
            </a:r>
            <a:r>
              <a:rPr lang="en-US" dirty="0" smtClean="0"/>
              <a:t> emotionality</a:t>
            </a:r>
          </a:p>
          <a:p>
            <a:endParaRPr lang="en-US" dirty="0" smtClean="0"/>
          </a:p>
          <a:p>
            <a:r>
              <a:rPr lang="en-US" u="sng" dirty="0" smtClean="0"/>
              <a:t>Frontal</a:t>
            </a:r>
            <a:r>
              <a:rPr lang="en-US" u="sng" baseline="0" dirty="0" smtClean="0"/>
              <a:t> Cortex </a:t>
            </a:r>
            <a:r>
              <a:rPr lang="en-US" u="none" baseline="0" dirty="0" smtClean="0"/>
              <a:t> - appreciate context of a stimulus and modify behavioral response accordingly, when lost we have more instinctual behavior  and release inhibition on amygdala </a:t>
            </a:r>
            <a:endParaRPr lang="en-US" u="sng" dirty="0" smtClean="0"/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Cingulate cortex (part of frontal</a:t>
            </a:r>
            <a:r>
              <a:rPr lang="en-US" baseline="0" dirty="0" smtClean="0"/>
              <a:t> lobe)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decreased brain matter</a:t>
            </a:r>
            <a:r>
              <a:rPr lang="en-US" baseline="0" dirty="0" smtClean="0"/>
              <a:t> density in PTSD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Size correlated to </a:t>
            </a:r>
            <a:r>
              <a:rPr lang="en-US" baseline="0" dirty="0" err="1" smtClean="0"/>
              <a:t>sxs</a:t>
            </a:r>
            <a:r>
              <a:rPr lang="en-US" baseline="0" dirty="0" smtClean="0"/>
              <a:t> severity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Decreased neuronal integrity in PTDS (evidence chemically seen in addition to structural abnormalities </a:t>
            </a:r>
          </a:p>
          <a:p>
            <a:endParaRPr lang="en-US" baseline="0" dirty="0" smtClean="0"/>
          </a:p>
          <a:p>
            <a:endParaRPr lang="en-US" dirty="0" smtClean="0"/>
          </a:p>
          <a:p>
            <a:r>
              <a:rPr lang="en-US" u="sng" dirty="0" smtClean="0"/>
              <a:t>Hippocampus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Decreased hippocampal volumes in PTSD</a:t>
            </a:r>
            <a:r>
              <a:rPr lang="en-US" baseline="0" dirty="0" smtClean="0"/>
              <a:t> (and in trauma exposure, but more in PTSD)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Functional imaging show decreased functionality in hippocampus in PTSD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Size improves with treatment (SSRI)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Size correlates with </a:t>
            </a:r>
            <a:r>
              <a:rPr lang="en-US" dirty="0" err="1" smtClean="0"/>
              <a:t>sxs</a:t>
            </a:r>
            <a:endParaRPr lang="en-US" dirty="0" smtClean="0"/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Atrophy is caused by stress secondary</a:t>
            </a:r>
            <a:r>
              <a:rPr lang="en-US" baseline="0" dirty="0" smtClean="0"/>
              <a:t> to </a:t>
            </a:r>
            <a:r>
              <a:rPr lang="en-US" dirty="0" smtClean="0"/>
              <a:t>the PTSD (theory)</a:t>
            </a:r>
            <a:r>
              <a:rPr lang="en-US" baseline="0" dirty="0" smtClean="0"/>
              <a:t> </a:t>
            </a: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Or</a:t>
            </a:r>
            <a:r>
              <a:rPr lang="en-US" baseline="0" dirty="0" smtClean="0"/>
              <a:t> is small size a risk factor making you more predisposed??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sz="1400" b="1" baseline="0" dirty="0" smtClean="0"/>
              <a:t>Reciprocal relationship between medial frontal cortex and amygdala function in PTSD</a:t>
            </a:r>
          </a:p>
          <a:p>
            <a:pPr marL="0" indent="0">
              <a:buFontTx/>
              <a:buNone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u="sng" baseline="0" dirty="0" smtClean="0"/>
              <a:t>Norepinephrine </a:t>
            </a:r>
            <a:r>
              <a:rPr lang="en-US" baseline="0" dirty="0" smtClean="0"/>
              <a:t>is critically involved in PTSD and is produced in the locus </a:t>
            </a:r>
            <a:r>
              <a:rPr lang="en-US" baseline="0" dirty="0" err="1" smtClean="0"/>
              <a:t>ceruleus</a:t>
            </a:r>
            <a:r>
              <a:rPr lang="en-US" baseline="0" dirty="0" smtClean="0"/>
              <a:t>, with diffuse axonal projections throughout the nervous system and multiple end-organ effects</a:t>
            </a:r>
          </a:p>
          <a:p>
            <a:pPr marL="0" indent="0">
              <a:buFontTx/>
              <a:buNone/>
            </a:pPr>
            <a:endParaRPr lang="en-US" baseline="0" dirty="0" smtClean="0"/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447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 combine a benzodiazepine with an</a:t>
            </a:r>
            <a:r>
              <a:rPr lang="en-US" baseline="0" dirty="0" smtClean="0"/>
              <a:t> antidepressant and then slowly wean the </a:t>
            </a:r>
            <a:r>
              <a:rPr lang="en-US" baseline="0" dirty="0" err="1" smtClean="0"/>
              <a:t>benzo</a:t>
            </a:r>
            <a:r>
              <a:rPr lang="en-US" baseline="0" dirty="0" smtClean="0"/>
              <a:t> as the patient improves</a:t>
            </a:r>
          </a:p>
          <a:p>
            <a:r>
              <a:rPr lang="en-US" baseline="0" dirty="0" smtClean="0"/>
              <a:t>Benzodiazepines increases the affinity of GABA for its receptor</a:t>
            </a:r>
          </a:p>
          <a:p>
            <a:r>
              <a:rPr lang="en-US" baseline="0" dirty="0" smtClean="0"/>
              <a:t>Discontinuation syndrome </a:t>
            </a:r>
            <a:r>
              <a:rPr lang="en-US" baseline="0" dirty="0" smtClean="0">
                <a:sym typeface="Wingdings" panose="05000000000000000000" pitchFamily="2" charset="2"/>
              </a:rPr>
              <a:t> opposite of therapeutic effect  autonomic hyperactivity, anxiety, seizures, tremor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sz="2400" dirty="0" smtClean="0">
              <a:solidFill>
                <a:schemeClr val="tx1">
                  <a:lumMod val="85000"/>
                </a:schemeClr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Non-pharmacologic treatments – relaxation training, desensitization, CBT (especially for insomnia)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034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MOA of ALL drugs discussed</a:t>
            </a:r>
          </a:p>
          <a:p>
            <a:r>
              <a:rPr lang="en-US" dirty="0" err="1" smtClean="0"/>
              <a:t>Sxs</a:t>
            </a:r>
            <a:r>
              <a:rPr lang="en-US" baseline="0" dirty="0" smtClean="0"/>
              <a:t> of </a:t>
            </a:r>
            <a:r>
              <a:rPr lang="en-US" baseline="0" dirty="0" err="1" smtClean="0"/>
              <a:t>intox</a:t>
            </a:r>
            <a:r>
              <a:rPr lang="en-US" baseline="0" dirty="0" smtClean="0"/>
              <a:t> </a:t>
            </a:r>
            <a:r>
              <a:rPr lang="mr-IN" baseline="0" dirty="0" smtClean="0"/>
              <a:t>–</a:t>
            </a:r>
            <a:r>
              <a:rPr lang="en-US" baseline="0" dirty="0" smtClean="0"/>
              <a:t> esp. </a:t>
            </a:r>
            <a:r>
              <a:rPr lang="en-US" baseline="0" dirty="0" err="1" smtClean="0"/>
              <a:t>opiods</a:t>
            </a:r>
            <a:r>
              <a:rPr lang="en-US" baseline="0" dirty="0" smtClean="0"/>
              <a:t> cocaine, PCP, and hallucinogens</a:t>
            </a:r>
          </a:p>
          <a:p>
            <a:r>
              <a:rPr lang="en-US" baseline="0" dirty="0" smtClean="0"/>
              <a:t>Recognize </a:t>
            </a:r>
            <a:r>
              <a:rPr lang="en-US" baseline="0" dirty="0" err="1" smtClean="0"/>
              <a:t>sxs</a:t>
            </a:r>
            <a:r>
              <a:rPr lang="en-US" baseline="0" dirty="0" smtClean="0"/>
              <a:t> of withdrawal, esp. opioids, </a:t>
            </a:r>
            <a:r>
              <a:rPr lang="en-US" baseline="0" dirty="0" err="1" smtClean="0"/>
              <a:t>benzos</a:t>
            </a:r>
            <a:r>
              <a:rPr lang="en-US" baseline="0" dirty="0" smtClean="0"/>
              <a:t>, and </a:t>
            </a:r>
            <a:r>
              <a:rPr lang="en-US" baseline="0" dirty="0" err="1" smtClean="0"/>
              <a:t>EtOH</a:t>
            </a:r>
            <a:endParaRPr lang="en-US" baseline="0" dirty="0" smtClean="0"/>
          </a:p>
          <a:p>
            <a:r>
              <a:rPr lang="en-US" baseline="0" dirty="0" smtClean="0"/>
              <a:t>TX for </a:t>
            </a:r>
            <a:r>
              <a:rPr lang="en-US" baseline="0" dirty="0" err="1" smtClean="0"/>
              <a:t>opiod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benzo</a:t>
            </a:r>
            <a:r>
              <a:rPr lang="en-US" baseline="0" dirty="0" smtClean="0"/>
              <a:t>, and </a:t>
            </a:r>
            <a:r>
              <a:rPr lang="en-US" baseline="0" dirty="0" err="1" smtClean="0"/>
              <a:t>EtOH</a:t>
            </a:r>
            <a:r>
              <a:rPr lang="en-US" baseline="0" dirty="0" smtClean="0"/>
              <a:t> withdrawal</a:t>
            </a:r>
          </a:p>
          <a:p>
            <a:r>
              <a:rPr lang="en-US" baseline="0" dirty="0" smtClean="0"/>
              <a:t>Which withdrawals can kill? </a:t>
            </a:r>
            <a:r>
              <a:rPr lang="mr-IN" baseline="0" dirty="0" smtClean="0"/>
              <a:t>–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EtOH</a:t>
            </a:r>
            <a:r>
              <a:rPr lang="en-US" baseline="0" dirty="0" smtClean="0"/>
              <a:t>, barbiturates, </a:t>
            </a:r>
            <a:r>
              <a:rPr lang="en-US" baseline="0" dirty="0" err="1" smtClean="0"/>
              <a:t>benzos</a:t>
            </a:r>
            <a:endParaRPr lang="en-US" baseline="0" dirty="0" smtClean="0"/>
          </a:p>
          <a:p>
            <a:r>
              <a:rPr lang="en-US" baseline="0" dirty="0" smtClean="0"/>
              <a:t>Why smoking substances is so addictive.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CAFE2-F9ED-8F4B-AC87-A021610654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1660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How the</a:t>
            </a:r>
            <a:r>
              <a:rPr lang="en-US" baseline="0" dirty="0" smtClean="0"/>
              <a:t> patient is responding to their symptoms is often what is notable and different from a typical, medical presentation (the patients is much more concerned and distressed about their symptoms)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41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Munchhausen Syndrome by proxy </a:t>
            </a:r>
            <a:r>
              <a:rPr lang="mr-IN" dirty="0" smtClean="0"/>
              <a:t>–</a:t>
            </a:r>
            <a:r>
              <a:rPr lang="en-US" dirty="0" smtClean="0"/>
              <a:t> parent, caretaker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5693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Males</a:t>
            </a:r>
            <a:r>
              <a:rPr lang="en-US" baseline="0" dirty="0" smtClean="0"/>
              <a:t> – Teenagers (6-15)</a:t>
            </a:r>
          </a:p>
          <a:p>
            <a:r>
              <a:rPr lang="en-US" baseline="0" dirty="0" smtClean="0"/>
              <a:t>Females – 20’s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471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033D9-9A71-EC4E-ACD8-E20E809F977F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4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MOA of ALL drugs discussed</a:t>
            </a:r>
          </a:p>
          <a:p>
            <a:r>
              <a:rPr lang="en-US" dirty="0" err="1" smtClean="0"/>
              <a:t>Sxs</a:t>
            </a:r>
            <a:r>
              <a:rPr lang="en-US" baseline="0" dirty="0" smtClean="0"/>
              <a:t> of </a:t>
            </a:r>
            <a:r>
              <a:rPr lang="en-US" baseline="0" dirty="0" err="1" smtClean="0"/>
              <a:t>intox</a:t>
            </a:r>
            <a:r>
              <a:rPr lang="en-US" baseline="0" dirty="0" smtClean="0"/>
              <a:t> </a:t>
            </a:r>
            <a:r>
              <a:rPr lang="mr-IN" baseline="0" dirty="0" smtClean="0"/>
              <a:t>–</a:t>
            </a:r>
            <a:r>
              <a:rPr lang="en-US" baseline="0" dirty="0" smtClean="0"/>
              <a:t> esp. </a:t>
            </a:r>
            <a:r>
              <a:rPr lang="en-US" baseline="0" dirty="0" err="1" smtClean="0"/>
              <a:t>opiods</a:t>
            </a:r>
            <a:r>
              <a:rPr lang="en-US" baseline="0" dirty="0" smtClean="0"/>
              <a:t> cocaine, PCP, and hallucinogens</a:t>
            </a:r>
          </a:p>
          <a:p>
            <a:r>
              <a:rPr lang="en-US" baseline="0" dirty="0" smtClean="0"/>
              <a:t>Recognize </a:t>
            </a:r>
            <a:r>
              <a:rPr lang="en-US" baseline="0" dirty="0" err="1" smtClean="0"/>
              <a:t>sxs</a:t>
            </a:r>
            <a:r>
              <a:rPr lang="en-US" baseline="0" dirty="0" smtClean="0"/>
              <a:t> of withdrawal, esp. opioids, </a:t>
            </a:r>
            <a:r>
              <a:rPr lang="en-US" baseline="0" dirty="0" err="1" smtClean="0"/>
              <a:t>benzos</a:t>
            </a:r>
            <a:r>
              <a:rPr lang="en-US" baseline="0" dirty="0" smtClean="0"/>
              <a:t>, and </a:t>
            </a:r>
            <a:r>
              <a:rPr lang="en-US" baseline="0" dirty="0" err="1" smtClean="0"/>
              <a:t>EtOH</a:t>
            </a:r>
            <a:endParaRPr lang="en-US" baseline="0" dirty="0" smtClean="0"/>
          </a:p>
          <a:p>
            <a:r>
              <a:rPr lang="en-US" baseline="0" dirty="0" smtClean="0"/>
              <a:t>TX for </a:t>
            </a:r>
            <a:r>
              <a:rPr lang="en-US" baseline="0" dirty="0" err="1" smtClean="0"/>
              <a:t>opiod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benzo</a:t>
            </a:r>
            <a:r>
              <a:rPr lang="en-US" baseline="0" dirty="0" smtClean="0"/>
              <a:t>, and </a:t>
            </a:r>
            <a:r>
              <a:rPr lang="en-US" baseline="0" dirty="0" err="1" smtClean="0"/>
              <a:t>EtOH</a:t>
            </a:r>
            <a:r>
              <a:rPr lang="en-US" baseline="0" dirty="0" smtClean="0"/>
              <a:t> withdrawal</a:t>
            </a:r>
          </a:p>
          <a:p>
            <a:r>
              <a:rPr lang="en-US" baseline="0" dirty="0" smtClean="0"/>
              <a:t>Which withdrawals can kill? </a:t>
            </a:r>
            <a:r>
              <a:rPr lang="mr-IN" baseline="0" dirty="0" smtClean="0"/>
              <a:t>–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EtOH</a:t>
            </a:r>
            <a:r>
              <a:rPr lang="en-US" baseline="0" dirty="0" smtClean="0"/>
              <a:t>, barbiturates, </a:t>
            </a:r>
            <a:r>
              <a:rPr lang="en-US" baseline="0" dirty="0" err="1" smtClean="0"/>
              <a:t>benzos</a:t>
            </a:r>
            <a:endParaRPr lang="en-US" baseline="0" dirty="0" smtClean="0"/>
          </a:p>
          <a:p>
            <a:r>
              <a:rPr lang="en-US" baseline="0" dirty="0" smtClean="0"/>
              <a:t>Why smoking substances is so addictive.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CAFE2-F9ED-8F4B-AC87-A021610654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16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CAFE2-F9ED-8F4B-AC87-A021610654E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166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CAFE2-F9ED-8F4B-AC87-A021610654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166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CAFE2-F9ED-8F4B-AC87-A021610654E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16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CAFE2-F9ED-8F4B-AC87-A021610654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16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CAFE2-F9ED-8F4B-AC87-A021610654E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16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F648-46E2-2247-B94D-80E04C3074EE}" type="datetimeFigureOut">
              <a:rPr lang="en-US" smtClean="0"/>
              <a:t>2/5/18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84B1-0F5A-3341-8466-AB122EBBE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270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F648-46E2-2247-B94D-80E04C3074EE}" type="datetimeFigureOut">
              <a:rPr lang="en-US" smtClean="0"/>
              <a:t>2/5/18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84B1-0F5A-3341-8466-AB122EBBE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01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F648-46E2-2247-B94D-80E04C3074EE}" type="datetimeFigureOut">
              <a:rPr lang="en-US" smtClean="0"/>
              <a:t>2/5/18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84B1-0F5A-3341-8466-AB122EBBE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06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F648-46E2-2247-B94D-80E04C3074EE}" type="datetimeFigureOut">
              <a:rPr lang="en-US" smtClean="0"/>
              <a:t>2/5/18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84B1-0F5A-3341-8466-AB122EBBE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60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F648-46E2-2247-B94D-80E04C3074EE}" type="datetimeFigureOut">
              <a:rPr lang="en-US" smtClean="0"/>
              <a:t>2/5/18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84B1-0F5A-3341-8466-AB122EBBE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712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F648-46E2-2247-B94D-80E04C3074EE}" type="datetimeFigureOut">
              <a:rPr lang="en-US" smtClean="0"/>
              <a:t>2/5/18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84B1-0F5A-3341-8466-AB122EBBE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08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F648-46E2-2247-B94D-80E04C3074EE}" type="datetimeFigureOut">
              <a:rPr lang="en-US" smtClean="0"/>
              <a:t>2/5/18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84B1-0F5A-3341-8466-AB122EBBE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572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F648-46E2-2247-B94D-80E04C3074EE}" type="datetimeFigureOut">
              <a:rPr lang="en-US" smtClean="0"/>
              <a:t>2/5/18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84B1-0F5A-3341-8466-AB122EBBE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2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F648-46E2-2247-B94D-80E04C3074EE}" type="datetimeFigureOut">
              <a:rPr lang="en-US" smtClean="0"/>
              <a:t>2/5/18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84B1-0F5A-3341-8466-AB122EBBE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22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F648-46E2-2247-B94D-80E04C3074EE}" type="datetimeFigureOut">
              <a:rPr lang="en-US" smtClean="0"/>
              <a:t>2/5/18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84B1-0F5A-3341-8466-AB122EBBE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85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F648-46E2-2247-B94D-80E04C3074EE}" type="datetimeFigureOut">
              <a:rPr lang="en-US" smtClean="0"/>
              <a:t>2/5/18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84B1-0F5A-3341-8466-AB122EBBE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20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0F648-46E2-2247-B94D-80E04C3074EE}" type="datetimeFigureOut">
              <a:rPr lang="en-US" smtClean="0"/>
              <a:t>2/5/18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A84B1-0F5A-3341-8466-AB122EBBE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Psych Review 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Alyssa Norman, MS4</a:t>
            </a:r>
          </a:p>
          <a:p>
            <a:r>
              <a:rPr lang="en-US" dirty="0" err="1" smtClean="0"/>
              <a:t>aherman@buffalo.edu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093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2612" y="362435"/>
            <a:ext cx="7543800" cy="9144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0000"/>
                </a:solidFill>
              </a:rPr>
              <a:t>Sedatives</a:t>
            </a:r>
            <a:endParaRPr lang="en-US" sz="5400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7069" y="1276837"/>
            <a:ext cx="8635999" cy="5086031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Opioids </a:t>
            </a:r>
            <a:r>
              <a:rPr lang="mr-IN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Heroin, Methadone, Buprenorphine, Naloxone, Naltrexone</a:t>
            </a:r>
          </a:p>
          <a:p>
            <a:pPr lvl="1">
              <a:buFont typeface="Arial"/>
              <a:buChar char="•"/>
            </a:pPr>
            <a:r>
              <a:rPr lang="en-US" sz="2000" dirty="0" err="1" smtClean="0">
                <a:solidFill>
                  <a:srgbClr val="000000"/>
                </a:solidFill>
              </a:rPr>
              <a:t>MoA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mr-IN" sz="2000" dirty="0" smtClean="0">
                <a:solidFill>
                  <a:srgbClr val="000000"/>
                </a:solidFill>
              </a:rPr>
              <a:t>–</a:t>
            </a:r>
            <a:r>
              <a:rPr lang="en-US" sz="2000" dirty="0" smtClean="0">
                <a:solidFill>
                  <a:srgbClr val="000000"/>
                </a:solidFill>
              </a:rPr>
              <a:t> bind opioid receptors </a:t>
            </a:r>
            <a:r>
              <a:rPr lang="en-US" sz="2000" dirty="0" smtClean="0">
                <a:solidFill>
                  <a:srgbClr val="000000"/>
                </a:solidFill>
              </a:rPr>
              <a:t>(</a:t>
            </a:r>
            <a:r>
              <a:rPr lang="en-US" sz="2000" dirty="0" smtClean="0">
                <a:solidFill>
                  <a:srgbClr val="000000"/>
                </a:solidFill>
              </a:rPr>
              <a:t>most </a:t>
            </a:r>
            <a:r>
              <a:rPr lang="en-US" sz="2000" dirty="0">
                <a:solidFill>
                  <a:srgbClr val="000000"/>
                </a:solidFill>
              </a:rPr>
              <a:t>importantly the Mu </a:t>
            </a:r>
            <a:r>
              <a:rPr lang="en-US" sz="2000" dirty="0" smtClean="0">
                <a:solidFill>
                  <a:srgbClr val="000000"/>
                </a:solidFill>
              </a:rPr>
              <a:t>receptors)</a:t>
            </a:r>
            <a:endParaRPr lang="en-US" sz="2000" dirty="0">
              <a:solidFill>
                <a:srgbClr val="000000"/>
              </a:solidFill>
            </a:endParaRPr>
          </a:p>
          <a:p>
            <a:pPr lvl="2">
              <a:buFont typeface="Arial"/>
              <a:buChar char="•"/>
            </a:pPr>
            <a:r>
              <a:rPr lang="en-US" sz="1600" u="sng" dirty="0" smtClean="0">
                <a:solidFill>
                  <a:srgbClr val="000000"/>
                </a:solidFill>
              </a:rPr>
              <a:t>Full agonist</a:t>
            </a:r>
            <a:r>
              <a:rPr lang="en-US" sz="1600" dirty="0" smtClean="0">
                <a:solidFill>
                  <a:srgbClr val="000000"/>
                </a:solidFill>
              </a:rPr>
              <a:t>: highly reinforcing, most common to abuse</a:t>
            </a:r>
          </a:p>
          <a:p>
            <a:pPr lvl="3">
              <a:buFont typeface="Arial"/>
              <a:buChar char="•"/>
            </a:pPr>
            <a:r>
              <a:rPr lang="en-US" sz="1500" dirty="0" smtClean="0">
                <a:solidFill>
                  <a:srgbClr val="000000"/>
                </a:solidFill>
              </a:rPr>
              <a:t>Heroin, methadone, oxycodone</a:t>
            </a:r>
          </a:p>
          <a:p>
            <a:pPr lvl="2">
              <a:buFont typeface="Arial"/>
              <a:buChar char="•"/>
            </a:pPr>
            <a:r>
              <a:rPr lang="en-US" sz="1600" u="sng" dirty="0">
                <a:solidFill>
                  <a:srgbClr val="000000"/>
                </a:solidFill>
              </a:rPr>
              <a:t>P</a:t>
            </a:r>
            <a:r>
              <a:rPr lang="en-US" sz="1600" u="sng" dirty="0" smtClean="0">
                <a:solidFill>
                  <a:srgbClr val="000000"/>
                </a:solidFill>
              </a:rPr>
              <a:t>artial agonists</a:t>
            </a:r>
            <a:r>
              <a:rPr lang="en-US" sz="1600" dirty="0" smtClean="0">
                <a:solidFill>
                  <a:srgbClr val="000000"/>
                </a:solidFill>
              </a:rPr>
              <a:t>: activates at lower levels, less reinforcing</a:t>
            </a:r>
          </a:p>
          <a:p>
            <a:pPr lvl="3">
              <a:buFont typeface="Arial"/>
              <a:buChar char="•"/>
            </a:pPr>
            <a:r>
              <a:rPr lang="en-US" sz="1500" dirty="0" smtClean="0">
                <a:solidFill>
                  <a:srgbClr val="000000"/>
                </a:solidFill>
              </a:rPr>
              <a:t>Buprenorphine</a:t>
            </a:r>
            <a:endParaRPr lang="en-US" sz="1500" dirty="0" smtClean="0">
              <a:solidFill>
                <a:srgbClr val="000000"/>
              </a:solidFill>
            </a:endParaRPr>
          </a:p>
          <a:p>
            <a:pPr lvl="2">
              <a:buFont typeface="Arial"/>
              <a:buChar char="•"/>
            </a:pPr>
            <a:r>
              <a:rPr lang="en-US" sz="1600" u="sng" dirty="0" smtClean="0">
                <a:solidFill>
                  <a:srgbClr val="000000"/>
                </a:solidFill>
              </a:rPr>
              <a:t>A</a:t>
            </a:r>
            <a:r>
              <a:rPr lang="en-US" sz="1600" u="sng" dirty="0" smtClean="0">
                <a:solidFill>
                  <a:srgbClr val="000000"/>
                </a:solidFill>
              </a:rPr>
              <a:t>ntagonist</a:t>
            </a:r>
            <a:r>
              <a:rPr lang="en-US" sz="1600" dirty="0" smtClean="0">
                <a:solidFill>
                  <a:srgbClr val="000000"/>
                </a:solidFill>
              </a:rPr>
              <a:t>: occupies without activating, not reinforcing, blocks and displaces agonists</a:t>
            </a:r>
          </a:p>
          <a:p>
            <a:pPr lvl="3">
              <a:buFont typeface="Arial"/>
              <a:buChar char="•"/>
            </a:pPr>
            <a:r>
              <a:rPr lang="en-US" sz="1500" dirty="0" smtClean="0">
                <a:solidFill>
                  <a:srgbClr val="000000"/>
                </a:solidFill>
              </a:rPr>
              <a:t>Naloxone, naltrexone</a:t>
            </a:r>
            <a:endParaRPr lang="en-US" sz="15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334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Opioids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1153" y="1429559"/>
            <a:ext cx="7911267" cy="4757871"/>
          </a:xfrm>
        </p:spPr>
        <p:txBody>
          <a:bodyPr>
            <a:normAutofit/>
          </a:bodyPr>
          <a:lstStyle/>
          <a:p>
            <a:pPr marL="384048" lvl="1" indent="0">
              <a:buNone/>
            </a:pPr>
            <a:r>
              <a:rPr lang="en-US" sz="2000" b="1" dirty="0" smtClean="0">
                <a:solidFill>
                  <a:srgbClr val="000000"/>
                </a:solidFill>
              </a:rPr>
              <a:t>Intoxication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mr-IN" sz="2000" dirty="0">
                <a:solidFill>
                  <a:srgbClr val="000000"/>
                </a:solidFill>
              </a:rPr>
              <a:t>–</a:t>
            </a:r>
            <a:r>
              <a:rPr lang="en-US" sz="2000" dirty="0">
                <a:solidFill>
                  <a:srgbClr val="000000"/>
                </a:solidFill>
              </a:rPr>
              <a:t> euphoria, analgesia, respiratory depression, </a:t>
            </a:r>
            <a:r>
              <a:rPr lang="en-US" sz="2000" dirty="0" err="1">
                <a:solidFill>
                  <a:srgbClr val="000000"/>
                </a:solidFill>
              </a:rPr>
              <a:t>miosis</a:t>
            </a:r>
            <a:r>
              <a:rPr lang="en-US" sz="2000" dirty="0">
                <a:solidFill>
                  <a:srgbClr val="000000"/>
                </a:solidFill>
              </a:rPr>
              <a:t>, constipation</a:t>
            </a:r>
          </a:p>
          <a:p>
            <a:pPr lvl="2">
              <a:buFont typeface="Arial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Overdose can be</a:t>
            </a:r>
            <a:r>
              <a:rPr lang="en-US" sz="2000" dirty="0">
                <a:solidFill>
                  <a:srgbClr val="000000"/>
                </a:solidFill>
              </a:rPr>
              <a:t> fatal </a:t>
            </a:r>
            <a:r>
              <a:rPr lang="en-US" sz="1800" dirty="0">
                <a:solidFill>
                  <a:srgbClr val="000000"/>
                </a:solidFill>
                <a:sym typeface="Wingdings"/>
              </a:rPr>
              <a:t> treat with naloxone (antagonist</a:t>
            </a:r>
            <a:r>
              <a:rPr lang="en-US" sz="1800" dirty="0" smtClean="0">
                <a:solidFill>
                  <a:srgbClr val="000000"/>
                </a:solidFill>
                <a:sym typeface="Wingdings"/>
              </a:rPr>
              <a:t>)</a:t>
            </a:r>
          </a:p>
          <a:p>
            <a:pPr lvl="3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Single naloxone lasts 1-4hrs </a:t>
            </a:r>
            <a:endParaRPr lang="en-US" dirty="0">
              <a:solidFill>
                <a:srgbClr val="000000"/>
              </a:solidFill>
            </a:endParaRPr>
          </a:p>
          <a:p>
            <a:pPr marL="384048" lvl="1" indent="0">
              <a:buNone/>
            </a:pPr>
            <a:r>
              <a:rPr lang="en-US" sz="2000" b="1" dirty="0">
                <a:solidFill>
                  <a:srgbClr val="000000"/>
                </a:solidFill>
              </a:rPr>
              <a:t>Withdrawal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mr-IN" sz="2000" dirty="0">
                <a:solidFill>
                  <a:srgbClr val="000000"/>
                </a:solidFill>
              </a:rPr>
              <a:t>–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dysphoria</a:t>
            </a:r>
            <a:r>
              <a:rPr lang="en-US" sz="2000" dirty="0">
                <a:solidFill>
                  <a:srgbClr val="000000"/>
                </a:solidFill>
              </a:rPr>
              <a:t>, </a:t>
            </a:r>
            <a:r>
              <a:rPr lang="en-US" sz="2000" dirty="0" smtClean="0">
                <a:solidFill>
                  <a:srgbClr val="000000"/>
                </a:solidFill>
              </a:rPr>
              <a:t>craving, nausea</a:t>
            </a:r>
            <a:r>
              <a:rPr lang="en-US" sz="2000" dirty="0">
                <a:solidFill>
                  <a:srgbClr val="000000"/>
                </a:solidFill>
              </a:rPr>
              <a:t>/</a:t>
            </a:r>
            <a:r>
              <a:rPr lang="en-US" sz="2000" dirty="0" err="1">
                <a:solidFill>
                  <a:srgbClr val="000000"/>
                </a:solidFill>
              </a:rPr>
              <a:t>vomting</a:t>
            </a:r>
            <a:r>
              <a:rPr lang="en-US" sz="2000" dirty="0">
                <a:solidFill>
                  <a:srgbClr val="000000"/>
                </a:solidFill>
              </a:rPr>
              <a:t>, diarrhea, lacrimation, rhinorrhea, yawing, </a:t>
            </a:r>
            <a:r>
              <a:rPr lang="en-US" sz="2000" dirty="0" err="1">
                <a:solidFill>
                  <a:srgbClr val="000000"/>
                </a:solidFill>
              </a:rPr>
              <a:t>mydriasis</a:t>
            </a:r>
            <a:endParaRPr lang="en-US" sz="2000" dirty="0">
              <a:solidFill>
                <a:srgbClr val="000000"/>
              </a:solidFill>
            </a:endParaRPr>
          </a:p>
          <a:p>
            <a:pPr lvl="1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Treatments for dependence</a:t>
            </a:r>
          </a:p>
          <a:p>
            <a:pPr lvl="2">
              <a:buFont typeface="Arial"/>
              <a:buChar char="•"/>
            </a:pPr>
            <a:r>
              <a:rPr lang="en-US" sz="1800" dirty="0" smtClean="0">
                <a:solidFill>
                  <a:srgbClr val="000000"/>
                </a:solidFill>
              </a:rPr>
              <a:t>Methadone: used for detox and maintenance, long half-life</a:t>
            </a:r>
          </a:p>
          <a:p>
            <a:pPr lvl="2">
              <a:buFont typeface="Arial"/>
              <a:buChar char="•"/>
            </a:pPr>
            <a:r>
              <a:rPr lang="en-US" sz="1800" dirty="0" err="1" smtClean="0">
                <a:solidFill>
                  <a:srgbClr val="000000"/>
                </a:solidFill>
              </a:rPr>
              <a:t>Suboxone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en-US" sz="1800" dirty="0">
                <a:solidFill>
                  <a:srgbClr val="000000"/>
                </a:solidFill>
              </a:rPr>
              <a:t>(buprenorphine/naloxone) </a:t>
            </a:r>
            <a:r>
              <a:rPr lang="mr-IN" sz="1800" dirty="0">
                <a:solidFill>
                  <a:srgbClr val="000000"/>
                </a:solidFill>
              </a:rPr>
              <a:t>–</a:t>
            </a:r>
            <a:r>
              <a:rPr lang="en-US" sz="1800" dirty="0">
                <a:solidFill>
                  <a:srgbClr val="000000"/>
                </a:solidFill>
              </a:rPr>
              <a:t> detox and maintenance</a:t>
            </a:r>
          </a:p>
          <a:p>
            <a:pPr lvl="2">
              <a:buFont typeface="Arial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Naltrexone </a:t>
            </a:r>
            <a:r>
              <a:rPr lang="mr-IN" sz="1800" dirty="0">
                <a:solidFill>
                  <a:srgbClr val="000000"/>
                </a:solidFill>
              </a:rPr>
              <a:t>–</a:t>
            </a:r>
            <a:r>
              <a:rPr lang="en-US" sz="1800" dirty="0">
                <a:solidFill>
                  <a:srgbClr val="000000"/>
                </a:solidFill>
              </a:rPr>
              <a:t> maintenance only </a:t>
            </a:r>
          </a:p>
          <a:p>
            <a:pPr marL="1828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513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Mood Disorders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Content Placeholder 3" descr="moodspectrum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31" b="11331"/>
          <a:stretch>
            <a:fillRect/>
          </a:stretch>
        </p:blipFill>
        <p:spPr>
          <a:xfrm>
            <a:off x="1218710" y="1761570"/>
            <a:ext cx="7007193" cy="4204316"/>
          </a:xfrm>
        </p:spPr>
      </p:pic>
    </p:spTree>
    <p:extLst>
      <p:ext uri="{BB962C8B-B14F-4D97-AF65-F5344CB8AC3E}">
        <p14:creationId xmlns:p14="http://schemas.microsoft.com/office/powerpoint/2010/main" val="3054612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000000"/>
                </a:solidFill>
              </a:rPr>
              <a:t>Depression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1154" y="1429560"/>
            <a:ext cx="5003229" cy="4963593"/>
          </a:xfrm>
        </p:spPr>
        <p:txBody>
          <a:bodyPr>
            <a:normAutofit fontScale="85000" lnSpcReduction="20000"/>
          </a:bodyPr>
          <a:lstStyle/>
          <a:p>
            <a:pPr marL="18288" indent="0">
              <a:buNone/>
            </a:pPr>
            <a:r>
              <a:rPr lang="en-US" sz="2600" b="1" dirty="0" smtClean="0">
                <a:solidFill>
                  <a:srgbClr val="000000"/>
                </a:solidFill>
              </a:rPr>
              <a:t>Major Depressive Episode (MDE)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mr-IN" sz="2300" dirty="0" smtClean="0">
                <a:solidFill>
                  <a:srgbClr val="000000"/>
                </a:solidFill>
              </a:rPr>
              <a:t>–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en-US" sz="2300" dirty="0" smtClean="0">
                <a:solidFill>
                  <a:srgbClr val="000000"/>
                </a:solidFill>
              </a:rPr>
              <a:t>5 </a:t>
            </a:r>
            <a:r>
              <a:rPr lang="en-US" dirty="0" smtClean="0">
                <a:solidFill>
                  <a:srgbClr val="000000"/>
                </a:solidFill>
              </a:rPr>
              <a:t>or more of the following for ≥ 2 weeks, with loss of function:</a:t>
            </a:r>
          </a:p>
          <a:p>
            <a:pPr marL="18288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18288" indent="0">
              <a:buNone/>
            </a:pPr>
            <a:r>
              <a:rPr lang="en-US" sz="2300" dirty="0" smtClean="0">
                <a:solidFill>
                  <a:srgbClr val="000000"/>
                </a:solidFill>
              </a:rPr>
              <a:t>Depressed mood*</a:t>
            </a:r>
          </a:p>
          <a:p>
            <a:pPr marL="18288" indent="0">
              <a:buNone/>
            </a:pPr>
            <a:r>
              <a:rPr lang="en-US" sz="2300" dirty="0" smtClean="0">
                <a:solidFill>
                  <a:srgbClr val="000000"/>
                </a:solidFill>
              </a:rPr>
              <a:t>Sleep disturbance</a:t>
            </a:r>
          </a:p>
          <a:p>
            <a:pPr marL="18288" indent="0">
              <a:buNone/>
            </a:pPr>
            <a:r>
              <a:rPr lang="en-US" sz="2300" dirty="0" smtClean="0">
                <a:solidFill>
                  <a:srgbClr val="000000"/>
                </a:solidFill>
              </a:rPr>
              <a:t>Interest lost (</a:t>
            </a:r>
            <a:r>
              <a:rPr lang="en-US" sz="2300" dirty="0" err="1" smtClean="0">
                <a:solidFill>
                  <a:srgbClr val="000000"/>
                </a:solidFill>
              </a:rPr>
              <a:t>anhedonia</a:t>
            </a:r>
            <a:r>
              <a:rPr lang="en-US" sz="2300" dirty="0" smtClean="0">
                <a:solidFill>
                  <a:srgbClr val="000000"/>
                </a:solidFill>
              </a:rPr>
              <a:t>)*</a:t>
            </a:r>
          </a:p>
          <a:p>
            <a:pPr marL="18288" indent="0">
              <a:buNone/>
            </a:pPr>
            <a:r>
              <a:rPr lang="en-US" sz="2300" dirty="0" smtClean="0">
                <a:solidFill>
                  <a:srgbClr val="000000"/>
                </a:solidFill>
              </a:rPr>
              <a:t>Guilt/worthlessness</a:t>
            </a:r>
          </a:p>
          <a:p>
            <a:pPr marL="18288" indent="0">
              <a:buNone/>
            </a:pPr>
            <a:r>
              <a:rPr lang="en-US" sz="2300" dirty="0" smtClean="0">
                <a:solidFill>
                  <a:srgbClr val="000000"/>
                </a:solidFill>
              </a:rPr>
              <a:t>Energy loss</a:t>
            </a:r>
          </a:p>
          <a:p>
            <a:pPr marL="18288" indent="0">
              <a:buNone/>
            </a:pPr>
            <a:r>
              <a:rPr lang="en-US" sz="2300" dirty="0" smtClean="0">
                <a:solidFill>
                  <a:srgbClr val="000000"/>
                </a:solidFill>
              </a:rPr>
              <a:t>Concentration loss</a:t>
            </a:r>
          </a:p>
          <a:p>
            <a:pPr marL="18288" indent="0">
              <a:buNone/>
            </a:pPr>
            <a:r>
              <a:rPr lang="en-US" sz="2300" dirty="0" smtClean="0">
                <a:solidFill>
                  <a:srgbClr val="000000"/>
                </a:solidFill>
              </a:rPr>
              <a:t>Appetite change</a:t>
            </a:r>
          </a:p>
          <a:p>
            <a:pPr marL="18288" indent="0">
              <a:buNone/>
            </a:pPr>
            <a:r>
              <a:rPr lang="en-US" sz="2300" dirty="0" smtClean="0">
                <a:solidFill>
                  <a:srgbClr val="000000"/>
                </a:solidFill>
              </a:rPr>
              <a:t>Psychomotor agitation/retardation</a:t>
            </a:r>
          </a:p>
          <a:p>
            <a:pPr marL="18288" indent="0">
              <a:buNone/>
            </a:pPr>
            <a:r>
              <a:rPr lang="en-US" sz="2300" dirty="0" smtClean="0">
                <a:solidFill>
                  <a:srgbClr val="000000"/>
                </a:solidFill>
              </a:rPr>
              <a:t>Suicidal Ideation</a:t>
            </a:r>
          </a:p>
          <a:p>
            <a:pPr marL="18288" indent="0">
              <a:buNone/>
            </a:pPr>
            <a:endParaRPr lang="en-US" sz="1900" dirty="0">
              <a:solidFill>
                <a:srgbClr val="000000"/>
              </a:solidFill>
            </a:endParaRPr>
          </a:p>
          <a:p>
            <a:pPr marL="18288" indent="0">
              <a:buNone/>
            </a:pPr>
            <a:r>
              <a:rPr lang="en-US" sz="1900" dirty="0" smtClean="0">
                <a:solidFill>
                  <a:srgbClr val="000000"/>
                </a:solidFill>
              </a:rPr>
              <a:t>*Need both</a:t>
            </a:r>
            <a:endParaRPr lang="en-US" sz="1600" dirty="0" smtClean="0">
              <a:solidFill>
                <a:srgbClr val="000000"/>
              </a:solidFill>
            </a:endParaRPr>
          </a:p>
          <a:p>
            <a:pPr marL="18288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(</a:t>
            </a:r>
            <a:r>
              <a:rPr lang="en-US" sz="1600" dirty="0" smtClean="0">
                <a:solidFill>
                  <a:srgbClr val="000000"/>
                </a:solidFill>
              </a:rPr>
              <a:t>SIGECAPS)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24383" y="296903"/>
            <a:ext cx="3572731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Features changes in: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Mood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Thought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Vegetative function</a:t>
            </a:r>
          </a:p>
          <a:p>
            <a:pPr marL="285750" indent="-285750">
              <a:buFont typeface="Arial"/>
              <a:buChar char="•"/>
            </a:pPr>
            <a:endParaRPr lang="en-US" sz="1600" dirty="0"/>
          </a:p>
          <a:p>
            <a:r>
              <a:rPr lang="en-US" sz="1600" dirty="0" smtClean="0"/>
              <a:t>Epidemiology: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~2:1 female to male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Increased incidence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Decreased age of onset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2-4% community prevalence</a:t>
            </a:r>
          </a:p>
          <a:p>
            <a:pPr marL="285750" indent="-285750">
              <a:buFont typeface="Arial"/>
              <a:buChar char="•"/>
            </a:pPr>
            <a:endParaRPr lang="en-US" sz="1600" dirty="0"/>
          </a:p>
          <a:p>
            <a:r>
              <a:rPr lang="en-US" sz="1600" dirty="0" smtClean="0"/>
              <a:t>Etiology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Genetic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Environmental</a:t>
            </a:r>
          </a:p>
          <a:p>
            <a:pPr marL="285750" indent="-285750">
              <a:buFont typeface="Arial"/>
              <a:buChar char="•"/>
            </a:pPr>
            <a:endParaRPr lang="en-US" sz="1600" dirty="0"/>
          </a:p>
          <a:p>
            <a:r>
              <a:rPr lang="en-US" sz="1600" dirty="0" smtClean="0"/>
              <a:t>Course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50% recurrence after 1 episode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Risk of recurrence increases with more/longer episodes</a:t>
            </a:r>
          </a:p>
          <a:p>
            <a:pPr marL="285750" indent="-285750">
              <a:buFont typeface="Arial"/>
              <a:buChar char="•"/>
            </a:pPr>
            <a:endParaRPr lang="en-US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69884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Depression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1153" y="1920123"/>
            <a:ext cx="7780702" cy="3657599"/>
          </a:xfrm>
        </p:spPr>
        <p:txBody>
          <a:bodyPr>
            <a:normAutofit fontScale="70000" lnSpcReduction="20000"/>
          </a:bodyPr>
          <a:lstStyle/>
          <a:p>
            <a:pPr marL="18288" indent="0">
              <a:buNone/>
            </a:pPr>
            <a:r>
              <a:rPr lang="en-US" dirty="0" smtClean="0"/>
              <a:t>Physiologic Changes:</a:t>
            </a:r>
          </a:p>
          <a:p>
            <a:pPr>
              <a:buFont typeface="Arial"/>
              <a:buChar char="•"/>
            </a:pPr>
            <a:r>
              <a:rPr lang="en-US" dirty="0" err="1" smtClean="0"/>
              <a:t>Dysregulated</a:t>
            </a:r>
            <a:r>
              <a:rPr lang="en-US" dirty="0" smtClean="0"/>
              <a:t> stress response (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</a:t>
            </a:r>
            <a:r>
              <a:rPr lang="en-US" dirty="0" smtClean="0">
                <a:sym typeface="Wingdings"/>
              </a:rPr>
              <a:t>cortisol)</a:t>
            </a:r>
          </a:p>
          <a:p>
            <a:pPr>
              <a:buFont typeface="Arial"/>
              <a:buChar char="•"/>
            </a:pPr>
            <a:r>
              <a:rPr lang="en-US" dirty="0" smtClean="0">
                <a:sym typeface="Wingdings"/>
              </a:rPr>
              <a:t>Neuronal atrophy, NT imbalances</a:t>
            </a:r>
          </a:p>
          <a:p>
            <a:pPr>
              <a:buFont typeface="Arial"/>
              <a:buChar char="•"/>
            </a:pPr>
            <a:r>
              <a:rPr lang="en-US" dirty="0" smtClean="0">
                <a:sym typeface="Wingdings"/>
              </a:rPr>
              <a:t>Sleep: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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REM latency,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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slow wave sleep (restorative sleep)</a:t>
            </a:r>
          </a:p>
          <a:p>
            <a:pPr>
              <a:buFont typeface="Arial"/>
              <a:buChar char="•"/>
            </a:pPr>
            <a:endParaRPr lang="en-US" dirty="0">
              <a:sym typeface="Wingdings"/>
            </a:endParaRPr>
          </a:p>
          <a:p>
            <a:pPr marL="18288" indent="0">
              <a:buNone/>
            </a:pPr>
            <a:r>
              <a:rPr lang="en-US" dirty="0" smtClean="0">
                <a:sym typeface="Wingdings"/>
              </a:rPr>
              <a:t>In children:</a:t>
            </a:r>
          </a:p>
          <a:p>
            <a:pPr>
              <a:buFont typeface="Arial"/>
              <a:buChar char="•"/>
            </a:pPr>
            <a:r>
              <a:rPr lang="en-US" dirty="0" smtClean="0">
                <a:sym typeface="Wingdings"/>
              </a:rPr>
              <a:t>Irritability, apathy, behavioral change</a:t>
            </a:r>
          </a:p>
          <a:p>
            <a:pPr>
              <a:buFont typeface="Arial"/>
              <a:buChar char="•"/>
            </a:pPr>
            <a:r>
              <a:rPr lang="en-US" dirty="0" smtClean="0">
                <a:sym typeface="Wingdings"/>
              </a:rPr>
              <a:t>Less of a response to antidepressants</a:t>
            </a:r>
          </a:p>
          <a:p>
            <a:pPr>
              <a:buFont typeface="Arial"/>
              <a:buChar char="•"/>
            </a:pPr>
            <a:r>
              <a:rPr lang="en-US" dirty="0" smtClean="0">
                <a:sym typeface="Wingdings"/>
              </a:rPr>
              <a:t>More likely to have bipolar outcome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883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Depression Diagnoses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1153" y="1920123"/>
            <a:ext cx="8375607" cy="4554183"/>
          </a:xfrm>
        </p:spPr>
        <p:txBody>
          <a:bodyPr>
            <a:normAutofit fontScale="77500" lnSpcReduction="20000"/>
          </a:bodyPr>
          <a:lstStyle/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Major Depressive Disorder (MDD)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at least 1 major depressive episode (≥ 2 weeks)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MDD with atypical features: increased sleep, increased appetite, weight gain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MDD with psychotic features: w/ delusions and/or hallucinations</a:t>
            </a:r>
          </a:p>
          <a:p>
            <a:pPr lvl="2">
              <a:buFont typeface="Arial"/>
              <a:buChar char="•"/>
            </a:pPr>
            <a:r>
              <a:rPr lang="en-US" dirty="0" err="1" smtClean="0">
                <a:solidFill>
                  <a:srgbClr val="000000"/>
                </a:solidFill>
              </a:rPr>
              <a:t>Tx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antipsychotic + antidepressant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Dysthymia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milder depressive symptoms for ≥ 2 years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Seasonal Affective Disorder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depression ONLY in winter, normal or hypomanic in spring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Secondary Depression: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General medical condition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hypothyroidism ,pancreatic cancer, left hemisphere stroke, Parkinson's, HIV, autoimmune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Medication/substance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alcohol, steroids</a:t>
            </a:r>
          </a:p>
          <a:p>
            <a:pPr lvl="1">
              <a:buFont typeface="Arial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534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337924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Treatments for Depression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7195" y="1252325"/>
            <a:ext cx="8844444" cy="5398393"/>
          </a:xfrm>
        </p:spPr>
        <p:txBody>
          <a:bodyPr>
            <a:normAutofit fontScale="62500" lnSpcReduction="20000"/>
          </a:bodyPr>
          <a:lstStyle/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1</a:t>
            </a:r>
            <a:r>
              <a:rPr lang="en-US" baseline="30000" dirty="0" smtClean="0">
                <a:solidFill>
                  <a:srgbClr val="000000"/>
                </a:solidFill>
              </a:rPr>
              <a:t>st</a:t>
            </a:r>
            <a:r>
              <a:rPr lang="en-US" dirty="0" smtClean="0">
                <a:solidFill>
                  <a:srgbClr val="000000"/>
                </a:solidFill>
              </a:rPr>
              <a:t> Line = </a:t>
            </a:r>
            <a:r>
              <a:rPr lang="en-US" b="1" dirty="0" smtClean="0">
                <a:solidFill>
                  <a:srgbClr val="000000"/>
                </a:solidFill>
              </a:rPr>
              <a:t>SSRIs</a:t>
            </a:r>
            <a:r>
              <a:rPr lang="en-US" dirty="0" smtClean="0">
                <a:solidFill>
                  <a:srgbClr val="000000"/>
                </a:solidFill>
              </a:rPr>
              <a:t> (fluoxetine, sertraline, paroxetine, fluvoxamine, citalopram, </a:t>
            </a:r>
            <a:r>
              <a:rPr lang="en-US" dirty="0" err="1" smtClean="0">
                <a:solidFill>
                  <a:srgbClr val="000000"/>
                </a:solidFill>
              </a:rPr>
              <a:t>escitalopram</a:t>
            </a:r>
            <a:r>
              <a:rPr lang="en-US" dirty="0" smtClean="0">
                <a:solidFill>
                  <a:srgbClr val="000000"/>
                </a:solidFill>
              </a:rPr>
              <a:t>)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inhibit 5HT reuptake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Side effects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sexual dysfunction, GI disturbance, headaches, sedation/activation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Paroxetine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more anticholinergic, contraindicated in pregnancy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TCAs (amitriptyline, </a:t>
            </a:r>
            <a:r>
              <a:rPr lang="en-US" dirty="0" err="1" smtClean="0">
                <a:solidFill>
                  <a:srgbClr val="000000"/>
                </a:solidFill>
              </a:rPr>
              <a:t>nortriptyline</a:t>
            </a:r>
            <a:r>
              <a:rPr lang="en-US" dirty="0" smtClean="0">
                <a:solidFill>
                  <a:srgbClr val="000000"/>
                </a:solidFill>
              </a:rPr>
              <a:t>, clomipramine)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NE and 5HT reuptake inhibitors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Uses: migraines, chronic pain, refractory depression (not 1</a:t>
            </a:r>
            <a:r>
              <a:rPr lang="en-US" baseline="30000" dirty="0" smtClean="0">
                <a:solidFill>
                  <a:srgbClr val="000000"/>
                </a:solidFill>
              </a:rPr>
              <a:t>st</a:t>
            </a:r>
            <a:r>
              <a:rPr lang="en-US" dirty="0" smtClean="0">
                <a:solidFill>
                  <a:srgbClr val="000000"/>
                </a:solidFill>
              </a:rPr>
              <a:t> line)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Side effects: anticholinergic, orthostatic hypotension, heart block, lethal in OD</a:t>
            </a:r>
          </a:p>
          <a:p>
            <a:pPr lvl="2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Toxicity: </a:t>
            </a:r>
            <a:r>
              <a:rPr lang="en-US" dirty="0" err="1" smtClean="0">
                <a:solidFill>
                  <a:srgbClr val="000000"/>
                </a:solidFill>
              </a:rPr>
              <a:t>Cardic</a:t>
            </a:r>
            <a:r>
              <a:rPr lang="en-US" dirty="0" smtClean="0">
                <a:solidFill>
                  <a:srgbClr val="000000"/>
                </a:solidFill>
              </a:rPr>
              <a:t>, CNS/Convulsions, Coma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MAOIs (</a:t>
            </a:r>
            <a:r>
              <a:rPr lang="en-US" dirty="0" err="1" smtClean="0">
                <a:solidFill>
                  <a:srgbClr val="000000"/>
                </a:solidFill>
              </a:rPr>
              <a:t>phenelzine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isocarboxazid</a:t>
            </a:r>
            <a:r>
              <a:rPr lang="en-US" dirty="0" smtClean="0">
                <a:solidFill>
                  <a:srgbClr val="000000"/>
                </a:solidFill>
              </a:rPr>
              <a:t>)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prevent MAO from breaking down NE, 5HT, DA and </a:t>
            </a:r>
            <a:r>
              <a:rPr lang="en-US" dirty="0" err="1" smtClean="0">
                <a:solidFill>
                  <a:srgbClr val="000000"/>
                </a:solidFill>
              </a:rPr>
              <a:t>tyramine</a:t>
            </a:r>
            <a:endParaRPr lang="en-US" dirty="0" smtClean="0">
              <a:solidFill>
                <a:srgbClr val="000000"/>
              </a:solidFill>
            </a:endParaRP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Uses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refractory and atypical depression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CANNOT combine with SSRIs (serotonin syndrome) or </a:t>
            </a:r>
            <a:r>
              <a:rPr lang="en-US" dirty="0" err="1" smtClean="0">
                <a:solidFill>
                  <a:srgbClr val="000000"/>
                </a:solidFill>
              </a:rPr>
              <a:t>tyramine</a:t>
            </a:r>
            <a:r>
              <a:rPr lang="en-US" dirty="0" smtClean="0">
                <a:solidFill>
                  <a:srgbClr val="000000"/>
                </a:solidFill>
              </a:rPr>
              <a:t>-rich foods (cheese, wine, chocolate, fava beans (HTN crisis)</a:t>
            </a:r>
          </a:p>
        </p:txBody>
      </p:sp>
    </p:spTree>
    <p:extLst>
      <p:ext uri="{BB962C8B-B14F-4D97-AF65-F5344CB8AC3E}">
        <p14:creationId xmlns:p14="http://schemas.microsoft.com/office/powerpoint/2010/main" val="1169999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Treatments for Depression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1153" y="1429560"/>
            <a:ext cx="8600486" cy="5221157"/>
          </a:xfrm>
        </p:spPr>
        <p:txBody>
          <a:bodyPr>
            <a:normAutofit fontScale="62500" lnSpcReduction="20000"/>
          </a:bodyPr>
          <a:lstStyle/>
          <a:p>
            <a:pPr marL="18288" indent="0">
              <a:buNone/>
            </a:pPr>
            <a:r>
              <a:rPr lang="en-US" dirty="0" err="1" smtClean="0">
                <a:solidFill>
                  <a:srgbClr val="000000"/>
                </a:solidFill>
              </a:rPr>
              <a:t>Trazodone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5HT antagonist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Sedating, risk of priapism</a:t>
            </a:r>
            <a:endParaRPr lang="en-US" dirty="0">
              <a:solidFill>
                <a:srgbClr val="000000"/>
              </a:solidFill>
            </a:endParaRPr>
          </a:p>
          <a:p>
            <a:pPr marL="18288" indent="0">
              <a:buNone/>
            </a:pPr>
            <a:r>
              <a:rPr lang="en-US" dirty="0" err="1" smtClean="0">
                <a:solidFill>
                  <a:srgbClr val="000000"/>
                </a:solidFill>
              </a:rPr>
              <a:t>Buproprion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DA and NE reuptake inhibitor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Less sexual side effects (vs. SSRIs), risk of seizures at high doses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DA reuptake inhibition makes it first choice for depressed Parkinson’s patients</a:t>
            </a:r>
            <a:endParaRPr lang="en-US" dirty="0">
              <a:solidFill>
                <a:srgbClr val="000000"/>
              </a:solidFill>
            </a:endParaRP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Venlafaxine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5HT, NE, DA reuptake inhibitor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Useful for depression with chronic pain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Hypertension risk, short half-life (withdrawal)</a:t>
            </a:r>
          </a:p>
          <a:p>
            <a:pPr marL="18288" indent="0">
              <a:buNone/>
            </a:pPr>
            <a:r>
              <a:rPr lang="en-US" dirty="0" err="1" smtClean="0">
                <a:solidFill>
                  <a:srgbClr val="000000"/>
                </a:solidFill>
              </a:rPr>
              <a:t>Mirtazepine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5HT and alpha2 antagonist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Causes sedation and weight gain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ideal for depressed cancer patients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ECT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electroconvulsive therapy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Most effective therapy, main side effect is transient amnesia</a:t>
            </a:r>
            <a:endParaRPr lang="en-US" dirty="0"/>
          </a:p>
          <a:p>
            <a:pPr marL="18288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05297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Principles of Treatment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1153" y="1429560"/>
            <a:ext cx="8349150" cy="4903617"/>
          </a:xfrm>
        </p:spPr>
        <p:txBody>
          <a:bodyPr>
            <a:normAutofit fontScale="92500" lnSpcReduction="2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“Start low, go slow”</a:t>
            </a:r>
          </a:p>
          <a:p>
            <a:pPr>
              <a:buFont typeface="Arial"/>
              <a:buChar char="•"/>
            </a:pPr>
            <a:r>
              <a:rPr lang="en-US" dirty="0" smtClean="0"/>
              <a:t>If no response in 4 weeks switch to something else in same class</a:t>
            </a:r>
          </a:p>
          <a:p>
            <a:pPr>
              <a:buFont typeface="Arial"/>
              <a:buChar char="•"/>
            </a:pPr>
            <a:r>
              <a:rPr lang="en-US" dirty="0" smtClean="0"/>
              <a:t>It can take up to 6-8 weeks for full therapeutic effect</a:t>
            </a:r>
          </a:p>
          <a:p>
            <a:pPr>
              <a:buFont typeface="Arial"/>
              <a:buChar char="•"/>
            </a:pPr>
            <a:r>
              <a:rPr lang="en-US" dirty="0" smtClean="0"/>
              <a:t>Continue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8-12 months for first episode of mild depression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Indefinitely if recurrent or severe first episode</a:t>
            </a:r>
            <a:endParaRPr lang="en-US" dirty="0"/>
          </a:p>
          <a:p>
            <a:pPr marL="384048" lvl="1" indent="0">
              <a:buNone/>
            </a:pPr>
            <a:endParaRPr lang="en-US" dirty="0"/>
          </a:p>
          <a:p>
            <a:pPr marL="109728" lvl="1" indent="0">
              <a:buNone/>
            </a:pPr>
            <a:r>
              <a:rPr lang="en-US" dirty="0" smtClean="0"/>
              <a:t>Remember </a:t>
            </a:r>
            <a:r>
              <a:rPr lang="mr-IN" dirty="0" smtClean="0"/>
              <a:t>–</a:t>
            </a:r>
            <a:r>
              <a:rPr lang="en-US" dirty="0" smtClean="0"/>
              <a:t> antidepressants in general work by altering second messenger systems with up-regulate </a:t>
            </a:r>
            <a:r>
              <a:rPr lang="en-US" dirty="0" err="1" smtClean="0"/>
              <a:t>neuroprotective</a:t>
            </a:r>
            <a:r>
              <a:rPr lang="en-US" dirty="0" smtClean="0"/>
              <a:t> genes</a:t>
            </a:r>
          </a:p>
        </p:txBody>
      </p:sp>
    </p:spTree>
    <p:extLst>
      <p:ext uri="{BB962C8B-B14F-4D97-AF65-F5344CB8AC3E}">
        <p14:creationId xmlns:p14="http://schemas.microsoft.com/office/powerpoint/2010/main" val="37440533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Bipolar Disorder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1153" y="1429559"/>
            <a:ext cx="8482895" cy="5128127"/>
          </a:xfrm>
        </p:spPr>
        <p:txBody>
          <a:bodyPr>
            <a:normAutofit fontScale="85000" lnSpcReduction="20000"/>
          </a:bodyPr>
          <a:lstStyle/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Mania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elevated/expansive/irritable mood with 3-4+ symptoms for ≥ 1 week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Distractibility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Indiscretion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Grandiosity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Flight of ideas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Activity increased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Sleep decreased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Talkative (pressured speech)</a:t>
            </a:r>
          </a:p>
          <a:p>
            <a:pPr marL="0" lvl="1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Hypomania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same symptom criteria as above EXCEPT:</a:t>
            </a:r>
          </a:p>
          <a:p>
            <a:pPr marL="708660" lvl="2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≥ 4 days duration</a:t>
            </a:r>
          </a:p>
          <a:p>
            <a:pPr marL="708660" lvl="2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No marked functional impairment</a:t>
            </a:r>
          </a:p>
          <a:p>
            <a:pPr marL="708660" lvl="2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Hospitalization not required</a:t>
            </a:r>
          </a:p>
          <a:p>
            <a:pPr marL="708660" lvl="2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No psychotic features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96409" y="2205588"/>
            <a:ext cx="31341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 smtClean="0"/>
              <a:t>Additional Characteristics of Mania: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Severe impairment in function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May include psychotic features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Frequently requires hospitalization (which confirms diagnosis regardless of symptom time frame)</a:t>
            </a:r>
          </a:p>
        </p:txBody>
      </p:sp>
    </p:spTree>
    <p:extLst>
      <p:ext uri="{BB962C8B-B14F-4D97-AF65-F5344CB8AC3E}">
        <p14:creationId xmlns:p14="http://schemas.microsoft.com/office/powerpoint/2010/main" val="2761087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2612" y="362435"/>
            <a:ext cx="7543800" cy="9144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0000"/>
                </a:solidFill>
              </a:rPr>
              <a:t>Intoxication &amp; Withdrawal</a:t>
            </a:r>
            <a:endParaRPr lang="en-US" sz="5400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2612" y="1276837"/>
            <a:ext cx="8162442" cy="5086031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en-US" sz="2400" b="1" dirty="0" smtClean="0"/>
              <a:t>Substance Use Disorder</a:t>
            </a:r>
            <a:r>
              <a:rPr lang="en-US" sz="2400" b="1" dirty="0"/>
              <a:t>  </a:t>
            </a:r>
            <a:r>
              <a:rPr lang="en-US" dirty="0"/>
              <a:t>– problematic pattern of substance use leading to significant impairment or distress over 12 month period involving</a:t>
            </a:r>
            <a:r>
              <a:rPr lang="en-US" dirty="0" smtClean="0"/>
              <a:t>: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Impaired </a:t>
            </a:r>
            <a:r>
              <a:rPr lang="en-US" dirty="0"/>
              <a:t>Control – can’t cut down, taking more than </a:t>
            </a:r>
            <a:r>
              <a:rPr lang="en-US" dirty="0" smtClean="0"/>
              <a:t>intended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Social </a:t>
            </a:r>
            <a:r>
              <a:rPr lang="en-US" dirty="0"/>
              <a:t>Impairment – not fulfilling obligations, giving up important </a:t>
            </a:r>
            <a:r>
              <a:rPr lang="en-US" dirty="0" smtClean="0"/>
              <a:t>activities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Risky </a:t>
            </a:r>
            <a:r>
              <a:rPr lang="en-US" dirty="0"/>
              <a:t>Use – ignoring hazardous purchasing conditions or physical </a:t>
            </a:r>
            <a:r>
              <a:rPr lang="en-US" dirty="0" smtClean="0"/>
              <a:t>effects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Pharmacologic </a:t>
            </a:r>
            <a:r>
              <a:rPr lang="en-US" dirty="0"/>
              <a:t>Dependence – tolerance, withdrawal if stop using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481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Bipolar Diagnoses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1495" y="1429560"/>
            <a:ext cx="8741619" cy="5108435"/>
          </a:xfrm>
        </p:spPr>
        <p:txBody>
          <a:bodyPr>
            <a:normAutofit fontScale="70000" lnSpcReduction="20000"/>
          </a:bodyPr>
          <a:lstStyle/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Bipolar I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at least 1 manic episodes (Required) + major depressive episode (not required)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Bipolar II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at least 1 hypomanic episode + at least 1 major </a:t>
            </a:r>
            <a:r>
              <a:rPr lang="en-US" dirty="0" err="1" smtClean="0">
                <a:solidFill>
                  <a:srgbClr val="000000"/>
                </a:solidFill>
              </a:rPr>
              <a:t>depressvive</a:t>
            </a:r>
            <a:r>
              <a:rPr lang="en-US" dirty="0" smtClean="0">
                <a:solidFill>
                  <a:srgbClr val="000000"/>
                </a:solidFill>
              </a:rPr>
              <a:t> episode</a:t>
            </a:r>
          </a:p>
          <a:p>
            <a:pPr marL="18288" indent="0">
              <a:buNone/>
            </a:pPr>
            <a:r>
              <a:rPr lang="en-US" dirty="0" err="1" smtClean="0">
                <a:solidFill>
                  <a:srgbClr val="000000"/>
                </a:solidFill>
              </a:rPr>
              <a:t>Cyclothymia</a:t>
            </a:r>
            <a:r>
              <a:rPr lang="en-US" dirty="0" smtClean="0">
                <a:solidFill>
                  <a:srgbClr val="000000"/>
                </a:solidFill>
              </a:rPr>
              <a:t> - ≥ 2 years of mood swings between hypomania and mild depressive (dysthymia) symptoms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Mixed Episode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simultaneous manic/hypomanic and depressive symptoms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Secondary Mania: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General medical condition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hyperthyroidism, right hemisphere stroke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Medications/substance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antidepressants, stimulants, steroids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397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/>
          <a:lstStyle/>
          <a:p>
            <a:r>
              <a:rPr lang="en-US" sz="3600" dirty="0" smtClean="0">
                <a:solidFill>
                  <a:srgbClr val="000000"/>
                </a:solidFill>
              </a:rPr>
              <a:t>Remember Schizoaffective Disorder?</a:t>
            </a: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6261" y="1429560"/>
            <a:ext cx="8682555" cy="4990277"/>
          </a:xfrm>
        </p:spPr>
        <p:txBody>
          <a:bodyPr>
            <a:normAutofit fontScale="85000" lnSpcReduction="10000"/>
          </a:bodyPr>
          <a:lstStyle/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Schizoaffective Disorder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concurrent symptoms of schizophrenia and mood disorder but with at least 2 weeks of psychotic symptoms in the absence of mood symptoms</a:t>
            </a:r>
          </a:p>
          <a:p>
            <a:pPr marL="18288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>
              <a:buFont typeface="Wingdings" charset="0"/>
              <a:buChar char="à"/>
            </a:pPr>
            <a:r>
              <a:rPr lang="en-US" dirty="0" smtClean="0">
                <a:solidFill>
                  <a:srgbClr val="000000"/>
                </a:solidFill>
                <a:sym typeface="Wingdings"/>
              </a:rPr>
              <a:t>In mood disorders with psychotic features, psychosis never occurs outside the context of the mood symptoms (mood symptoms are causing the psychosis)</a:t>
            </a:r>
          </a:p>
          <a:p>
            <a:pPr lvl="1">
              <a:buFont typeface="Wingdings" charset="0"/>
              <a:buChar char="à"/>
            </a:pPr>
            <a:r>
              <a:rPr lang="en-US" dirty="0" smtClean="0">
                <a:solidFill>
                  <a:srgbClr val="000000"/>
                </a:solidFill>
                <a:sym typeface="Wingdings"/>
              </a:rPr>
              <a:t>If mood symptoms disappear, but psychosis remains for at least 2 weeks on their own = Schizoaffective disorder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5555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Bipolar Disorder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6261" y="1429559"/>
            <a:ext cx="8490593" cy="5147820"/>
          </a:xfrm>
        </p:spPr>
        <p:txBody>
          <a:bodyPr>
            <a:normAutofit fontScale="70000" lnSpcReduction="20000"/>
          </a:bodyPr>
          <a:lstStyle/>
          <a:p>
            <a:pPr marL="18288" indent="0">
              <a:buNone/>
            </a:pPr>
            <a:r>
              <a:rPr lang="en-US" dirty="0" smtClean="0"/>
              <a:t>Epidemiology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~1% prevalence of Bipolar I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67-100% concordance between MZ twins (risk only dependent on biological family)</a:t>
            </a:r>
          </a:p>
          <a:p>
            <a:pPr lvl="1">
              <a:buFont typeface="Arial"/>
              <a:buChar char="•"/>
            </a:pPr>
            <a:r>
              <a:rPr lang="en-US" dirty="0" err="1" smtClean="0"/>
              <a:t>Oligogenetic</a:t>
            </a:r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When to think of Bipolar vs. Depression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Family </a:t>
            </a:r>
            <a:r>
              <a:rPr lang="en-US" dirty="0" err="1" smtClean="0"/>
              <a:t>hx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Early (childhood) onset of depression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Atypical depression or depression w/ psychotic features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Highly recurrent episodes of depression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Thrill seeking, tendency towards irritability or impulsivity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Arrogance or intrusiveness, high-functioning/creative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3777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8113739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Treatment for Bipolar Disorder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6261" y="1429560"/>
            <a:ext cx="8520125" cy="5088741"/>
          </a:xfrm>
        </p:spPr>
        <p:txBody>
          <a:bodyPr>
            <a:normAutofit fontScale="55000" lnSpcReduction="20000"/>
          </a:bodyPr>
          <a:lstStyle/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Aka. Mood Stabilizers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Lithium*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Narrow therapeutic index, can improve depression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Side effects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cognitive impairment, weight gain, renal/thyroid dysfunction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Carbamazepine*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Better tolerated than Li, useful for rapid cycling, can improve depression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Side effects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sedation, neurotoxicity, SIADH, </a:t>
            </a:r>
            <a:r>
              <a:rPr lang="en-US" dirty="0" err="1" smtClean="0">
                <a:solidFill>
                  <a:srgbClr val="000000"/>
                </a:solidFill>
              </a:rPr>
              <a:t>agranulocytosis</a:t>
            </a:r>
            <a:r>
              <a:rPr lang="en-US" dirty="0" smtClean="0">
                <a:solidFill>
                  <a:srgbClr val="000000"/>
                </a:solidFill>
              </a:rPr>
              <a:t> (Rare)</a:t>
            </a:r>
          </a:p>
          <a:p>
            <a:pPr marL="18288" indent="0">
              <a:buNone/>
            </a:pPr>
            <a:r>
              <a:rPr lang="en-US" dirty="0" err="1" smtClean="0">
                <a:solidFill>
                  <a:srgbClr val="000000"/>
                </a:solidFill>
              </a:rPr>
              <a:t>Valproic</a:t>
            </a:r>
            <a:r>
              <a:rPr lang="en-US" dirty="0" smtClean="0">
                <a:solidFill>
                  <a:srgbClr val="000000"/>
                </a:solidFill>
              </a:rPr>
              <a:t> Acid/</a:t>
            </a:r>
            <a:r>
              <a:rPr lang="en-US" dirty="0" err="1" smtClean="0">
                <a:solidFill>
                  <a:srgbClr val="000000"/>
                </a:solidFill>
              </a:rPr>
              <a:t>Divaplroex</a:t>
            </a:r>
            <a:r>
              <a:rPr lang="en-US" dirty="0" smtClean="0">
                <a:solidFill>
                  <a:srgbClr val="000000"/>
                </a:solidFill>
              </a:rPr>
              <a:t>*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Good for anxiety and anti-aggression, but no antidepressant effect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Side effects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sedation, weight gain, cognitive impairment, pancreatitis 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Atypical antipsychotics 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Treat acute mania, possible adjunct to maintenance </a:t>
            </a:r>
            <a:endParaRPr lang="en-US" dirty="0">
              <a:solidFill>
                <a:srgbClr val="000000"/>
              </a:solidFill>
            </a:endParaRPr>
          </a:p>
          <a:p>
            <a:pPr marL="384048" lvl="1" indent="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18288" lvl="1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*Teratogenic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5545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Suicide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1153" y="1467956"/>
            <a:ext cx="8322694" cy="4971067"/>
          </a:xfrm>
        </p:spPr>
        <p:txBody>
          <a:bodyPr>
            <a:normAutofit fontScale="77500" lnSpcReduction="20000"/>
          </a:bodyPr>
          <a:lstStyle/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Risk </a:t>
            </a:r>
            <a:r>
              <a:rPr lang="en-US" dirty="0">
                <a:solidFill>
                  <a:srgbClr val="000000"/>
                </a:solidFill>
              </a:rPr>
              <a:t>factors: previous attempt, substance abuse, mental illness</a:t>
            </a:r>
            <a:r>
              <a:rPr lang="en-US" dirty="0" smtClean="0">
                <a:solidFill>
                  <a:srgbClr val="000000"/>
                </a:solidFill>
              </a:rPr>
              <a:t>, firearms </a:t>
            </a:r>
            <a:r>
              <a:rPr lang="en-US" dirty="0">
                <a:solidFill>
                  <a:srgbClr val="000000"/>
                </a:solidFill>
              </a:rPr>
              <a:t>in the home, elderly, military </a:t>
            </a:r>
            <a:r>
              <a:rPr lang="en-US" dirty="0" smtClean="0">
                <a:solidFill>
                  <a:srgbClr val="000000"/>
                </a:solidFill>
              </a:rPr>
              <a:t>personnel 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Native </a:t>
            </a:r>
            <a:r>
              <a:rPr lang="en-US" dirty="0">
                <a:solidFill>
                  <a:srgbClr val="000000"/>
                </a:solidFill>
              </a:rPr>
              <a:t>American &gt; White &gt; Asian, Hispanic, Black 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Females </a:t>
            </a:r>
            <a:r>
              <a:rPr lang="en-US" dirty="0">
                <a:solidFill>
                  <a:srgbClr val="000000"/>
                </a:solidFill>
              </a:rPr>
              <a:t>attempt more (3:1), males complete more (4:1) 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Firearms </a:t>
            </a:r>
            <a:r>
              <a:rPr lang="en-US" dirty="0">
                <a:solidFill>
                  <a:srgbClr val="000000"/>
                </a:solidFill>
              </a:rPr>
              <a:t>= most common in U.S. and most lethal 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Hospitalize </a:t>
            </a:r>
            <a:r>
              <a:rPr lang="en-US" dirty="0">
                <a:solidFill>
                  <a:srgbClr val="000000"/>
                </a:solidFill>
              </a:rPr>
              <a:t>(involuntarily if necessary), begin appropriate </a:t>
            </a:r>
            <a:r>
              <a:rPr lang="en-US" dirty="0" smtClean="0">
                <a:solidFill>
                  <a:srgbClr val="000000"/>
                </a:solidFill>
              </a:rPr>
              <a:t>therapy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SSRI’s </a:t>
            </a:r>
            <a:r>
              <a:rPr lang="en-US" dirty="0">
                <a:solidFill>
                  <a:srgbClr val="000000"/>
                </a:solidFill>
              </a:rPr>
              <a:t>– when starting there is a higher suicide risk (energy levels </a:t>
            </a:r>
            <a:r>
              <a:rPr lang="en-US" dirty="0" smtClean="0">
                <a:solidFill>
                  <a:srgbClr val="000000"/>
                </a:solidFill>
              </a:rPr>
              <a:t>improve before </a:t>
            </a:r>
            <a:r>
              <a:rPr lang="en-US" dirty="0">
                <a:solidFill>
                  <a:srgbClr val="000000"/>
                </a:solidFill>
              </a:rPr>
              <a:t>depressed mood/suicidal thought content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253203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338747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Eating Disorders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77793" y="1105911"/>
            <a:ext cx="8704161" cy="5468757"/>
          </a:xfrm>
        </p:spPr>
        <p:txBody>
          <a:bodyPr numCol="2">
            <a:noAutofit/>
          </a:bodyPr>
          <a:lstStyle/>
          <a:p>
            <a:pPr marL="18288" indent="0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Anorexia </a:t>
            </a:r>
            <a:r>
              <a:rPr lang="en-US" sz="2000" dirty="0">
                <a:solidFill>
                  <a:srgbClr val="000000"/>
                </a:solidFill>
              </a:rPr>
              <a:t>Nervosa</a:t>
            </a:r>
          </a:p>
          <a:p>
            <a:pPr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Persistent energy intake </a:t>
            </a:r>
            <a:r>
              <a:rPr lang="en-US" sz="1400" dirty="0" smtClean="0">
                <a:solidFill>
                  <a:srgbClr val="000000"/>
                </a:solidFill>
              </a:rPr>
              <a:t>restriction</a:t>
            </a:r>
          </a:p>
          <a:p>
            <a:pPr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Intense </a:t>
            </a:r>
            <a:r>
              <a:rPr lang="en-US" sz="1400" dirty="0">
                <a:solidFill>
                  <a:srgbClr val="000000"/>
                </a:solidFill>
              </a:rPr>
              <a:t>fear of gaining </a:t>
            </a:r>
            <a:r>
              <a:rPr lang="en-US" sz="1400" dirty="0" smtClean="0">
                <a:solidFill>
                  <a:srgbClr val="000000"/>
                </a:solidFill>
              </a:rPr>
              <a:t>weight</a:t>
            </a:r>
          </a:p>
          <a:p>
            <a:pPr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Disturbance </a:t>
            </a:r>
            <a:r>
              <a:rPr lang="en-US" sz="1400" dirty="0">
                <a:solidFill>
                  <a:srgbClr val="000000"/>
                </a:solidFill>
              </a:rPr>
              <a:t>of body </a:t>
            </a:r>
            <a:r>
              <a:rPr lang="en-US" sz="1400" dirty="0" smtClean="0">
                <a:solidFill>
                  <a:srgbClr val="000000"/>
                </a:solidFill>
              </a:rPr>
              <a:t>image</a:t>
            </a:r>
          </a:p>
          <a:p>
            <a:pPr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Underweight </a:t>
            </a:r>
            <a:r>
              <a:rPr lang="en-US" sz="1400" dirty="0">
                <a:solidFill>
                  <a:srgbClr val="000000"/>
                </a:solidFill>
              </a:rPr>
              <a:t>– BMI &lt; 17.5, &lt; 85% expected </a:t>
            </a:r>
            <a:r>
              <a:rPr lang="en-US" sz="1400" dirty="0" smtClean="0">
                <a:solidFill>
                  <a:srgbClr val="000000"/>
                </a:solidFill>
              </a:rPr>
              <a:t>weight</a:t>
            </a:r>
          </a:p>
          <a:p>
            <a:pPr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Tend </a:t>
            </a:r>
            <a:r>
              <a:rPr lang="en-US" sz="1400" dirty="0">
                <a:solidFill>
                  <a:srgbClr val="000000"/>
                </a:solidFill>
              </a:rPr>
              <a:t>to be controlling, perfectionistic, inflexible </a:t>
            </a:r>
            <a:endParaRPr lang="en-US" sz="1400" dirty="0" smtClean="0">
              <a:solidFill>
                <a:srgbClr val="000000"/>
              </a:solidFill>
            </a:endParaRPr>
          </a:p>
          <a:p>
            <a:pPr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More </a:t>
            </a:r>
            <a:r>
              <a:rPr lang="en-US" sz="1400" dirty="0">
                <a:solidFill>
                  <a:srgbClr val="000000"/>
                </a:solidFill>
              </a:rPr>
              <a:t>ego-syntonic – less likely to present themselves to treatment </a:t>
            </a:r>
            <a:endParaRPr lang="en-US" sz="1400" dirty="0" smtClean="0">
              <a:solidFill>
                <a:srgbClr val="000000"/>
              </a:solidFill>
            </a:endParaRPr>
          </a:p>
          <a:p>
            <a:pPr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↓ </a:t>
            </a:r>
            <a:r>
              <a:rPr lang="en-US" sz="1400" dirty="0">
                <a:solidFill>
                  <a:srgbClr val="000000"/>
                </a:solidFill>
              </a:rPr>
              <a:t>HR/BP/Temp, ECG changes, electrolyte abnormalities, osteopenia, </a:t>
            </a:r>
            <a:r>
              <a:rPr lang="en-US" sz="1400" dirty="0" smtClean="0">
                <a:solidFill>
                  <a:srgbClr val="000000"/>
                </a:solidFill>
              </a:rPr>
              <a:t>lanugo</a:t>
            </a:r>
          </a:p>
          <a:p>
            <a:pPr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Types</a:t>
            </a:r>
            <a:r>
              <a:rPr lang="en-US" sz="1400" dirty="0">
                <a:solidFill>
                  <a:srgbClr val="000000"/>
                </a:solidFill>
              </a:rPr>
              <a:t>: restricting, binge-eating/</a:t>
            </a:r>
            <a:r>
              <a:rPr lang="en-US" sz="1400" dirty="0" smtClean="0">
                <a:solidFill>
                  <a:srgbClr val="000000"/>
                </a:solidFill>
              </a:rPr>
              <a:t>purging</a:t>
            </a:r>
          </a:p>
          <a:p>
            <a:pPr>
              <a:buFont typeface="Arial"/>
              <a:buChar char="•"/>
            </a:pPr>
            <a:r>
              <a:rPr lang="en-US" sz="1400" dirty="0" err="1" smtClean="0">
                <a:solidFill>
                  <a:srgbClr val="000000"/>
                </a:solidFill>
              </a:rPr>
              <a:t>Tx</a:t>
            </a:r>
            <a:r>
              <a:rPr lang="en-US" sz="1400" dirty="0" smtClean="0">
                <a:solidFill>
                  <a:srgbClr val="000000"/>
                </a:solidFill>
              </a:rPr>
              <a:t> </a:t>
            </a:r>
            <a:r>
              <a:rPr lang="en-US" sz="1400" dirty="0">
                <a:solidFill>
                  <a:srgbClr val="000000"/>
                </a:solidFill>
              </a:rPr>
              <a:t>– therapy, strict weight gain programs, potential </a:t>
            </a:r>
            <a:r>
              <a:rPr lang="en-US" sz="1400" dirty="0" smtClean="0">
                <a:solidFill>
                  <a:srgbClr val="000000"/>
                </a:solidFill>
              </a:rPr>
              <a:t>hospitalization</a:t>
            </a:r>
          </a:p>
          <a:p>
            <a:pPr marL="18288" indent="0">
              <a:buNone/>
            </a:pPr>
            <a:endParaRPr lang="en-US" sz="1400" dirty="0">
              <a:solidFill>
                <a:srgbClr val="000000"/>
              </a:solidFill>
            </a:endParaRPr>
          </a:p>
          <a:p>
            <a:pPr marL="18288" indent="0">
              <a:buNone/>
            </a:pPr>
            <a:endParaRPr lang="en-US" sz="1400" dirty="0">
              <a:solidFill>
                <a:srgbClr val="000000"/>
              </a:solidFill>
            </a:endParaRPr>
          </a:p>
          <a:p>
            <a:pPr marL="18288" indent="0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Bulimia </a:t>
            </a:r>
            <a:r>
              <a:rPr lang="en-US" sz="2000" dirty="0">
                <a:solidFill>
                  <a:srgbClr val="000000"/>
                </a:solidFill>
              </a:rPr>
              <a:t>Nervosa</a:t>
            </a:r>
          </a:p>
          <a:p>
            <a:pPr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Recurrent episodes of binge eating</a:t>
            </a:r>
          </a:p>
          <a:p>
            <a:pPr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Compensatory behavior – vomiting, </a:t>
            </a:r>
            <a:r>
              <a:rPr lang="en-US" sz="1400" dirty="0" smtClean="0">
                <a:solidFill>
                  <a:srgbClr val="000000"/>
                </a:solidFill>
              </a:rPr>
              <a:t>laxatives, excessive exercise</a:t>
            </a:r>
            <a:endParaRPr lang="en-US" sz="1400" dirty="0">
              <a:solidFill>
                <a:srgbClr val="000000"/>
              </a:solidFill>
            </a:endParaRPr>
          </a:p>
          <a:p>
            <a:pPr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Disturbance of body image</a:t>
            </a:r>
          </a:p>
          <a:p>
            <a:pPr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Normal or overweight</a:t>
            </a:r>
          </a:p>
          <a:p>
            <a:pPr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Sense of lack of control</a:t>
            </a:r>
          </a:p>
          <a:p>
            <a:pPr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Feelings shame/embarrassment during/after binge</a:t>
            </a:r>
          </a:p>
          <a:p>
            <a:pPr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More ego-dystonic – more likely to present </a:t>
            </a:r>
          </a:p>
          <a:p>
            <a:pPr>
              <a:buFont typeface="Arial"/>
              <a:buChar char="•"/>
            </a:pPr>
            <a:r>
              <a:rPr lang="en-US" sz="1400" dirty="0" err="1">
                <a:solidFill>
                  <a:srgbClr val="000000"/>
                </a:solidFill>
              </a:rPr>
              <a:t>Parotitis</a:t>
            </a:r>
            <a:r>
              <a:rPr lang="en-US" sz="1400" dirty="0">
                <a:solidFill>
                  <a:srgbClr val="000000"/>
                </a:solidFill>
              </a:rPr>
              <a:t>, enamel erosion, dorsal hand calluses, hypokalemic </a:t>
            </a:r>
            <a:r>
              <a:rPr lang="en-US" sz="1400" dirty="0" err="1">
                <a:solidFill>
                  <a:srgbClr val="000000"/>
                </a:solidFill>
              </a:rPr>
              <a:t>hypochloremic</a:t>
            </a:r>
            <a:r>
              <a:rPr lang="en-US" sz="1400" dirty="0">
                <a:solidFill>
                  <a:srgbClr val="000000"/>
                </a:solidFill>
              </a:rPr>
              <a:t> metabolic alkalosis</a:t>
            </a:r>
          </a:p>
          <a:p>
            <a:pPr>
              <a:buFont typeface="Arial"/>
              <a:buChar char="•"/>
            </a:pPr>
            <a:r>
              <a:rPr lang="en-US" sz="1400" dirty="0" err="1">
                <a:solidFill>
                  <a:srgbClr val="000000"/>
                </a:solidFill>
              </a:rPr>
              <a:t>Tx</a:t>
            </a:r>
            <a:r>
              <a:rPr lang="en-US" sz="1400" dirty="0">
                <a:solidFill>
                  <a:srgbClr val="000000"/>
                </a:solidFill>
              </a:rPr>
              <a:t> – fluoxetine if comorbid depression, CBT</a:t>
            </a:r>
          </a:p>
          <a:p>
            <a:pPr marL="18288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Binge-eating disorder</a:t>
            </a:r>
          </a:p>
          <a:p>
            <a:pPr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Binge-eating (at least 1x/week for 3 months) with no compensatory behavior</a:t>
            </a:r>
          </a:p>
          <a:p>
            <a:pPr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Normal or </a:t>
            </a:r>
            <a:r>
              <a:rPr lang="en-US" sz="1400" dirty="0" smtClean="0">
                <a:solidFill>
                  <a:srgbClr val="000000"/>
                </a:solidFill>
              </a:rPr>
              <a:t>overweight</a:t>
            </a:r>
            <a:endParaRPr lang="en-US" sz="1400" dirty="0">
              <a:solidFill>
                <a:srgbClr val="000000"/>
              </a:solidFill>
            </a:endParaRPr>
          </a:p>
          <a:p>
            <a:endParaRPr 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4781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Gender Dysphoria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6261" y="1260336"/>
            <a:ext cx="8254333" cy="5415507"/>
          </a:xfrm>
        </p:spPr>
        <p:txBody>
          <a:bodyPr>
            <a:normAutofit fontScale="92500" lnSpcReduction="10000"/>
          </a:bodyPr>
          <a:lstStyle/>
          <a:p>
            <a:pPr marL="18288" indent="0">
              <a:buNone/>
            </a:pPr>
            <a:r>
              <a:rPr lang="en-US" sz="2200" dirty="0" smtClean="0">
                <a:solidFill>
                  <a:srgbClr val="000000"/>
                </a:solidFill>
              </a:rPr>
              <a:t>A marked incongruence between one’s experienced/expressed gender and assigned gender for ≥ 6 months duration, with ≥2 of the following:</a:t>
            </a:r>
          </a:p>
          <a:p>
            <a:pPr>
              <a:buFont typeface="Arial"/>
              <a:buChar char="•"/>
            </a:pPr>
            <a:r>
              <a:rPr lang="en-US" sz="1900" dirty="0" smtClean="0">
                <a:solidFill>
                  <a:srgbClr val="000000"/>
                </a:solidFill>
              </a:rPr>
              <a:t>Marked incongruence between one’s experienced/expressed gender and primary +/or secondary sex characteristics</a:t>
            </a:r>
          </a:p>
          <a:p>
            <a:pPr>
              <a:buFont typeface="Arial"/>
              <a:buChar char="•"/>
            </a:pPr>
            <a:r>
              <a:rPr lang="en-US" sz="1900" dirty="0" smtClean="0">
                <a:solidFill>
                  <a:srgbClr val="000000"/>
                </a:solidFill>
              </a:rPr>
              <a:t>Strong desire to be rid of one’s primary +/or secondary sex characteristics because of a marked incongruence with one’s experienced/expressed gender</a:t>
            </a:r>
          </a:p>
          <a:p>
            <a:pPr>
              <a:buFont typeface="Arial"/>
              <a:buChar char="•"/>
            </a:pPr>
            <a:r>
              <a:rPr lang="en-US" sz="1900" dirty="0">
                <a:solidFill>
                  <a:srgbClr val="000000"/>
                </a:solidFill>
              </a:rPr>
              <a:t>S</a:t>
            </a:r>
            <a:r>
              <a:rPr lang="en-US" sz="1900" dirty="0" smtClean="0">
                <a:solidFill>
                  <a:srgbClr val="000000"/>
                </a:solidFill>
              </a:rPr>
              <a:t>trong desire for the primary +/</a:t>
            </a:r>
            <a:r>
              <a:rPr lang="en-US" sz="1900" dirty="0">
                <a:solidFill>
                  <a:srgbClr val="000000"/>
                </a:solidFill>
              </a:rPr>
              <a:t>o</a:t>
            </a:r>
            <a:r>
              <a:rPr lang="en-US" sz="1900" dirty="0" smtClean="0">
                <a:solidFill>
                  <a:srgbClr val="000000"/>
                </a:solidFill>
              </a:rPr>
              <a:t>r secondary sex characteristics of the other gender</a:t>
            </a:r>
          </a:p>
          <a:p>
            <a:pPr>
              <a:buFont typeface="Arial"/>
              <a:buChar char="•"/>
            </a:pPr>
            <a:r>
              <a:rPr lang="en-US" sz="1900" dirty="0" smtClean="0">
                <a:solidFill>
                  <a:srgbClr val="000000"/>
                </a:solidFill>
              </a:rPr>
              <a:t>Strong desire to be of the other gender</a:t>
            </a:r>
          </a:p>
          <a:p>
            <a:pPr>
              <a:buFont typeface="Arial"/>
              <a:buChar char="•"/>
            </a:pPr>
            <a:r>
              <a:rPr lang="en-US" sz="1900" dirty="0" smtClean="0">
                <a:solidFill>
                  <a:srgbClr val="000000"/>
                </a:solidFill>
              </a:rPr>
              <a:t>Strong desire to be treated as the other gender</a:t>
            </a:r>
          </a:p>
          <a:p>
            <a:pPr>
              <a:buFont typeface="Arial"/>
              <a:buChar char="•"/>
            </a:pPr>
            <a:r>
              <a:rPr lang="en-US" sz="1900" dirty="0" smtClean="0">
                <a:solidFill>
                  <a:srgbClr val="000000"/>
                </a:solidFill>
              </a:rPr>
              <a:t>Strong conviction that one has the typical feelings and reactions of the other gender</a:t>
            </a:r>
          </a:p>
          <a:p>
            <a:pPr marL="18288" indent="0">
              <a:buNone/>
            </a:pPr>
            <a:r>
              <a:rPr lang="en-US" sz="2200" dirty="0" smtClean="0">
                <a:solidFill>
                  <a:srgbClr val="000000"/>
                </a:solidFill>
              </a:rPr>
              <a:t>Associated </a:t>
            </a:r>
            <a:r>
              <a:rPr lang="en-US" sz="2200" i="1" dirty="0" smtClean="0">
                <a:solidFill>
                  <a:srgbClr val="000000"/>
                </a:solidFill>
              </a:rPr>
              <a:t>with clinically significant distress or impairment </a:t>
            </a:r>
            <a:r>
              <a:rPr lang="en-US" sz="2200" dirty="0" smtClean="0">
                <a:solidFill>
                  <a:srgbClr val="000000"/>
                </a:solidFill>
              </a:rPr>
              <a:t>in social, occupational or other important areas of functioning </a:t>
            </a:r>
          </a:p>
        </p:txBody>
      </p:sp>
    </p:spTree>
    <p:extLst>
      <p:ext uri="{BB962C8B-B14F-4D97-AF65-F5344CB8AC3E}">
        <p14:creationId xmlns:p14="http://schemas.microsoft.com/office/powerpoint/2010/main" val="14878955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rgbClr val="000000"/>
                </a:solidFill>
              </a:rPr>
              <a:t>Gender Dysphoria - Differential </a:t>
            </a: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6261" y="1429558"/>
            <a:ext cx="8254333" cy="5246284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sz="2400" dirty="0" err="1" smtClean="0">
                <a:solidFill>
                  <a:srgbClr val="000000"/>
                </a:solidFill>
              </a:rPr>
              <a:t>Transvestic</a:t>
            </a:r>
            <a:r>
              <a:rPr lang="en-US" sz="2400" dirty="0" smtClean="0">
                <a:solidFill>
                  <a:srgbClr val="000000"/>
                </a:solidFill>
              </a:rPr>
              <a:t> Disorder </a:t>
            </a:r>
            <a:r>
              <a:rPr lang="mr-IN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cross dressing behavior generates sexual excitement or distress/impairment without drawing primary gender into question</a:t>
            </a:r>
          </a:p>
          <a:p>
            <a:pPr marL="18288" indent="0"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 marL="18288" indent="0"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Body Dysmorphic Disorder </a:t>
            </a:r>
            <a:r>
              <a:rPr lang="mr-IN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individual focuses on alteration or removal of specific body part perceived to be abnormal (not because it represents assigned gender)</a:t>
            </a:r>
          </a:p>
        </p:txBody>
      </p:sp>
    </p:spTree>
    <p:extLst>
      <p:ext uri="{BB962C8B-B14F-4D97-AF65-F5344CB8AC3E}">
        <p14:creationId xmlns:p14="http://schemas.microsoft.com/office/powerpoint/2010/main" val="27975073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Anxiety Disorders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1962" y="1429559"/>
            <a:ext cx="7028735" cy="5187205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sz="1600" dirty="0" smtClean="0">
                <a:solidFill>
                  <a:srgbClr val="000000"/>
                </a:solidFill>
              </a:rPr>
              <a:t>Generalized Anxiety Disorder </a:t>
            </a:r>
            <a:r>
              <a:rPr lang="mr-IN" sz="1600" dirty="0" smtClean="0">
                <a:solidFill>
                  <a:srgbClr val="000000"/>
                </a:solidFill>
              </a:rPr>
              <a:t>–</a:t>
            </a:r>
            <a:r>
              <a:rPr lang="en-US" sz="1600" dirty="0" smtClean="0">
                <a:solidFill>
                  <a:srgbClr val="000000"/>
                </a:solidFill>
              </a:rPr>
              <a:t> excessive worry about multiple everyday events for &gt; 6 months</a:t>
            </a:r>
          </a:p>
          <a:p>
            <a:pPr lvl="1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Restlessness, easily fatigued, </a:t>
            </a:r>
            <a:r>
              <a:rPr lang="en-US" sz="1400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</a:t>
            </a:r>
            <a:r>
              <a:rPr lang="en-US" sz="1400" dirty="0" smtClean="0">
                <a:solidFill>
                  <a:srgbClr val="000000"/>
                </a:solidFill>
              </a:rPr>
              <a:t>concentration, irritability, muscle tension, sleep disturbance</a:t>
            </a:r>
          </a:p>
          <a:p>
            <a:pPr marL="18288" indent="0">
              <a:buNone/>
            </a:pPr>
            <a:r>
              <a:rPr lang="en-US" sz="1600" dirty="0" smtClean="0">
                <a:solidFill>
                  <a:srgbClr val="000000"/>
                </a:solidFill>
              </a:rPr>
              <a:t>Panic Disorder </a:t>
            </a:r>
            <a:r>
              <a:rPr lang="mr-IN" sz="1600" dirty="0" smtClean="0">
                <a:solidFill>
                  <a:srgbClr val="000000"/>
                </a:solidFill>
              </a:rPr>
              <a:t>–</a:t>
            </a:r>
            <a:r>
              <a:rPr lang="en-US" sz="1600" dirty="0" smtClean="0">
                <a:solidFill>
                  <a:srgbClr val="000000"/>
                </a:solidFill>
              </a:rPr>
              <a:t> recurrent, unprovoked episodes of intense fear (panic attacks)</a:t>
            </a:r>
          </a:p>
          <a:p>
            <a:pPr lvl="1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Tachycardia, sweating, SOB, CP, abdominal distress, tremor, dizziness</a:t>
            </a:r>
          </a:p>
          <a:p>
            <a:pPr lvl="1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Anticipatory anxiety for future attacks, fear “losing control”, significant change in behavior</a:t>
            </a:r>
          </a:p>
          <a:p>
            <a:pPr lvl="1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Peak in 10 </a:t>
            </a:r>
            <a:r>
              <a:rPr lang="en-US" sz="1400" dirty="0" err="1" smtClean="0">
                <a:solidFill>
                  <a:srgbClr val="000000"/>
                </a:solidFill>
              </a:rPr>
              <a:t>mins</a:t>
            </a:r>
            <a:r>
              <a:rPr lang="en-US" sz="1400" dirty="0" smtClean="0">
                <a:solidFill>
                  <a:srgbClr val="000000"/>
                </a:solidFill>
              </a:rPr>
              <a:t>, last 20-30 </a:t>
            </a:r>
            <a:r>
              <a:rPr lang="en-US" sz="1400" dirty="0" err="1" smtClean="0">
                <a:solidFill>
                  <a:srgbClr val="000000"/>
                </a:solidFill>
              </a:rPr>
              <a:t>mins</a:t>
            </a:r>
            <a:endParaRPr lang="en-US" sz="1400" dirty="0" smtClean="0">
              <a:solidFill>
                <a:srgbClr val="000000"/>
              </a:solidFill>
            </a:endParaRPr>
          </a:p>
          <a:p>
            <a:pPr marL="18288" indent="0">
              <a:buNone/>
            </a:pPr>
            <a:r>
              <a:rPr lang="en-US" sz="1600" dirty="0" smtClean="0">
                <a:solidFill>
                  <a:srgbClr val="000000"/>
                </a:solidFill>
              </a:rPr>
              <a:t>Agoraphobia </a:t>
            </a:r>
            <a:r>
              <a:rPr lang="mr-IN" sz="1600" dirty="0" smtClean="0">
                <a:solidFill>
                  <a:srgbClr val="000000"/>
                </a:solidFill>
              </a:rPr>
              <a:t>–</a:t>
            </a:r>
            <a:r>
              <a:rPr lang="en-US" sz="1600" dirty="0" smtClean="0">
                <a:solidFill>
                  <a:srgbClr val="000000"/>
                </a:solidFill>
              </a:rPr>
              <a:t> fear of being in situations from which escape may be difficult</a:t>
            </a:r>
          </a:p>
          <a:p>
            <a:pPr lvl="1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Being outside the home, in a crowd or in line, bridges tunnels,  on a bus,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en-US" sz="1400" dirty="0" smtClean="0">
                <a:solidFill>
                  <a:srgbClr val="000000"/>
                </a:solidFill>
              </a:rPr>
              <a:t>train or car</a:t>
            </a:r>
          </a:p>
          <a:p>
            <a:pPr marL="18288" indent="0">
              <a:buNone/>
            </a:pPr>
            <a:r>
              <a:rPr lang="en-US" sz="1600" dirty="0" smtClean="0">
                <a:solidFill>
                  <a:srgbClr val="000000"/>
                </a:solidFill>
              </a:rPr>
              <a:t>Specific Phobia </a:t>
            </a:r>
            <a:r>
              <a:rPr lang="mr-IN" sz="1600" dirty="0" smtClean="0">
                <a:solidFill>
                  <a:srgbClr val="000000"/>
                </a:solidFill>
              </a:rPr>
              <a:t>–</a:t>
            </a:r>
            <a:r>
              <a:rPr lang="en-US" sz="1600" dirty="0" smtClean="0">
                <a:solidFill>
                  <a:srgbClr val="000000"/>
                </a:solidFill>
              </a:rPr>
              <a:t> persistent, irrational fear of object, creature or situation</a:t>
            </a:r>
          </a:p>
          <a:p>
            <a:pPr marL="18288" indent="0">
              <a:buNone/>
            </a:pPr>
            <a:r>
              <a:rPr lang="en-US" sz="1600" dirty="0" smtClean="0">
                <a:solidFill>
                  <a:srgbClr val="000000"/>
                </a:solidFill>
              </a:rPr>
              <a:t>Social Phobia (Social Anxiety Disorder) </a:t>
            </a:r>
            <a:r>
              <a:rPr lang="mr-IN" sz="1600" dirty="0" smtClean="0">
                <a:solidFill>
                  <a:srgbClr val="000000"/>
                </a:solidFill>
              </a:rPr>
              <a:t>–</a:t>
            </a:r>
            <a:r>
              <a:rPr lang="en-US" sz="1600" dirty="0" smtClean="0">
                <a:solidFill>
                  <a:srgbClr val="000000"/>
                </a:solidFill>
              </a:rPr>
              <a:t> anxiety about humiliating oneself in both social and performance situations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20697" y="515159"/>
            <a:ext cx="1727651" cy="448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u="sng" dirty="0" smtClean="0"/>
              <a:t>Medical Causes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1400" dirty="0" smtClean="0"/>
              <a:t>PE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1400" dirty="0" smtClean="0"/>
              <a:t>Arrhythmia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1400" dirty="0" smtClean="0"/>
              <a:t>CHF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1400" dirty="0" smtClean="0"/>
              <a:t>Delirium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1400" dirty="0" smtClean="0"/>
              <a:t>Dementia</a:t>
            </a:r>
          </a:p>
          <a:p>
            <a:pPr>
              <a:lnSpc>
                <a:spcPct val="120000"/>
              </a:lnSpc>
            </a:pPr>
            <a:r>
              <a:rPr lang="en-US" sz="1400" u="sng" dirty="0" smtClean="0"/>
              <a:t>Substance Causes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1400" dirty="0" smtClean="0"/>
              <a:t>Stimulants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1400" dirty="0" smtClean="0"/>
              <a:t>Caffeine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1400" dirty="0" smtClean="0"/>
              <a:t>Nicotine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1400" dirty="0" smtClean="0"/>
              <a:t>Alcohol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1400" dirty="0" smtClean="0"/>
              <a:t>Antidepressants</a:t>
            </a:r>
          </a:p>
          <a:p>
            <a:pPr>
              <a:lnSpc>
                <a:spcPct val="120000"/>
              </a:lnSpc>
            </a:pPr>
            <a:r>
              <a:rPr lang="en-US" sz="1400" u="sng" dirty="0" smtClean="0"/>
              <a:t>Other Psych Conditions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1400" dirty="0" smtClean="0"/>
              <a:t>Depression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1400" dirty="0" smtClean="0"/>
              <a:t>Bipolar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1400" dirty="0" smtClean="0"/>
              <a:t>Schizophrenia</a:t>
            </a:r>
            <a:endParaRPr lang="en-US" sz="1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7176397" y="515159"/>
            <a:ext cx="0" cy="6101605"/>
          </a:xfrm>
          <a:prstGeom prst="line">
            <a:avLst/>
          </a:prstGeom>
          <a:ln>
            <a:solidFill>
              <a:srgbClr val="EC872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45520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PTSD and ASD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6728" y="1429560"/>
            <a:ext cx="6172293" cy="5147819"/>
          </a:xfrm>
        </p:spPr>
        <p:txBody>
          <a:bodyPr>
            <a:normAutofit fontScale="62500" lnSpcReduction="20000"/>
          </a:bodyPr>
          <a:lstStyle/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Post-traumatic Stress Disorder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Experiencing/witnessing/learning of a traumatic event, with ≥ 1 month of symptoms (onset at any time) from the following clusters + </a:t>
            </a:r>
            <a:r>
              <a:rPr lang="en-US" i="1" dirty="0" smtClean="0">
                <a:solidFill>
                  <a:srgbClr val="000000"/>
                </a:solidFill>
              </a:rPr>
              <a:t>functional impairment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</a:p>
          <a:p>
            <a:pPr lvl="2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Intrusion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flashbacks, nightmares, distressing thoughts</a:t>
            </a:r>
          </a:p>
          <a:p>
            <a:pPr lvl="2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Avoidance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physical (people, places) or mental (thoughts, feelings)</a:t>
            </a:r>
          </a:p>
          <a:p>
            <a:pPr lvl="2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Cognition/Mood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persistent negative emotions, detachment, distorted cognition (irrational thoughts)</a:t>
            </a:r>
          </a:p>
          <a:p>
            <a:pPr lvl="2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Arousal/Reactivity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hype vigilance, </a:t>
            </a:r>
            <a:r>
              <a:rPr lang="en-US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</a:t>
            </a:r>
            <a:r>
              <a:rPr lang="en-US" dirty="0">
                <a:solidFill>
                  <a:srgbClr val="000000"/>
                </a:solidFill>
                <a:sym typeface="Wingdings"/>
              </a:rPr>
              <a:t> 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startle response, sleep disturbance, irritability </a:t>
            </a:r>
            <a:endParaRPr lang="en-US" dirty="0" smtClean="0">
              <a:solidFill>
                <a:srgbClr val="000000"/>
              </a:solidFill>
            </a:endParaRP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Acute Stress Disorder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Similar scenario and symptomatology to PTSD except:</a:t>
            </a:r>
          </a:p>
          <a:p>
            <a:pPr lvl="2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Duration is 3 days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1 month after trauma exposure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11917" y="298539"/>
            <a:ext cx="2436430" cy="5047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 smtClean="0">
                <a:solidFill>
                  <a:srgbClr val="000000"/>
                </a:solidFill>
              </a:rPr>
              <a:t>Risk factors: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Female gender, younger age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Low SES, education, IQ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Intentional violent act toward you, trauma severity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Continued environmental exposures</a:t>
            </a:r>
          </a:p>
          <a:p>
            <a:endParaRPr lang="en-US" sz="1400" dirty="0" smtClean="0">
              <a:solidFill>
                <a:srgbClr val="000000"/>
              </a:solidFill>
            </a:endParaRPr>
          </a:p>
          <a:p>
            <a:r>
              <a:rPr lang="en-US" sz="1400" u="sng" dirty="0" smtClean="0">
                <a:solidFill>
                  <a:srgbClr val="000000"/>
                </a:solidFill>
              </a:rPr>
              <a:t>Functional Consequences: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Substance abuse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Aggression/violence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SI, attempts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Work/marriage problems</a:t>
            </a:r>
          </a:p>
          <a:p>
            <a:r>
              <a:rPr lang="en-US" sz="14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sz="1400" u="sng" dirty="0" smtClean="0">
                <a:solidFill>
                  <a:srgbClr val="000000"/>
                </a:solidFill>
              </a:rPr>
              <a:t>Treatments: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CBT (1</a:t>
            </a:r>
            <a:r>
              <a:rPr lang="en-US" sz="1400" baseline="30000" dirty="0" smtClean="0">
                <a:solidFill>
                  <a:srgbClr val="000000"/>
                </a:solidFill>
              </a:rPr>
              <a:t>st</a:t>
            </a:r>
            <a:r>
              <a:rPr lang="en-US" sz="1400" dirty="0" smtClean="0">
                <a:solidFill>
                  <a:srgbClr val="000000"/>
                </a:solidFill>
              </a:rPr>
              <a:t> line), EMDR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SSRI’s (1</a:t>
            </a:r>
            <a:r>
              <a:rPr lang="en-US" sz="1400" baseline="30000" dirty="0" smtClean="0">
                <a:solidFill>
                  <a:srgbClr val="000000"/>
                </a:solidFill>
              </a:rPr>
              <a:t>st</a:t>
            </a:r>
            <a:r>
              <a:rPr lang="en-US" sz="1400" dirty="0" smtClean="0">
                <a:solidFill>
                  <a:srgbClr val="000000"/>
                </a:solidFill>
              </a:rPr>
              <a:t> line) sertraline, paroxetine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err="1" smtClean="0">
                <a:solidFill>
                  <a:srgbClr val="000000"/>
                </a:solidFill>
              </a:rPr>
              <a:t>Benzos</a:t>
            </a:r>
            <a:r>
              <a:rPr lang="en-US" sz="1400" dirty="0" smtClean="0">
                <a:solidFill>
                  <a:srgbClr val="000000"/>
                </a:solidFill>
              </a:rPr>
              <a:t> (Very short term)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err="1" smtClean="0">
                <a:solidFill>
                  <a:srgbClr val="000000"/>
                </a:solidFill>
              </a:rPr>
              <a:t>Prazosin</a:t>
            </a:r>
            <a:r>
              <a:rPr lang="en-US" sz="1400" dirty="0" smtClean="0">
                <a:solidFill>
                  <a:srgbClr val="000000"/>
                </a:solidFill>
              </a:rPr>
              <a:t> for nightmares</a:t>
            </a:r>
          </a:p>
          <a:p>
            <a:pPr marL="285750" indent="-285750">
              <a:buFont typeface="Arial"/>
              <a:buChar char="•"/>
            </a:pPr>
            <a:endParaRPr lang="en-US" sz="14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379020" y="0"/>
            <a:ext cx="0" cy="6858000"/>
          </a:xfrm>
          <a:prstGeom prst="line">
            <a:avLst/>
          </a:prstGeom>
          <a:ln>
            <a:solidFill>
              <a:srgbClr val="EC872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3279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2612" y="362435"/>
            <a:ext cx="7543800" cy="9144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0000"/>
                </a:solidFill>
              </a:rPr>
              <a:t>Intoxication &amp; Withdrawal</a:t>
            </a:r>
            <a:endParaRPr lang="en-US" sz="5400" dirty="0">
              <a:solidFill>
                <a:srgbClr val="0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577450"/>
              </p:ext>
            </p:extLst>
          </p:nvPr>
        </p:nvGraphicFramePr>
        <p:xfrm>
          <a:off x="135469" y="1422401"/>
          <a:ext cx="8818955" cy="514773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763791"/>
                <a:gridCol w="1763791"/>
                <a:gridCol w="1763791"/>
                <a:gridCol w="1763791"/>
                <a:gridCol w="1763791"/>
              </a:tblGrid>
              <a:tr h="857955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Stimulants</a:t>
                      </a:r>
                      <a:endParaRPr lang="en-US" sz="19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Sedatives</a:t>
                      </a:r>
                      <a:endParaRPr lang="en-US" sz="19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Hallucinogens</a:t>
                      </a:r>
                      <a:endParaRPr lang="en-US" sz="19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Dissociative Anesthetics</a:t>
                      </a:r>
                      <a:endParaRPr lang="en-US" sz="19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Cannabinoids</a:t>
                      </a:r>
                      <a:endParaRPr lang="en-US" sz="19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857955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Cocaine</a:t>
                      </a:r>
                      <a:endParaRPr lang="en-US" sz="19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Alcohol</a:t>
                      </a: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LSD</a:t>
                      </a: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PCP</a:t>
                      </a: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Marijuana</a:t>
                      </a:r>
                      <a:endParaRPr lang="en-US" sz="1900" dirty="0"/>
                    </a:p>
                  </a:txBody>
                  <a:tcPr anchor="ctr"/>
                </a:tc>
              </a:tr>
              <a:tr h="857955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Amphetamines</a:t>
                      </a: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Benzodiazepines</a:t>
                      </a:r>
                      <a:endParaRPr lang="en-US" sz="1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Psilocybin</a:t>
                      </a: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Ketamine</a:t>
                      </a: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K2</a:t>
                      </a:r>
                    </a:p>
                  </a:txBody>
                  <a:tcPr anchor="ctr"/>
                </a:tc>
              </a:tr>
              <a:tr h="857955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Crystal</a:t>
                      </a:r>
                      <a:r>
                        <a:rPr lang="en-US" sz="1900" baseline="0" dirty="0" smtClean="0"/>
                        <a:t> Meth</a:t>
                      </a: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err="1" smtClean="0"/>
                        <a:t>Barbituates</a:t>
                      </a: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Mescaline</a:t>
                      </a: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anchor="ctr"/>
                </a:tc>
              </a:tr>
              <a:tr h="857955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MDMA</a:t>
                      </a:r>
                    </a:p>
                    <a:p>
                      <a:pPr algn="ctr"/>
                      <a:r>
                        <a:rPr lang="en-US" sz="1900" dirty="0" smtClean="0"/>
                        <a:t>(Ecstasy)</a:t>
                      </a: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Opioids</a:t>
                      </a: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anchor="ctr"/>
                </a:tc>
              </a:tr>
              <a:tr h="857955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Bath Salts</a:t>
                      </a:r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0851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Neuroscience of PTSD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6155" y="1429560"/>
            <a:ext cx="8506855" cy="5065968"/>
          </a:xfrm>
        </p:spPr>
        <p:txBody>
          <a:bodyPr>
            <a:normAutofit fontScale="62500" lnSpcReduction="20000"/>
          </a:bodyPr>
          <a:lstStyle/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Amygdala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hyperactive 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Hyperarousal, exaggerated emotional response to stimuli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Prefrontal cortex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hypoactive 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</a:t>
            </a:r>
            <a:r>
              <a:rPr lang="en-US" dirty="0" smtClean="0">
                <a:solidFill>
                  <a:srgbClr val="000000"/>
                </a:solidFill>
              </a:rPr>
              <a:t>ability to keep limbic system in check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</a:t>
            </a:r>
            <a:r>
              <a:rPr lang="en-US" dirty="0" smtClean="0">
                <a:solidFill>
                  <a:srgbClr val="000000"/>
                </a:solidFill>
              </a:rPr>
              <a:t> ability to properly interpret stimulus context 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 behaviors become more instinctual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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 memory consolidation which links context to stimulus</a:t>
            </a:r>
            <a:endParaRPr lang="en-US" dirty="0" smtClean="0">
              <a:solidFill>
                <a:srgbClr val="000000"/>
              </a:solidFill>
            </a:endParaRP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Hippocampus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small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Also impairs memory formation which properly links context to stimulus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NE hyperactivity (made in locus </a:t>
            </a:r>
            <a:r>
              <a:rPr lang="en-US" dirty="0" err="1" smtClean="0">
                <a:solidFill>
                  <a:srgbClr val="000000"/>
                </a:solidFill>
              </a:rPr>
              <a:t>coeruleus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Increased sympathetic tone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increased HR, BP, startle response, </a:t>
            </a:r>
            <a:r>
              <a:rPr lang="en-US" dirty="0" err="1" smtClean="0">
                <a:solidFill>
                  <a:srgbClr val="000000"/>
                </a:solidFill>
              </a:rPr>
              <a:t>hyperarousal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HPA axis </a:t>
            </a:r>
            <a:r>
              <a:rPr lang="en-US" dirty="0" err="1" smtClean="0">
                <a:solidFill>
                  <a:srgbClr val="000000"/>
                </a:solidFill>
              </a:rPr>
              <a:t>dysregulation</a:t>
            </a:r>
            <a:r>
              <a:rPr lang="en-US" dirty="0" smtClean="0">
                <a:solidFill>
                  <a:srgbClr val="000000"/>
                </a:solidFill>
              </a:rPr>
              <a:t> on the locus </a:t>
            </a:r>
            <a:r>
              <a:rPr lang="en-US" dirty="0" err="1" smtClean="0">
                <a:solidFill>
                  <a:srgbClr val="000000"/>
                </a:solidFill>
              </a:rPr>
              <a:t>coeruleus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 high levels of stress hormones (i.e. cortisol) fail to provide feedback inhibition  continues to drive up NE levels</a:t>
            </a:r>
            <a:endParaRPr lang="en-US" dirty="0" smtClean="0">
              <a:solidFill>
                <a:srgbClr val="000000"/>
              </a:solidFill>
            </a:endParaRPr>
          </a:p>
          <a:p>
            <a:pPr marL="18288" indent="0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9453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Anxiolytics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776" y="1429559"/>
            <a:ext cx="8819990" cy="5089167"/>
          </a:xfrm>
        </p:spPr>
        <p:txBody>
          <a:bodyPr>
            <a:normAutofit fontScale="62500" lnSpcReduction="20000"/>
          </a:bodyPr>
          <a:lstStyle/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Benzodiazepines (diazepam, alprazolam, </a:t>
            </a:r>
            <a:r>
              <a:rPr lang="en-US" dirty="0" err="1" smtClean="0">
                <a:solidFill>
                  <a:srgbClr val="000000"/>
                </a:solidFill>
              </a:rPr>
              <a:t>etc</a:t>
            </a:r>
            <a:r>
              <a:rPr lang="en-US" dirty="0" smtClean="0">
                <a:solidFill>
                  <a:srgbClr val="000000"/>
                </a:solidFill>
              </a:rPr>
              <a:t>)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acute </a:t>
            </a:r>
            <a:r>
              <a:rPr lang="en-US" dirty="0" smtClean="0">
                <a:solidFill>
                  <a:srgbClr val="000000"/>
                </a:solidFill>
              </a:rPr>
              <a:t>anxiety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Potentiate GABA 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 neuron hyperpolarization  reduce anxiety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sym typeface="Wingdings"/>
              </a:rPr>
              <a:t>Side effects </a:t>
            </a:r>
            <a:r>
              <a:rPr lang="mr-IN" dirty="0" smtClean="0">
                <a:solidFill>
                  <a:srgbClr val="000000"/>
                </a:solidFill>
                <a:sym typeface="Wingdings"/>
              </a:rPr>
              <a:t>–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 sedation, impaired coordination, life-threatening withdrawal</a:t>
            </a:r>
            <a:endParaRPr lang="en-US" dirty="0" smtClean="0">
              <a:solidFill>
                <a:srgbClr val="000000"/>
              </a:solidFill>
            </a:endParaRP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Antidepressants (SSRIs)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1</a:t>
            </a:r>
            <a:r>
              <a:rPr lang="en-US" baseline="30000" dirty="0" smtClean="0">
                <a:solidFill>
                  <a:srgbClr val="000000"/>
                </a:solidFill>
              </a:rPr>
              <a:t>st</a:t>
            </a:r>
            <a:r>
              <a:rPr lang="en-US" dirty="0" smtClean="0">
                <a:solidFill>
                  <a:srgbClr val="000000"/>
                </a:solidFill>
              </a:rPr>
              <a:t> line for </a:t>
            </a:r>
            <a:r>
              <a:rPr lang="en-US" b="1" dirty="0" smtClean="0">
                <a:solidFill>
                  <a:srgbClr val="000000"/>
                </a:solidFill>
              </a:rPr>
              <a:t>chronic</a:t>
            </a:r>
            <a:r>
              <a:rPr lang="en-US" dirty="0" smtClean="0">
                <a:solidFill>
                  <a:srgbClr val="000000"/>
                </a:solidFill>
              </a:rPr>
              <a:t> anxiety (i.e. GAD)</a:t>
            </a:r>
          </a:p>
          <a:p>
            <a:pPr marL="18288" indent="0">
              <a:buNone/>
            </a:pPr>
            <a:r>
              <a:rPr lang="en-US" dirty="0" err="1" smtClean="0">
                <a:solidFill>
                  <a:srgbClr val="000000"/>
                </a:solidFill>
              </a:rPr>
              <a:t>Buspirone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chronic</a:t>
            </a:r>
            <a:r>
              <a:rPr lang="en-US" dirty="0" smtClean="0">
                <a:solidFill>
                  <a:srgbClr val="000000"/>
                </a:solidFill>
              </a:rPr>
              <a:t> anxiety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5HT partial agonist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Non-sedating, no withdrawal, no impairment of driving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Propranolol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performance</a:t>
            </a:r>
            <a:r>
              <a:rPr lang="en-US" dirty="0" smtClean="0">
                <a:solidFill>
                  <a:srgbClr val="000000"/>
                </a:solidFill>
              </a:rPr>
              <a:t> anxiety</a:t>
            </a:r>
          </a:p>
          <a:p>
            <a:pPr marL="18288" indent="0">
              <a:buNone/>
            </a:pPr>
            <a:r>
              <a:rPr lang="en-US" dirty="0" err="1" smtClean="0">
                <a:solidFill>
                  <a:srgbClr val="000000"/>
                </a:solidFill>
              </a:rPr>
              <a:t>Prazosin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alpha blocker that </a:t>
            </a:r>
            <a:r>
              <a:rPr lang="en-US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</a:t>
            </a:r>
            <a:r>
              <a:rPr lang="en-US" dirty="0">
                <a:solidFill>
                  <a:srgbClr val="000000"/>
                </a:solidFill>
                <a:sym typeface="Wingdings"/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BP and improves sleep (sedating, </a:t>
            </a:r>
            <a:r>
              <a:rPr lang="en-US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</a:t>
            </a:r>
            <a:r>
              <a:rPr lang="en-US" b="1" dirty="0" smtClean="0">
                <a:solidFill>
                  <a:srgbClr val="000000"/>
                </a:solidFill>
              </a:rPr>
              <a:t>nightmares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</a:p>
          <a:p>
            <a:pPr marL="18288" indent="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Non-pharmacologic treatments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relaxation training, </a:t>
            </a:r>
            <a:r>
              <a:rPr lang="en-US" dirty="0" err="1" smtClean="0">
                <a:solidFill>
                  <a:srgbClr val="000000"/>
                </a:solidFill>
              </a:rPr>
              <a:t>desensitication</a:t>
            </a:r>
            <a:r>
              <a:rPr lang="en-US" dirty="0" smtClean="0">
                <a:solidFill>
                  <a:srgbClr val="000000"/>
                </a:solidFill>
              </a:rPr>
              <a:t>, CBT (especially for insomnia)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8036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Somatic Symptom Disorders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5740" y="1429559"/>
            <a:ext cx="8646027" cy="5112364"/>
          </a:xfrm>
        </p:spPr>
        <p:txBody>
          <a:bodyPr>
            <a:normAutofit fontScale="62500" lnSpcReduction="20000"/>
          </a:bodyPr>
          <a:lstStyle/>
          <a:p>
            <a:pPr marL="18288" indent="0">
              <a:buNone/>
            </a:pPr>
            <a:r>
              <a:rPr lang="en-US" sz="2200" dirty="0" smtClean="0">
                <a:solidFill>
                  <a:srgbClr val="000000"/>
                </a:solidFill>
              </a:rPr>
              <a:t>Somatization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psychological problems communicated as physical symptoms which are otherwise medically unexplained or disproportionate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Risks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childhood illness, parental illness, childhood trauma/abuse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Consequences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increase health care visits, increase iatrogenic disease due to unnecessary workup, disruption of doctor-patient relationship</a:t>
            </a:r>
          </a:p>
          <a:p>
            <a:pPr marL="18288" indent="0">
              <a:buNone/>
            </a:pPr>
            <a:r>
              <a:rPr lang="en-US" sz="2200" dirty="0" smtClean="0">
                <a:solidFill>
                  <a:srgbClr val="000000"/>
                </a:solidFill>
              </a:rPr>
              <a:t>Somatic Symptom Disorder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1 or more somatic symptoms that are distressing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Excessive thoughts/feelings/behaviors related to the symptoms</a:t>
            </a:r>
          </a:p>
          <a:p>
            <a:pPr lvl="2">
              <a:buFont typeface="Arial"/>
              <a:buChar char="•"/>
            </a:pPr>
            <a:r>
              <a:rPr lang="en-US" dirty="0" err="1" smtClean="0">
                <a:solidFill>
                  <a:srgbClr val="000000"/>
                </a:solidFill>
              </a:rPr>
              <a:t>Disproportionte</a:t>
            </a:r>
            <a:r>
              <a:rPr lang="en-US" dirty="0" smtClean="0">
                <a:solidFill>
                  <a:srgbClr val="000000"/>
                </a:solidFill>
              </a:rPr>
              <a:t>/</a:t>
            </a:r>
            <a:r>
              <a:rPr lang="en-US" dirty="0" err="1" smtClean="0">
                <a:solidFill>
                  <a:srgbClr val="000000"/>
                </a:solidFill>
              </a:rPr>
              <a:t>persistend</a:t>
            </a:r>
            <a:r>
              <a:rPr lang="en-US" dirty="0" smtClean="0">
                <a:solidFill>
                  <a:srgbClr val="000000"/>
                </a:solidFill>
              </a:rPr>
              <a:t> thoughts about seriousness of symptoms</a:t>
            </a:r>
          </a:p>
          <a:p>
            <a:pPr lvl="2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Persistently high anxiety level</a:t>
            </a:r>
          </a:p>
          <a:p>
            <a:pPr lvl="2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Excessive time/energy devoted to symptoms or health concerns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Symptom duration ≥ 6 months</a:t>
            </a:r>
          </a:p>
          <a:p>
            <a:pPr lvl="1">
              <a:buFont typeface="Arial"/>
              <a:buChar char="•"/>
            </a:pPr>
            <a:r>
              <a:rPr lang="en-US" dirty="0" err="1" smtClean="0">
                <a:solidFill>
                  <a:srgbClr val="000000"/>
                </a:solidFill>
              </a:rPr>
              <a:t>Tx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regular f/u visits (</a:t>
            </a:r>
            <a:r>
              <a:rPr lang="en-US" dirty="0" err="1" smtClean="0">
                <a:solidFill>
                  <a:srgbClr val="000000"/>
                </a:solidFill>
              </a:rPr>
              <a:t>i.e</a:t>
            </a:r>
            <a:r>
              <a:rPr lang="en-US" dirty="0" smtClean="0">
                <a:solidFill>
                  <a:srgbClr val="000000"/>
                </a:solidFill>
              </a:rPr>
              <a:t> monthly), set limits, minimize polypharmacy, treat common comorbid conditions appropriately (depression/anxiety disorders)</a:t>
            </a:r>
          </a:p>
        </p:txBody>
      </p:sp>
    </p:spTree>
    <p:extLst>
      <p:ext uri="{BB962C8B-B14F-4D97-AF65-F5344CB8AC3E}">
        <p14:creationId xmlns:p14="http://schemas.microsoft.com/office/powerpoint/2010/main" val="38390274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Somatic Symptom Disorders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6569" y="1429559"/>
            <a:ext cx="8767801" cy="5158761"/>
          </a:xfrm>
        </p:spPr>
        <p:txBody>
          <a:bodyPr>
            <a:normAutofit fontScale="55000" lnSpcReduction="20000"/>
          </a:bodyPr>
          <a:lstStyle/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Illness Anxiety Disorder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Excessive/disproportionate preoccupation with having/acquiring a serious illness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High anxiety level about health, illness becomes central to identity, seek reassurance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No (or mild) somatic symptoms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Illness preoccupation present for ≥ 6 months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Conversion Disorder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One or more neurologic (sensory or motor) symptoms which cannot be explained by a known neurological/medical condition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Weakness/paralysis, reduced sensation, dysarthria, limb shaking/pseudo seizures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Abrupt onset, short duration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Women &gt; men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“La Bell Indifference” </a:t>
            </a:r>
          </a:p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Factitious Disorder (Munchhausen Syndrome)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Conscious falsification of physical/psych symptoms for primary gain (</a:t>
            </a:r>
            <a:r>
              <a:rPr lang="en-US" dirty="0" err="1" smtClean="0">
                <a:solidFill>
                  <a:srgbClr val="000000"/>
                </a:solidFill>
              </a:rPr>
              <a:t>i.e</a:t>
            </a:r>
            <a:r>
              <a:rPr lang="en-US" dirty="0" smtClean="0">
                <a:solidFill>
                  <a:srgbClr val="000000"/>
                </a:solidFill>
              </a:rPr>
              <a:t> sick role)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No obvious external rewards (vs. malingering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falsify for secondary gain)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Munchhausen Syndrome by proxy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falsifying symptoms of another individual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9483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BDDADF"/>
                </a:solidFill>
              </a:rPr>
              <a:t>OCD Spectrum Disorders</a:t>
            </a:r>
            <a:endParaRPr lang="en-US" dirty="0">
              <a:solidFill>
                <a:srgbClr val="BDDAD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027" y="1429559"/>
            <a:ext cx="8653021" cy="5285669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en-US" sz="2000" b="1" dirty="0" smtClean="0">
                <a:solidFill>
                  <a:srgbClr val="000000"/>
                </a:solidFill>
              </a:rPr>
              <a:t>Obsessions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mr-IN" sz="1100" dirty="0" smtClean="0">
                <a:solidFill>
                  <a:srgbClr val="000000"/>
                </a:solidFill>
              </a:rPr>
              <a:t>–</a:t>
            </a:r>
            <a:r>
              <a:rPr lang="en-US" sz="1600" dirty="0" smtClean="0">
                <a:solidFill>
                  <a:srgbClr val="000000"/>
                </a:solidFill>
              </a:rPr>
              <a:t> recurrent and persistent thoughts/urges/images experienced as intrusive and unwanted (ego-dystonic) and cause anxiety/distress</a:t>
            </a:r>
          </a:p>
          <a:p>
            <a:pPr lvl="1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</a:rPr>
              <a:t>Common themes </a:t>
            </a:r>
            <a:r>
              <a:rPr lang="mr-IN" sz="1600" dirty="0" smtClean="0">
                <a:solidFill>
                  <a:srgbClr val="000000"/>
                </a:solidFill>
              </a:rPr>
              <a:t>–</a:t>
            </a:r>
            <a:r>
              <a:rPr lang="en-US" sz="1600" dirty="0" smtClean="0">
                <a:solidFill>
                  <a:srgbClr val="000000"/>
                </a:solidFill>
              </a:rPr>
              <a:t> contamination, fear of harming, need for symmetry, checking for reassurance</a:t>
            </a:r>
          </a:p>
          <a:p>
            <a:pPr marL="18288" indent="0">
              <a:buNone/>
            </a:pPr>
            <a:r>
              <a:rPr lang="en-US" sz="2000" b="1" dirty="0" smtClean="0">
                <a:solidFill>
                  <a:srgbClr val="000000"/>
                </a:solidFill>
              </a:rPr>
              <a:t>Compulsions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mr-IN" sz="2000" dirty="0" smtClean="0">
                <a:solidFill>
                  <a:srgbClr val="000000"/>
                </a:solidFill>
              </a:rPr>
              <a:t>–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1100" dirty="0" smtClean="0">
                <a:solidFill>
                  <a:srgbClr val="000000"/>
                </a:solidFill>
              </a:rPr>
              <a:t>repetitive behaviors (washing, checking) or mental acts (counting, repeating) that the individual feels driven to perform to alleviate anxiety from obsessions or prevent a dreaded event</a:t>
            </a:r>
          </a:p>
          <a:p>
            <a:pPr marL="18288" indent="0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Obsessive-Compulsive Disorder</a:t>
            </a:r>
          </a:p>
          <a:p>
            <a:pPr lvl="1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</a:rPr>
              <a:t>Presence of obsessions, compulsions or both</a:t>
            </a:r>
          </a:p>
          <a:p>
            <a:pPr lvl="1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</a:rPr>
              <a:t>Time consuming (&gt;1hr/day) or causes significant distress/impaired function</a:t>
            </a:r>
          </a:p>
          <a:p>
            <a:pPr lvl="1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</a:rPr>
              <a:t>MRI findings </a:t>
            </a:r>
            <a:r>
              <a:rPr lang="mr-IN" sz="1600" dirty="0" smtClean="0">
                <a:solidFill>
                  <a:srgbClr val="000000"/>
                </a:solidFill>
              </a:rPr>
              <a:t>–</a:t>
            </a:r>
            <a:r>
              <a:rPr lang="en-US" sz="1600" dirty="0" smtClean="0">
                <a:solidFill>
                  <a:srgbClr val="000000"/>
                </a:solidFill>
              </a:rPr>
              <a:t> increased metabolic activity in orbitofrontal cortex, limbic structures, caudate, and thalamus (regulate emotions, impulse inhibition and judgment)</a:t>
            </a:r>
          </a:p>
          <a:p>
            <a:pPr lvl="1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</a:rPr>
              <a:t>M=F, younger in males, 80-87% MZ concordance, childhood onset comorbid with Tourette’s Syndrome, ADHD</a:t>
            </a:r>
          </a:p>
          <a:p>
            <a:pPr lvl="1">
              <a:buFont typeface="Arial"/>
              <a:buChar char="•"/>
            </a:pPr>
            <a:r>
              <a:rPr lang="en-US" sz="1600" dirty="0" err="1" smtClean="0">
                <a:solidFill>
                  <a:srgbClr val="000000"/>
                </a:solidFill>
              </a:rPr>
              <a:t>Tx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mr-IN" sz="1600" dirty="0" smtClean="0">
                <a:solidFill>
                  <a:srgbClr val="000000"/>
                </a:solidFill>
              </a:rPr>
              <a:t>–</a:t>
            </a:r>
            <a:r>
              <a:rPr lang="en-US" sz="1600" dirty="0" smtClean="0">
                <a:solidFill>
                  <a:srgbClr val="000000"/>
                </a:solidFill>
              </a:rPr>
              <a:t> CBT (1</a:t>
            </a:r>
            <a:r>
              <a:rPr lang="en-US" sz="1600" baseline="30000" dirty="0" smtClean="0">
                <a:solidFill>
                  <a:srgbClr val="000000"/>
                </a:solidFill>
              </a:rPr>
              <a:t>st</a:t>
            </a:r>
            <a:r>
              <a:rPr lang="en-US" sz="1600" dirty="0" smtClean="0">
                <a:solidFill>
                  <a:srgbClr val="000000"/>
                </a:solidFill>
              </a:rPr>
              <a:t> line), SSRIs, clomipramine (TCA), surgical treatments (gamma knife, DBS)</a:t>
            </a:r>
          </a:p>
          <a:p>
            <a:pPr marL="18288" indent="0">
              <a:buNone/>
            </a:pP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4832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53" y="515159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OCD Spectrum Disorders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7663" y="1429560"/>
            <a:ext cx="8830217" cy="5088741"/>
          </a:xfrm>
        </p:spPr>
        <p:txBody>
          <a:bodyPr>
            <a:normAutofit fontScale="62500" lnSpcReduction="20000"/>
          </a:bodyPr>
          <a:lstStyle/>
          <a:p>
            <a:pPr marL="18288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Compulsive Hoarding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acquisition of and/or failure to discard useless/valueless possessions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Cluttered living space, social isolation, impaired functioning or significant distress/shame, difficulty with decision making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Can be symptom of OCD or a stand-alone dx (70-80% meet OCD criteria)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Vs. OCD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earlier symptom onset, </a:t>
            </a:r>
            <a:r>
              <a:rPr lang="en-US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</a:t>
            </a:r>
            <a:r>
              <a:rPr lang="en-US" dirty="0">
                <a:solidFill>
                  <a:srgbClr val="000000"/>
                </a:solidFill>
                <a:sym typeface="Wingdings"/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age at presentation, </a:t>
            </a:r>
            <a:r>
              <a:rPr lang="en-US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</a:t>
            </a:r>
            <a:r>
              <a:rPr lang="en-US" dirty="0" smtClean="0">
                <a:solidFill>
                  <a:srgbClr val="000000"/>
                </a:solidFill>
              </a:rPr>
              <a:t>insight, more </a:t>
            </a:r>
            <a:r>
              <a:rPr lang="en-US" dirty="0" err="1" smtClean="0">
                <a:solidFill>
                  <a:srgbClr val="000000"/>
                </a:solidFill>
              </a:rPr>
              <a:t>tx</a:t>
            </a:r>
            <a:r>
              <a:rPr lang="en-US" dirty="0" smtClean="0">
                <a:solidFill>
                  <a:srgbClr val="000000"/>
                </a:solidFill>
              </a:rPr>
              <a:t>-resistant</a:t>
            </a:r>
          </a:p>
          <a:p>
            <a:pPr lvl="1">
              <a:buFont typeface="Arial"/>
              <a:buChar char="•"/>
            </a:pPr>
            <a:r>
              <a:rPr lang="en-US" dirty="0" err="1" smtClean="0">
                <a:solidFill>
                  <a:srgbClr val="000000"/>
                </a:solidFill>
              </a:rPr>
              <a:t>Tx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same as OCD (CBT, SSRIs)</a:t>
            </a:r>
          </a:p>
          <a:p>
            <a:pPr marL="18288" indent="0">
              <a:lnSpc>
                <a:spcPct val="130000"/>
              </a:lnSpc>
              <a:buNone/>
            </a:pPr>
            <a:r>
              <a:rPr lang="en-US" dirty="0" smtClean="0">
                <a:solidFill>
                  <a:srgbClr val="000000"/>
                </a:solidFill>
              </a:rPr>
              <a:t>Body Dysmorphic Disorder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preoccupation with perceived physical flaws that are slight/unobservable to others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Skin, hair nose are common preoccupations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Repetitive behaviors (grooming, mirror checking) or mental acts (comparing to others)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Often have intrusive, obsessive thoughts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Clinically significant distress or impaired function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Ideas of reference common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US" dirty="0" smtClean="0">
                <a:solidFill>
                  <a:srgbClr val="000000"/>
                </a:solidFill>
              </a:rPr>
              <a:t> falsely believe people are judging/mocking them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High rates of SI and attempts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192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2612" y="362435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rgbClr val="000000"/>
                </a:solidFill>
              </a:rPr>
              <a:t>Stimulants</a:t>
            </a:r>
            <a:endParaRPr lang="en-US" sz="6000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0135" y="1276837"/>
            <a:ext cx="8602133" cy="5073164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sz="2800" u="sng" dirty="0" smtClean="0">
                <a:solidFill>
                  <a:srgbClr val="000000"/>
                </a:solidFill>
              </a:rPr>
              <a:t>Mechanisms of Action:</a:t>
            </a:r>
          </a:p>
          <a:p>
            <a:pPr marL="18288" indent="0">
              <a:buNone/>
            </a:pPr>
            <a:r>
              <a:rPr lang="en-US" sz="2400" b="1" dirty="0" smtClean="0">
                <a:solidFill>
                  <a:srgbClr val="000000"/>
                </a:solidFill>
              </a:rPr>
              <a:t>Cocaine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mr-IN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</a:t>
            </a:r>
            <a:r>
              <a:rPr lang="en-US" sz="2400" dirty="0">
                <a:solidFill>
                  <a:srgbClr val="000000"/>
                </a:solidFill>
                <a:sym typeface="Wingdings"/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reuptake  of DA, NE, 5HT</a:t>
            </a:r>
          </a:p>
          <a:p>
            <a:pPr lvl="1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Smoking and injection = most addictive</a:t>
            </a:r>
          </a:p>
          <a:p>
            <a:pPr lvl="1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Also block nerve impulses causing local anesthetic effect</a:t>
            </a:r>
          </a:p>
          <a:p>
            <a:pPr marL="18288" indent="0">
              <a:buNone/>
            </a:pPr>
            <a:r>
              <a:rPr lang="en-US" sz="2400" b="1" dirty="0" smtClean="0">
                <a:solidFill>
                  <a:srgbClr val="000000"/>
                </a:solidFill>
              </a:rPr>
              <a:t>Amphetamines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mr-IN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 </a:t>
            </a:r>
            <a:r>
              <a:rPr lang="en-US" sz="2400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</a:t>
            </a:r>
            <a:r>
              <a:rPr lang="en-US" sz="2400" dirty="0" smtClean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reuptake, </a:t>
            </a:r>
            <a:r>
              <a:rPr lang="en-US" sz="2400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</a:t>
            </a:r>
            <a:r>
              <a:rPr lang="en-US" sz="2400" dirty="0" smtClean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release, </a:t>
            </a:r>
            <a:r>
              <a:rPr lang="en-US" sz="2400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</a:t>
            </a:r>
            <a:r>
              <a:rPr lang="en-US" sz="2400" dirty="0" smtClean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degradation of NE and DA</a:t>
            </a:r>
          </a:p>
          <a:p>
            <a:pPr marL="18288" indent="0">
              <a:buNone/>
            </a:pPr>
            <a:r>
              <a:rPr lang="en-US" sz="2400" b="1" dirty="0" smtClean="0">
                <a:solidFill>
                  <a:srgbClr val="000000"/>
                </a:solidFill>
              </a:rPr>
              <a:t>Ecstasy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mr-IN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amphetamine </a:t>
            </a:r>
            <a:r>
              <a:rPr lang="en-US" sz="2400" dirty="0" err="1" smtClean="0">
                <a:solidFill>
                  <a:srgbClr val="000000"/>
                </a:solidFill>
              </a:rPr>
              <a:t>MoA</a:t>
            </a:r>
            <a:r>
              <a:rPr lang="en-US" sz="2400" dirty="0" smtClean="0">
                <a:solidFill>
                  <a:srgbClr val="000000"/>
                </a:solidFill>
              </a:rPr>
              <a:t> +  </a:t>
            </a:r>
            <a:r>
              <a:rPr lang="en-US" sz="2400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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release of 5HT</a:t>
            </a:r>
          </a:p>
          <a:p>
            <a:pPr marL="18288" indent="0">
              <a:buNone/>
            </a:pPr>
            <a:r>
              <a:rPr lang="en-US" sz="2400" b="1" dirty="0" smtClean="0">
                <a:solidFill>
                  <a:srgbClr val="000000"/>
                </a:solidFill>
              </a:rPr>
              <a:t>Crystal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</a:rPr>
              <a:t>Meth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mr-IN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</a:t>
            </a:r>
            <a:r>
              <a:rPr lang="en-US" sz="2400" dirty="0" smtClean="0">
                <a:solidFill>
                  <a:srgbClr val="000000"/>
                </a:solidFill>
              </a:rPr>
              <a:t>fat </a:t>
            </a:r>
            <a:r>
              <a:rPr lang="en-US" sz="2400" dirty="0" smtClean="0">
                <a:solidFill>
                  <a:srgbClr val="000000"/>
                </a:solidFill>
              </a:rPr>
              <a:t>solubility </a:t>
            </a:r>
            <a:r>
              <a:rPr lang="en-US" sz="2400" dirty="0" smtClean="0">
                <a:solidFill>
                  <a:srgbClr val="000000"/>
                </a:solidFill>
                <a:sym typeface="Wingdings"/>
              </a:rPr>
              <a:t> </a:t>
            </a:r>
            <a:r>
              <a:rPr lang="en-US" sz="2400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</a:t>
            </a:r>
            <a:r>
              <a:rPr lang="en-US" sz="2400" dirty="0" smtClean="0">
                <a:solidFill>
                  <a:srgbClr val="000000"/>
                </a:solidFill>
                <a:sym typeface="Wingdings"/>
              </a:rPr>
              <a:t>BBB </a:t>
            </a:r>
            <a:r>
              <a:rPr lang="en-US" sz="2400" dirty="0" smtClean="0">
                <a:solidFill>
                  <a:srgbClr val="000000"/>
                </a:solidFill>
                <a:sym typeface="Wingdings"/>
              </a:rPr>
              <a:t>penetration  more addictive</a:t>
            </a:r>
            <a:endParaRPr lang="en-US" sz="2400" dirty="0" smtClean="0">
              <a:solidFill>
                <a:srgbClr val="000000"/>
              </a:solidFill>
            </a:endParaRPr>
          </a:p>
          <a:p>
            <a:pPr marL="18288" indent="0">
              <a:buNone/>
            </a:pPr>
            <a:r>
              <a:rPr lang="en-US" sz="2400" b="1" dirty="0" smtClean="0">
                <a:solidFill>
                  <a:srgbClr val="000000"/>
                </a:solidFill>
              </a:rPr>
              <a:t>Bath Salts </a:t>
            </a:r>
            <a:r>
              <a:rPr lang="mr-IN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effect is similar to </a:t>
            </a:r>
            <a:r>
              <a:rPr lang="en-US" sz="2400" dirty="0" smtClean="0">
                <a:solidFill>
                  <a:srgbClr val="000000"/>
                </a:solidFill>
              </a:rPr>
              <a:t>amphetamines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357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2612" y="362435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rgbClr val="000000"/>
                </a:solidFill>
              </a:rPr>
              <a:t>Stimulants</a:t>
            </a:r>
            <a:endParaRPr lang="en-US" sz="6000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0135" y="1276835"/>
            <a:ext cx="8602133" cy="5005544"/>
          </a:xfrm>
        </p:spPr>
        <p:txBody>
          <a:bodyPr>
            <a:noAutofit/>
          </a:bodyPr>
          <a:lstStyle/>
          <a:p>
            <a:pPr marL="18288" indent="0">
              <a:buNone/>
            </a:pPr>
            <a:endParaRPr lang="en-US" sz="2400" u="sng" dirty="0" smtClean="0"/>
          </a:p>
          <a:p>
            <a:pPr marL="18288" indent="0">
              <a:buNone/>
            </a:pPr>
            <a:r>
              <a:rPr lang="en-US" sz="2800" u="sng" dirty="0" smtClean="0">
                <a:solidFill>
                  <a:srgbClr val="000000"/>
                </a:solidFill>
              </a:rPr>
              <a:t>Intoxication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mr-IN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sympathomimetic ( </a:t>
            </a:r>
            <a:r>
              <a:rPr lang="en-US" sz="2400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</a:t>
            </a:r>
            <a:r>
              <a:rPr lang="en-US" sz="2400" dirty="0" smtClean="0">
                <a:solidFill>
                  <a:srgbClr val="000000"/>
                </a:solidFill>
              </a:rPr>
              <a:t>HR, </a:t>
            </a:r>
            <a:r>
              <a:rPr lang="en-US" sz="2400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</a:t>
            </a:r>
            <a:r>
              <a:rPr lang="en-US" sz="2400" dirty="0" smtClean="0">
                <a:solidFill>
                  <a:srgbClr val="000000"/>
                </a:solidFill>
              </a:rPr>
              <a:t>BP, </a:t>
            </a:r>
            <a:r>
              <a:rPr lang="en-US" sz="2400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</a:t>
            </a:r>
            <a:r>
              <a:rPr lang="en-US" sz="2400" dirty="0" smtClean="0">
                <a:solidFill>
                  <a:srgbClr val="000000"/>
                </a:solidFill>
              </a:rPr>
              <a:t>RR), </a:t>
            </a:r>
            <a:r>
              <a:rPr lang="en-US" sz="2400" dirty="0" err="1" smtClean="0">
                <a:solidFill>
                  <a:srgbClr val="000000"/>
                </a:solidFill>
              </a:rPr>
              <a:t>mydriasis</a:t>
            </a:r>
            <a:r>
              <a:rPr lang="en-US" sz="2400" dirty="0" smtClean="0">
                <a:solidFill>
                  <a:srgbClr val="000000"/>
                </a:solidFill>
              </a:rPr>
              <a:t>, euphoria</a:t>
            </a:r>
          </a:p>
          <a:p>
            <a:pPr lvl="1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Cocaine overdose 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 </a:t>
            </a:r>
            <a:r>
              <a:rPr lang="en-US" sz="2000" dirty="0" err="1" smtClean="0">
                <a:solidFill>
                  <a:srgbClr val="000000"/>
                </a:solidFill>
                <a:sym typeface="Wingdings"/>
              </a:rPr>
              <a:t>formications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, delirium, seizure, stroke, MI</a:t>
            </a:r>
          </a:p>
          <a:p>
            <a:pPr lvl="1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Ecstasy  emotional openness, euphoria, “afterglow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”</a:t>
            </a:r>
            <a:endParaRPr lang="en-US" sz="2400" dirty="0">
              <a:solidFill>
                <a:srgbClr val="000000"/>
              </a:solidFill>
            </a:endParaRPr>
          </a:p>
          <a:p>
            <a:pPr marL="18288" indent="0">
              <a:buNone/>
            </a:pPr>
            <a:r>
              <a:rPr lang="en-US" sz="2800" u="sng" dirty="0" smtClean="0">
                <a:solidFill>
                  <a:srgbClr val="000000"/>
                </a:solidFill>
              </a:rPr>
              <a:t>Withdrawal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mr-IN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malaise, fatigue, depression, SI, hypersomnia, </a:t>
            </a:r>
            <a:r>
              <a:rPr lang="en-US" sz="2400" dirty="0" err="1" smtClean="0">
                <a:solidFill>
                  <a:srgbClr val="000000"/>
                </a:solidFill>
              </a:rPr>
              <a:t>miosis</a:t>
            </a:r>
            <a:endParaRPr lang="en-US" sz="2400" dirty="0" smtClean="0">
              <a:solidFill>
                <a:srgbClr val="000000"/>
              </a:solidFill>
            </a:endParaRPr>
          </a:p>
          <a:p>
            <a:pPr lvl="1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Symptomatic treatment</a:t>
            </a:r>
          </a:p>
          <a:p>
            <a:pPr lvl="1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Ecstasy </a:t>
            </a:r>
            <a:r>
              <a:rPr lang="mr-IN" sz="2000" dirty="0" smtClean="0">
                <a:solidFill>
                  <a:srgbClr val="000000"/>
                </a:solidFill>
              </a:rPr>
              <a:t>–</a:t>
            </a:r>
            <a:r>
              <a:rPr lang="en-US" sz="2000" dirty="0" smtClean="0">
                <a:solidFill>
                  <a:srgbClr val="000000"/>
                </a:solidFill>
              </a:rPr>
              <a:t> long-term use can deplete 5HT 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 depression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142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2612" y="362435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sz="5400" dirty="0">
                <a:solidFill>
                  <a:srgbClr val="000000"/>
                </a:solidFill>
              </a:rPr>
              <a:t>Dissociative </a:t>
            </a:r>
            <a:r>
              <a:rPr lang="en-US" sz="5400" dirty="0" smtClean="0">
                <a:solidFill>
                  <a:srgbClr val="000000"/>
                </a:solidFill>
              </a:rPr>
              <a:t>Anesthetics</a:t>
            </a:r>
            <a:endParaRPr lang="en-US" sz="5400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2612" y="1276836"/>
            <a:ext cx="8162442" cy="5276365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sz="2800" b="1" dirty="0" smtClean="0">
                <a:solidFill>
                  <a:srgbClr val="000000"/>
                </a:solidFill>
              </a:rPr>
              <a:t>PCP</a:t>
            </a:r>
          </a:p>
          <a:p>
            <a:pPr lvl="1">
              <a:buFont typeface="Arial"/>
              <a:buChar char="•"/>
            </a:pPr>
            <a:r>
              <a:rPr lang="en-US" sz="2400" dirty="0" err="1" smtClean="0">
                <a:solidFill>
                  <a:srgbClr val="000000"/>
                </a:solidFill>
              </a:rPr>
              <a:t>MoA</a:t>
            </a:r>
            <a:r>
              <a:rPr lang="en-US" sz="2400" dirty="0" smtClean="0">
                <a:solidFill>
                  <a:srgbClr val="000000"/>
                </a:solidFill>
              </a:rPr>
              <a:t>:  blocks NMDA glutamate receptors, activates DA receptors</a:t>
            </a:r>
          </a:p>
          <a:p>
            <a:pPr lvl="1">
              <a:buFont typeface="Arial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Intoxication:  hallucinations, </a:t>
            </a:r>
            <a:r>
              <a:rPr lang="en-US" sz="2400" dirty="0" err="1" smtClean="0">
                <a:solidFill>
                  <a:srgbClr val="000000"/>
                </a:solidFill>
              </a:rPr>
              <a:t>nystagmus</a:t>
            </a:r>
            <a:r>
              <a:rPr lang="en-US" sz="2400" dirty="0" smtClean="0">
                <a:solidFill>
                  <a:srgbClr val="000000"/>
                </a:solidFill>
              </a:rPr>
              <a:t>, violence, anesthesia</a:t>
            </a:r>
          </a:p>
          <a:p>
            <a:pPr lvl="1">
              <a:buFont typeface="Arial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Overdose:  fever, </a:t>
            </a:r>
            <a:r>
              <a:rPr lang="en-US" sz="2400" dirty="0" err="1" smtClean="0">
                <a:solidFill>
                  <a:srgbClr val="000000"/>
                </a:solidFill>
              </a:rPr>
              <a:t>rhabdo</a:t>
            </a:r>
            <a:r>
              <a:rPr lang="en-US" sz="2400" dirty="0" smtClean="0">
                <a:solidFill>
                  <a:srgbClr val="000000"/>
                </a:solidFill>
              </a:rPr>
              <a:t>, renal failure, seizure, respiratory depression, death</a:t>
            </a:r>
          </a:p>
          <a:p>
            <a:pPr lvl="1">
              <a:buFont typeface="Arial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Treatment:  isolate, </a:t>
            </a:r>
            <a:r>
              <a:rPr lang="en-US" sz="2400" dirty="0" err="1" smtClean="0">
                <a:solidFill>
                  <a:srgbClr val="000000"/>
                </a:solidFill>
              </a:rPr>
              <a:t>benzos</a:t>
            </a:r>
            <a:r>
              <a:rPr lang="en-US" sz="2400" dirty="0" smtClean="0">
                <a:solidFill>
                  <a:srgbClr val="000000"/>
                </a:solidFill>
              </a:rPr>
              <a:t>, urine acidification (NOT antipsychotics </a:t>
            </a:r>
            <a:r>
              <a:rPr lang="mr-IN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can worsen psychosis)</a:t>
            </a:r>
          </a:p>
          <a:p>
            <a:pPr marL="18288" indent="0">
              <a:buNone/>
            </a:pPr>
            <a:r>
              <a:rPr lang="en-US" sz="2800" b="1" dirty="0" smtClean="0">
                <a:solidFill>
                  <a:srgbClr val="000000"/>
                </a:solidFill>
              </a:rPr>
              <a:t>Ketamine</a:t>
            </a:r>
          </a:p>
          <a:p>
            <a:pPr lvl="1">
              <a:buFont typeface="Arial"/>
              <a:buChar char="•"/>
            </a:pPr>
            <a:r>
              <a:rPr lang="en-US" sz="2400" dirty="0" smtClean="0"/>
              <a:t>Hallucinations, dissociation, profound respiratory depression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15026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2612" y="362435"/>
            <a:ext cx="7543800" cy="9144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0000"/>
                </a:solidFill>
              </a:rPr>
              <a:t>Hallucinogens</a:t>
            </a:r>
            <a:endParaRPr lang="en-US" sz="5400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2612" y="1276837"/>
            <a:ext cx="8162442" cy="5086031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sz="3200" b="1" dirty="0" smtClean="0">
                <a:solidFill>
                  <a:srgbClr val="000000"/>
                </a:solidFill>
              </a:rPr>
              <a:t>LSD, Psilocybin, Mescaline</a:t>
            </a:r>
          </a:p>
          <a:p>
            <a:pPr lvl="1">
              <a:buFont typeface="Arial"/>
              <a:buChar char="•"/>
            </a:pPr>
            <a:r>
              <a:rPr lang="en-US" sz="2400" dirty="0" err="1" smtClean="0">
                <a:solidFill>
                  <a:srgbClr val="000000"/>
                </a:solidFill>
              </a:rPr>
              <a:t>MoA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mr-IN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5HT receptor agonist</a:t>
            </a:r>
          </a:p>
          <a:p>
            <a:pPr lvl="1">
              <a:buFont typeface="Arial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Intoxication </a:t>
            </a:r>
            <a:r>
              <a:rPr lang="mr-IN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visual distortions, intense emotions, </a:t>
            </a:r>
            <a:r>
              <a:rPr lang="en-US" sz="2400" dirty="0" err="1" smtClean="0">
                <a:solidFill>
                  <a:srgbClr val="000000"/>
                </a:solidFill>
              </a:rPr>
              <a:t>mydriasis</a:t>
            </a:r>
            <a:r>
              <a:rPr lang="en-US" sz="2400" dirty="0" smtClean="0">
                <a:solidFill>
                  <a:srgbClr val="000000"/>
                </a:solidFill>
              </a:rPr>
              <a:t>, tachycardia, altered sense of time/space</a:t>
            </a:r>
          </a:p>
          <a:p>
            <a:pPr lvl="2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Hallucinogen Persisting Perception (“Bad Trip”) </a:t>
            </a:r>
            <a:r>
              <a:rPr lang="mr-IN" sz="2000" dirty="0" smtClean="0">
                <a:solidFill>
                  <a:srgbClr val="000000"/>
                </a:solidFill>
              </a:rPr>
              <a:t>–</a:t>
            </a:r>
            <a:r>
              <a:rPr lang="en-US" sz="2000" dirty="0" smtClean="0">
                <a:solidFill>
                  <a:srgbClr val="000000"/>
                </a:solidFill>
              </a:rPr>
              <a:t> acute anxiety reaction</a:t>
            </a:r>
          </a:p>
          <a:p>
            <a:pPr lvl="3">
              <a:buFont typeface="Arial"/>
              <a:buChar char="•"/>
            </a:pPr>
            <a:r>
              <a:rPr lang="en-US" sz="2000" dirty="0" err="1" smtClean="0">
                <a:solidFill>
                  <a:srgbClr val="000000"/>
                </a:solidFill>
              </a:rPr>
              <a:t>Tx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mr-IN" sz="2000" dirty="0" smtClean="0">
                <a:solidFill>
                  <a:srgbClr val="000000"/>
                </a:solidFill>
              </a:rPr>
              <a:t>–</a:t>
            </a:r>
            <a:r>
              <a:rPr lang="en-US" sz="2000" dirty="0" smtClean="0">
                <a:solidFill>
                  <a:srgbClr val="000000"/>
                </a:solidFill>
              </a:rPr>
              <a:t> reassurance and wait, +/- </a:t>
            </a:r>
            <a:r>
              <a:rPr lang="en-US" sz="2000" dirty="0" err="1" smtClean="0">
                <a:solidFill>
                  <a:srgbClr val="000000"/>
                </a:solidFill>
              </a:rPr>
              <a:t>benzos</a:t>
            </a:r>
            <a:r>
              <a:rPr lang="en-US" sz="2000" dirty="0" smtClean="0">
                <a:solidFill>
                  <a:srgbClr val="000000"/>
                </a:solidFill>
              </a:rPr>
              <a:t>, antipsychotics last resort</a:t>
            </a:r>
          </a:p>
          <a:p>
            <a:pPr lvl="2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Flashbacks can occur in times of fatigue/stress or while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using other drugs</a:t>
            </a:r>
            <a:endParaRPr lang="en-US" sz="2000" dirty="0">
              <a:solidFill>
                <a:srgbClr val="000000"/>
              </a:solidFill>
            </a:endParaRPr>
          </a:p>
          <a:p>
            <a:pPr lvl="1">
              <a:buFont typeface="Arial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Duration</a:t>
            </a:r>
          </a:p>
          <a:p>
            <a:pPr lvl="2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LSD, mescaline: 6-10 </a:t>
            </a:r>
            <a:r>
              <a:rPr lang="en-US" sz="2000" dirty="0" err="1" smtClean="0">
                <a:solidFill>
                  <a:srgbClr val="000000"/>
                </a:solidFill>
              </a:rPr>
              <a:t>hrs</a:t>
            </a:r>
            <a:endParaRPr lang="en-US" sz="2000" dirty="0" smtClean="0">
              <a:solidFill>
                <a:srgbClr val="000000"/>
              </a:solidFill>
            </a:endParaRPr>
          </a:p>
          <a:p>
            <a:pPr lvl="2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Psilocybin </a:t>
            </a:r>
            <a:r>
              <a:rPr lang="mr-IN" sz="2000" dirty="0" smtClean="0">
                <a:solidFill>
                  <a:srgbClr val="000000"/>
                </a:solidFill>
              </a:rPr>
              <a:t>–</a:t>
            </a:r>
            <a:r>
              <a:rPr lang="en-US" sz="2000" dirty="0" smtClean="0">
                <a:solidFill>
                  <a:srgbClr val="000000"/>
                </a:solidFill>
              </a:rPr>
              <a:t> 2-4 </a:t>
            </a:r>
            <a:r>
              <a:rPr lang="en-US" sz="2000" dirty="0" err="1" smtClean="0">
                <a:solidFill>
                  <a:srgbClr val="000000"/>
                </a:solidFill>
              </a:rPr>
              <a:t>hrs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49212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2612" y="362435"/>
            <a:ext cx="7543800" cy="9144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0000"/>
                </a:solidFill>
              </a:rPr>
              <a:t>Cannabinoids</a:t>
            </a:r>
            <a:endParaRPr lang="en-US" sz="5400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2612" y="1276836"/>
            <a:ext cx="8426588" cy="5225565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en-US" sz="2400" b="1" dirty="0" smtClean="0">
                <a:solidFill>
                  <a:srgbClr val="000000"/>
                </a:solidFill>
              </a:rPr>
              <a:t>Marijuana (Cannabis)</a:t>
            </a:r>
          </a:p>
          <a:p>
            <a:pPr lvl="1">
              <a:buFont typeface="Arial"/>
              <a:buChar char="•"/>
            </a:pPr>
            <a:r>
              <a:rPr lang="en-US" sz="2000" dirty="0" err="1" smtClean="0">
                <a:solidFill>
                  <a:srgbClr val="000000"/>
                </a:solidFill>
              </a:rPr>
              <a:t>MoA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mr-IN" sz="2000" dirty="0" smtClean="0">
                <a:solidFill>
                  <a:srgbClr val="000000"/>
                </a:solidFill>
              </a:rPr>
              <a:t>–</a:t>
            </a:r>
            <a:r>
              <a:rPr lang="en-US" sz="2000" dirty="0" smtClean="0">
                <a:solidFill>
                  <a:srgbClr val="000000"/>
                </a:solidFill>
              </a:rPr>
              <a:t> THC binds endogenous cannabinoid receptors</a:t>
            </a:r>
          </a:p>
          <a:p>
            <a:pPr lvl="1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Intoxication </a:t>
            </a:r>
            <a:r>
              <a:rPr lang="mr-IN" sz="2000" dirty="0" smtClean="0">
                <a:solidFill>
                  <a:srgbClr val="000000"/>
                </a:solidFill>
              </a:rPr>
              <a:t>–</a:t>
            </a:r>
            <a:r>
              <a:rPr lang="en-US" sz="2000" dirty="0" smtClean="0">
                <a:solidFill>
                  <a:srgbClr val="000000"/>
                </a:solidFill>
              </a:rPr>
              <a:t> euphoria, relaxation, </a:t>
            </a:r>
            <a:r>
              <a:rPr lang="en-US" sz="2000" dirty="0" err="1" smtClean="0">
                <a:solidFill>
                  <a:srgbClr val="000000"/>
                </a:solidFill>
              </a:rPr>
              <a:t>conjunctival</a:t>
            </a:r>
            <a:r>
              <a:rPr lang="en-US" sz="2000" dirty="0" smtClean="0">
                <a:solidFill>
                  <a:srgbClr val="000000"/>
                </a:solidFill>
              </a:rPr>
              <a:t> injection, paranoia, increased appetite</a:t>
            </a:r>
          </a:p>
          <a:p>
            <a:pPr lvl="1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Withdrawal </a:t>
            </a:r>
            <a:r>
              <a:rPr lang="mr-IN" sz="2000" dirty="0" smtClean="0">
                <a:solidFill>
                  <a:srgbClr val="000000"/>
                </a:solidFill>
              </a:rPr>
              <a:t>–</a:t>
            </a:r>
            <a:r>
              <a:rPr lang="en-US" sz="2000" dirty="0" smtClean="0">
                <a:solidFill>
                  <a:srgbClr val="000000"/>
                </a:solidFill>
              </a:rPr>
              <a:t> irritability, restlessness, anxiety, depressed mood, abdominal pain</a:t>
            </a:r>
          </a:p>
          <a:p>
            <a:pPr lvl="1">
              <a:buFont typeface="Arial"/>
              <a:buChar char="•"/>
            </a:pPr>
            <a:endParaRPr lang="en-US" sz="2000" dirty="0" smtClean="0">
              <a:solidFill>
                <a:srgbClr val="000000"/>
              </a:solidFill>
            </a:endParaRPr>
          </a:p>
          <a:p>
            <a:pPr marL="18288" indent="0">
              <a:buNone/>
            </a:pPr>
            <a:r>
              <a:rPr lang="en-US" sz="2400" b="1" dirty="0" smtClean="0">
                <a:solidFill>
                  <a:srgbClr val="000000"/>
                </a:solidFill>
              </a:rPr>
              <a:t>K2 (Spice)</a:t>
            </a:r>
          </a:p>
          <a:p>
            <a:pPr lvl="1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Synthetic cannabinoid, 10x more affinity for receptor than THC</a:t>
            </a:r>
          </a:p>
          <a:p>
            <a:pPr lvl="1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More severe </a:t>
            </a:r>
            <a:r>
              <a:rPr lang="en-US" sz="2000" dirty="0" err="1" smtClean="0">
                <a:solidFill>
                  <a:srgbClr val="000000"/>
                </a:solidFill>
              </a:rPr>
              <a:t>sxs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mr-IN" sz="2000" dirty="0" smtClean="0">
                <a:solidFill>
                  <a:srgbClr val="000000"/>
                </a:solidFill>
              </a:rPr>
              <a:t>–</a:t>
            </a:r>
            <a:r>
              <a:rPr lang="en-US" sz="2000" dirty="0" smtClean="0">
                <a:solidFill>
                  <a:srgbClr val="000000"/>
                </a:solidFill>
              </a:rPr>
              <a:t> hallucinations, thought disorganization, aggression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568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2612" y="362435"/>
            <a:ext cx="7543800" cy="9144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0000"/>
                </a:solidFill>
              </a:rPr>
              <a:t>Sedatives</a:t>
            </a:r>
            <a:endParaRPr lang="en-US" sz="5400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2612" y="1276837"/>
            <a:ext cx="8162442" cy="5086031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sz="3200" b="1" dirty="0" smtClean="0">
                <a:solidFill>
                  <a:srgbClr val="000000"/>
                </a:solidFill>
              </a:rPr>
              <a:t>Alcohol, Benzodiazepines, </a:t>
            </a:r>
            <a:r>
              <a:rPr lang="en-US" sz="3200" b="1" dirty="0" err="1" smtClean="0">
                <a:solidFill>
                  <a:srgbClr val="000000"/>
                </a:solidFill>
              </a:rPr>
              <a:t>Barbituates</a:t>
            </a:r>
            <a:endParaRPr lang="en-US" sz="3200" b="1" dirty="0" smtClean="0">
              <a:solidFill>
                <a:srgbClr val="000000"/>
              </a:solidFill>
            </a:endParaRPr>
          </a:p>
          <a:p>
            <a:pPr lvl="1">
              <a:buFont typeface="Arial"/>
              <a:buChar char="•"/>
            </a:pPr>
            <a:r>
              <a:rPr lang="en-US" sz="2800" dirty="0" err="1" smtClean="0">
                <a:solidFill>
                  <a:srgbClr val="000000"/>
                </a:solidFill>
              </a:rPr>
              <a:t>MoA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mr-IN" sz="2800" dirty="0" smtClean="0">
                <a:solidFill>
                  <a:srgbClr val="000000"/>
                </a:solidFill>
              </a:rPr>
              <a:t>–</a:t>
            </a:r>
            <a:r>
              <a:rPr lang="en-US" sz="2800" dirty="0" smtClean="0">
                <a:solidFill>
                  <a:srgbClr val="000000"/>
                </a:solidFill>
              </a:rPr>
              <a:t> potentiates the effects of GABA (CNS depressant)</a:t>
            </a:r>
          </a:p>
          <a:p>
            <a:pPr lvl="1">
              <a:buFont typeface="Arial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Intoxication </a:t>
            </a:r>
            <a:r>
              <a:rPr lang="mr-IN" sz="2800" dirty="0" smtClean="0">
                <a:solidFill>
                  <a:srgbClr val="000000"/>
                </a:solidFill>
              </a:rPr>
              <a:t>–</a:t>
            </a:r>
            <a:r>
              <a:rPr lang="en-US" sz="2800" dirty="0" smtClean="0">
                <a:solidFill>
                  <a:srgbClr val="000000"/>
                </a:solidFill>
              </a:rPr>
              <a:t> incoordination, slurred speech, </a:t>
            </a:r>
            <a:r>
              <a:rPr lang="en-US" sz="2800" dirty="0" err="1" smtClean="0">
                <a:solidFill>
                  <a:srgbClr val="000000"/>
                </a:solidFill>
              </a:rPr>
              <a:t>nystagmus</a:t>
            </a:r>
            <a:r>
              <a:rPr lang="en-US" sz="2800" dirty="0" smtClean="0">
                <a:solidFill>
                  <a:srgbClr val="000000"/>
                </a:solidFill>
              </a:rPr>
              <a:t>, coma</a:t>
            </a:r>
          </a:p>
          <a:p>
            <a:pPr lvl="2">
              <a:buFont typeface="Arial"/>
              <a:buChar char="•"/>
            </a:pPr>
            <a:r>
              <a:rPr lang="en-US" sz="2400" dirty="0" err="1" smtClean="0">
                <a:solidFill>
                  <a:srgbClr val="000000"/>
                </a:solidFill>
              </a:rPr>
              <a:t>Benzo</a:t>
            </a:r>
            <a:r>
              <a:rPr lang="en-US" sz="2400" dirty="0" smtClean="0">
                <a:solidFill>
                  <a:srgbClr val="000000"/>
                </a:solidFill>
              </a:rPr>
              <a:t> overdose </a:t>
            </a:r>
            <a:r>
              <a:rPr lang="en-US" sz="2400" dirty="0" smtClean="0">
                <a:solidFill>
                  <a:srgbClr val="000000"/>
                </a:solidFill>
                <a:sym typeface="Wingdings"/>
              </a:rPr>
              <a:t> flumazenil</a:t>
            </a:r>
          </a:p>
          <a:p>
            <a:pPr lvl="1">
              <a:buFont typeface="Arial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Withdrawal </a:t>
            </a:r>
            <a:r>
              <a:rPr lang="mr-IN" sz="2800" dirty="0" smtClean="0">
                <a:solidFill>
                  <a:srgbClr val="000000"/>
                </a:solidFill>
              </a:rPr>
              <a:t>–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</a:rPr>
              <a:t>LIFE THREATENING!!!!</a:t>
            </a:r>
          </a:p>
          <a:p>
            <a:pPr lvl="2">
              <a:buFont typeface="Arial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Autonomic hyperactivity, tremor, seizures, DTs (day 2-3)</a:t>
            </a:r>
          </a:p>
          <a:p>
            <a:pPr lvl="2">
              <a:buFont typeface="Arial"/>
              <a:buChar char="•"/>
            </a:pPr>
            <a:r>
              <a:rPr lang="en-US" sz="2400" dirty="0" err="1" smtClean="0">
                <a:solidFill>
                  <a:srgbClr val="000000"/>
                </a:solidFill>
              </a:rPr>
              <a:t>Tx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mr-IN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frequent vitals, </a:t>
            </a:r>
            <a:r>
              <a:rPr lang="en-US" sz="2400" dirty="0" err="1" smtClean="0">
                <a:solidFill>
                  <a:srgbClr val="000000"/>
                </a:solidFill>
              </a:rPr>
              <a:t>benzo</a:t>
            </a:r>
            <a:r>
              <a:rPr lang="en-US" sz="2400" dirty="0" smtClean="0">
                <a:solidFill>
                  <a:srgbClr val="000000"/>
                </a:solidFill>
              </a:rPr>
              <a:t> taper, carbamazepine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483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3057</TotalTime>
  <Words>4339</Words>
  <Application>Microsoft Macintosh PowerPoint</Application>
  <PresentationFormat>On-screen Show (4:3)</PresentationFormat>
  <Paragraphs>563</Paragraphs>
  <Slides>35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Psych Review II</vt:lpstr>
      <vt:lpstr>Intoxication &amp; Withdrawal</vt:lpstr>
      <vt:lpstr>Intoxication &amp; Withdrawal</vt:lpstr>
      <vt:lpstr>Stimulants</vt:lpstr>
      <vt:lpstr>Stimulants</vt:lpstr>
      <vt:lpstr>Dissociative Anesthetics</vt:lpstr>
      <vt:lpstr>Hallucinogens</vt:lpstr>
      <vt:lpstr>Cannabinoids</vt:lpstr>
      <vt:lpstr>Sedatives</vt:lpstr>
      <vt:lpstr>Sedatives</vt:lpstr>
      <vt:lpstr>Opioids</vt:lpstr>
      <vt:lpstr>Mood Disorders</vt:lpstr>
      <vt:lpstr>Depression</vt:lpstr>
      <vt:lpstr>Depression</vt:lpstr>
      <vt:lpstr>Depression Diagnoses</vt:lpstr>
      <vt:lpstr>Treatments for Depression</vt:lpstr>
      <vt:lpstr>Treatments for Depression</vt:lpstr>
      <vt:lpstr>Principles of Treatment</vt:lpstr>
      <vt:lpstr>Bipolar Disorder</vt:lpstr>
      <vt:lpstr>Bipolar Diagnoses</vt:lpstr>
      <vt:lpstr>Remember Schizoaffective Disorder?</vt:lpstr>
      <vt:lpstr>Bipolar Disorder</vt:lpstr>
      <vt:lpstr>Treatment for Bipolar Disorder</vt:lpstr>
      <vt:lpstr>Suicide</vt:lpstr>
      <vt:lpstr>Eating Disorders</vt:lpstr>
      <vt:lpstr>Gender Dysphoria </vt:lpstr>
      <vt:lpstr>Gender Dysphoria - Differential </vt:lpstr>
      <vt:lpstr>Anxiety Disorders</vt:lpstr>
      <vt:lpstr>PTSD and ASD</vt:lpstr>
      <vt:lpstr>Neuroscience of PTSD</vt:lpstr>
      <vt:lpstr>Anxiolytics</vt:lpstr>
      <vt:lpstr>Somatic Symptom Disorders</vt:lpstr>
      <vt:lpstr>Somatic Symptom Disorders</vt:lpstr>
      <vt:lpstr>OCD Spectrum Disorders</vt:lpstr>
      <vt:lpstr>OCD Spectrum Disorders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 Review 1 ½ </dc:title>
  <dc:creator>Alyssa Herman</dc:creator>
  <cp:lastModifiedBy>Alyssa Herman</cp:lastModifiedBy>
  <cp:revision>74</cp:revision>
  <dcterms:created xsi:type="dcterms:W3CDTF">2018-02-05T18:12:23Z</dcterms:created>
  <dcterms:modified xsi:type="dcterms:W3CDTF">2018-02-07T21:10:17Z</dcterms:modified>
</cp:coreProperties>
</file>