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41"/>
  </p:notesMasterIdLst>
  <p:sldIdLst>
    <p:sldId id="256" r:id="rId2"/>
    <p:sldId id="257" r:id="rId3"/>
    <p:sldId id="258" r:id="rId4"/>
    <p:sldId id="259" r:id="rId5"/>
    <p:sldId id="260" r:id="rId6"/>
    <p:sldId id="261" r:id="rId7"/>
    <p:sldId id="263" r:id="rId8"/>
    <p:sldId id="264" r:id="rId9"/>
    <p:sldId id="288" r:id="rId10"/>
    <p:sldId id="289" r:id="rId11"/>
    <p:sldId id="290" r:id="rId12"/>
    <p:sldId id="270" r:id="rId13"/>
    <p:sldId id="271" r:id="rId14"/>
    <p:sldId id="273" r:id="rId15"/>
    <p:sldId id="272" r:id="rId16"/>
    <p:sldId id="291" r:id="rId17"/>
    <p:sldId id="274" r:id="rId18"/>
    <p:sldId id="275" r:id="rId19"/>
    <p:sldId id="276" r:id="rId20"/>
    <p:sldId id="293" r:id="rId21"/>
    <p:sldId id="277" r:id="rId22"/>
    <p:sldId id="278" r:id="rId23"/>
    <p:sldId id="279" r:id="rId24"/>
    <p:sldId id="280" r:id="rId25"/>
    <p:sldId id="281" r:id="rId26"/>
    <p:sldId id="282" r:id="rId27"/>
    <p:sldId id="283" r:id="rId28"/>
    <p:sldId id="292" r:id="rId29"/>
    <p:sldId id="284" r:id="rId30"/>
    <p:sldId id="285" r:id="rId31"/>
    <p:sldId id="287" r:id="rId32"/>
    <p:sldId id="294" r:id="rId33"/>
    <p:sldId id="295" r:id="rId34"/>
    <p:sldId id="301" r:id="rId35"/>
    <p:sldId id="296" r:id="rId36"/>
    <p:sldId id="297" r:id="rId37"/>
    <p:sldId id="298" r:id="rId38"/>
    <p:sldId id="299" r:id="rId39"/>
    <p:sldId id="300"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gray"/>
  <p:clrMru>
    <a:srgbClr val="C1CA24"/>
    <a:srgbClr val="3AD81E"/>
    <a:srgbClr val="356F26"/>
    <a:srgbClr val="31000C"/>
    <a:srgbClr val="510113"/>
    <a:srgbClr val="750014"/>
    <a:srgbClr val="C80018"/>
    <a:srgbClr val="FC551F"/>
    <a:srgbClr val="F76921"/>
    <a:srgbClr val="F7991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930" autoAdjust="0"/>
  </p:normalViewPr>
  <p:slideViewPr>
    <p:cSldViewPr snapToGrid="0" snapToObjects="1">
      <p:cViewPr varScale="1">
        <p:scale>
          <a:sx n="69" d="100"/>
          <a:sy n="69" d="100"/>
        </p:scale>
        <p:origin x="-140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845128-4C67-4246-8C54-4A73272BEFF8}" type="datetimeFigureOut">
              <a:rPr lang="en-US" smtClean="0"/>
              <a:t>1/31/18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7CAFE2-F9ED-8F4B-AC87-A021610654EB}" type="slidenum">
              <a:rPr lang="en-US" smtClean="0"/>
              <a:t>‹#›</a:t>
            </a:fld>
            <a:endParaRPr lang="en-US"/>
          </a:p>
        </p:txBody>
      </p:sp>
    </p:spTree>
    <p:extLst>
      <p:ext uri="{BB962C8B-B14F-4D97-AF65-F5344CB8AC3E}">
        <p14:creationId xmlns:p14="http://schemas.microsoft.com/office/powerpoint/2010/main" val="96331180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7CAFE2-F9ED-8F4B-AC87-A021610654EB}" type="slidenum">
              <a:rPr lang="en-US" smtClean="0"/>
              <a:t>1</a:t>
            </a:fld>
            <a:endParaRPr lang="en-US"/>
          </a:p>
        </p:txBody>
      </p:sp>
    </p:spTree>
    <p:extLst>
      <p:ext uri="{BB962C8B-B14F-4D97-AF65-F5344CB8AC3E}">
        <p14:creationId xmlns:p14="http://schemas.microsoft.com/office/powerpoint/2010/main" val="33818444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Time periods are</a:t>
            </a:r>
            <a:r>
              <a:rPr lang="en-US" baseline="0" dirty="0" smtClean="0"/>
              <a:t> important!!</a:t>
            </a:r>
          </a:p>
          <a:p>
            <a:endParaRPr lang="en-US" dirty="0" smtClean="0"/>
          </a:p>
          <a:p>
            <a:r>
              <a:rPr lang="en-US" dirty="0" smtClean="0"/>
              <a:t>Delusions:</a:t>
            </a:r>
            <a:r>
              <a:rPr lang="en-US" baseline="0" dirty="0" smtClean="0"/>
              <a:t> fixed, false belief</a:t>
            </a:r>
          </a:p>
          <a:p>
            <a:r>
              <a:rPr lang="en-US" baseline="0" dirty="0" smtClean="0"/>
              <a:t>Hallucinations: sensory perception in absence of external stimulus</a:t>
            </a:r>
          </a:p>
          <a:p>
            <a:r>
              <a:rPr lang="en-US" baseline="0" dirty="0" smtClean="0"/>
              <a:t>Catatonia: movement abnormality, can include stereotyped movement (repetitive, non-purposeful movements), bizarre posturing, and muscle rigidity</a:t>
            </a:r>
          </a:p>
          <a:p>
            <a:r>
              <a:rPr lang="en-US" baseline="0" dirty="0" smtClean="0"/>
              <a:t>Blunted affect:</a:t>
            </a:r>
          </a:p>
          <a:p>
            <a:r>
              <a:rPr lang="en-US" baseline="0" dirty="0" err="1" smtClean="0"/>
              <a:t>Anhedonia</a:t>
            </a:r>
            <a:r>
              <a:rPr lang="en-US" baseline="0" dirty="0" smtClean="0"/>
              <a:t>: inability to feel pleasure</a:t>
            </a:r>
          </a:p>
          <a:p>
            <a:r>
              <a:rPr lang="en-US" baseline="0" dirty="0" err="1" smtClean="0"/>
              <a:t>Asociality</a:t>
            </a:r>
            <a:r>
              <a:rPr lang="en-US" baseline="0" dirty="0" smtClean="0"/>
              <a:t> </a:t>
            </a:r>
            <a:r>
              <a:rPr lang="mr-IN" baseline="0" dirty="0" smtClean="0"/>
              <a:t>–</a:t>
            </a:r>
            <a:r>
              <a:rPr lang="en-US" baseline="0" dirty="0" smtClean="0"/>
              <a:t> not wanting to see people</a:t>
            </a:r>
          </a:p>
          <a:p>
            <a:r>
              <a:rPr lang="en-US" baseline="0" dirty="0" err="1" smtClean="0"/>
              <a:t>Alogia</a:t>
            </a:r>
            <a:r>
              <a:rPr lang="en-US" baseline="0" dirty="0" smtClean="0"/>
              <a:t>:  poverty of speech</a:t>
            </a:r>
          </a:p>
          <a:p>
            <a:r>
              <a:rPr lang="en-US" baseline="0" dirty="0" err="1" smtClean="0"/>
              <a:t>Avolition</a:t>
            </a:r>
            <a:r>
              <a:rPr lang="en-US" baseline="0" dirty="0" smtClean="0"/>
              <a:t>: decreased motivation</a:t>
            </a:r>
          </a:p>
          <a:p>
            <a:r>
              <a:rPr lang="en-US" baseline="0" dirty="0" smtClean="0"/>
              <a:t>Apathy: lack on interest or concern</a:t>
            </a:r>
            <a:endParaRPr lang="en-US" dirty="0" smtClean="0"/>
          </a:p>
        </p:txBody>
      </p:sp>
      <p:sp>
        <p:nvSpPr>
          <p:cNvPr id="4" name="Slide Number Placeholder 3"/>
          <p:cNvSpPr>
            <a:spLocks noGrp="1"/>
          </p:cNvSpPr>
          <p:nvPr>
            <p:ph type="sldNum" sz="quarter" idx="10"/>
          </p:nvPr>
        </p:nvSpPr>
        <p:spPr/>
        <p:txBody>
          <a:bodyPr/>
          <a:lstStyle/>
          <a:p>
            <a:fld id="{337CAFE2-F9ED-8F4B-AC87-A021610654EB}" type="slidenum">
              <a:rPr lang="en-US" smtClean="0"/>
              <a:t>10</a:t>
            </a:fld>
            <a:endParaRPr lang="en-US"/>
          </a:p>
        </p:txBody>
      </p:sp>
    </p:spTree>
    <p:extLst>
      <p:ext uri="{BB962C8B-B14F-4D97-AF65-F5344CB8AC3E}">
        <p14:creationId xmlns:p14="http://schemas.microsoft.com/office/powerpoint/2010/main" val="1499729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we had 4</a:t>
            </a:r>
            <a:r>
              <a:rPr lang="en-US" baseline="0" dirty="0" smtClean="0"/>
              <a:t> symptom domains for schizophrenia</a:t>
            </a:r>
          </a:p>
          <a:p>
            <a:endParaRPr lang="en-US" dirty="0" smtClean="0"/>
          </a:p>
          <a:p>
            <a:r>
              <a:rPr lang="en-US" dirty="0" smtClean="0"/>
              <a:t>Delusions:</a:t>
            </a:r>
            <a:r>
              <a:rPr lang="en-US" baseline="0" dirty="0" smtClean="0"/>
              <a:t> fixed, false belief</a:t>
            </a:r>
          </a:p>
          <a:p>
            <a:r>
              <a:rPr lang="en-US" baseline="0" dirty="0" smtClean="0"/>
              <a:t>Hallucinations: sensory perception in absence of external stimulus</a:t>
            </a:r>
          </a:p>
          <a:p>
            <a:r>
              <a:rPr lang="en-US" baseline="0" dirty="0" smtClean="0"/>
              <a:t>Catatonia: movement abnormality, can include stereotyped movement (repetitive, non-purposeful movements), bizarre posturing, and muscle rigidity</a:t>
            </a:r>
          </a:p>
          <a:p>
            <a:r>
              <a:rPr lang="en-US" baseline="0" dirty="0" smtClean="0"/>
              <a:t>Blunted affect:</a:t>
            </a:r>
          </a:p>
          <a:p>
            <a:r>
              <a:rPr lang="en-US" baseline="0" dirty="0" err="1" smtClean="0"/>
              <a:t>Anhedonia</a:t>
            </a:r>
            <a:r>
              <a:rPr lang="en-US" baseline="0" dirty="0" smtClean="0"/>
              <a:t>: inability to feel pleasure</a:t>
            </a:r>
          </a:p>
          <a:p>
            <a:r>
              <a:rPr lang="en-US" baseline="0" dirty="0" err="1" smtClean="0"/>
              <a:t>Asociality</a:t>
            </a:r>
            <a:r>
              <a:rPr lang="en-US" baseline="0" dirty="0" smtClean="0"/>
              <a:t> </a:t>
            </a:r>
            <a:r>
              <a:rPr lang="mr-IN" baseline="0" dirty="0" smtClean="0"/>
              <a:t>–</a:t>
            </a:r>
            <a:r>
              <a:rPr lang="en-US" baseline="0" dirty="0" smtClean="0"/>
              <a:t> not wanting to see people</a:t>
            </a:r>
          </a:p>
          <a:p>
            <a:r>
              <a:rPr lang="en-US" baseline="0" dirty="0" err="1" smtClean="0"/>
              <a:t>Alogia</a:t>
            </a:r>
            <a:r>
              <a:rPr lang="en-US" baseline="0" dirty="0" smtClean="0"/>
              <a:t>:  poverty of speech</a:t>
            </a:r>
          </a:p>
          <a:p>
            <a:r>
              <a:rPr lang="en-US" baseline="0" dirty="0" err="1" smtClean="0"/>
              <a:t>Avolition</a:t>
            </a:r>
            <a:r>
              <a:rPr lang="en-US" baseline="0" dirty="0" smtClean="0"/>
              <a:t>: decreased motivation</a:t>
            </a:r>
          </a:p>
          <a:p>
            <a:r>
              <a:rPr lang="en-US" baseline="0" dirty="0" smtClean="0"/>
              <a:t>Apathy: lack on interest or concern</a:t>
            </a:r>
            <a:endParaRPr lang="en-US" dirty="0" smtClean="0"/>
          </a:p>
          <a:p>
            <a:endParaRPr lang="en-US" dirty="0" smtClean="0"/>
          </a:p>
          <a:p>
            <a:r>
              <a:rPr lang="en-US" b="1" dirty="0" smtClean="0"/>
              <a:t>Other symptom domains?</a:t>
            </a:r>
            <a:r>
              <a:rPr lang="en-US" b="1" baseline="0" dirty="0" smtClean="0"/>
              <a:t> </a:t>
            </a:r>
            <a:r>
              <a:rPr lang="en-US" baseline="0" dirty="0" smtClean="0"/>
              <a:t>Cognitive and Mood</a:t>
            </a:r>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11</a:t>
            </a:fld>
            <a:endParaRPr lang="en-US"/>
          </a:p>
        </p:txBody>
      </p:sp>
    </p:spTree>
    <p:extLst>
      <p:ext uri="{BB962C8B-B14F-4D97-AF65-F5344CB8AC3E}">
        <p14:creationId xmlns:p14="http://schemas.microsoft.com/office/powerpoint/2010/main" val="27949188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12</a:t>
            </a:fld>
            <a:endParaRPr lang="en-US"/>
          </a:p>
        </p:txBody>
      </p:sp>
    </p:spTree>
    <p:extLst>
      <p:ext uri="{BB962C8B-B14F-4D97-AF65-F5344CB8AC3E}">
        <p14:creationId xmlns:p14="http://schemas.microsoft.com/office/powerpoint/2010/main" val="2955482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symptom domains, but not necessarily</a:t>
            </a:r>
            <a:r>
              <a:rPr lang="en-US" baseline="0" dirty="0" smtClean="0"/>
              <a:t> part of diagnostic criteria</a:t>
            </a:r>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13</a:t>
            </a:fld>
            <a:endParaRPr lang="en-US"/>
          </a:p>
        </p:txBody>
      </p:sp>
    </p:spTree>
    <p:extLst>
      <p:ext uri="{BB962C8B-B14F-4D97-AF65-F5344CB8AC3E}">
        <p14:creationId xmlns:p14="http://schemas.microsoft.com/office/powerpoint/2010/main" val="32476971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Evidence that schizophrenia is a neurodegenerative disorder, as evidenced by disturbances in cognition, structural brain abnormalities, and the progressive course of the illness</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14</a:t>
            </a:fld>
            <a:endParaRPr lang="en-US"/>
          </a:p>
        </p:txBody>
      </p:sp>
    </p:spTree>
    <p:extLst>
      <p:ext uri="{BB962C8B-B14F-4D97-AF65-F5344CB8AC3E}">
        <p14:creationId xmlns:p14="http://schemas.microsoft.com/office/powerpoint/2010/main" val="3750019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Epidemiology </a:t>
            </a:r>
          </a:p>
          <a:p>
            <a:r>
              <a:rPr lang="en-US" dirty="0" smtClean="0"/>
              <a:t>Incidence of schizophrenia is about 1.5 per 10,000 people • Lifetime prevalence is 0.3-0.7% • 1.4 men:1 woman</a:t>
            </a:r>
          </a:p>
          <a:p>
            <a:r>
              <a:rPr lang="en-US" dirty="0" smtClean="0"/>
              <a:t>Starts in the 20s generally,  little earlier for men</a:t>
            </a:r>
          </a:p>
          <a:p>
            <a:endParaRPr lang="en-US" dirty="0" smtClean="0"/>
          </a:p>
          <a:p>
            <a:endParaRPr lang="en-US" dirty="0" smtClean="0"/>
          </a:p>
          <a:p>
            <a:r>
              <a:rPr lang="en-US" dirty="0" smtClean="0"/>
              <a:t>Concordance Rates </a:t>
            </a:r>
          </a:p>
          <a:p>
            <a:r>
              <a:rPr lang="en-US" dirty="0" smtClean="0"/>
              <a:t>if</a:t>
            </a:r>
            <a:r>
              <a:rPr lang="en-US" baseline="0" dirty="0" smtClean="0"/>
              <a:t> monozygotic twins or </a:t>
            </a:r>
            <a:r>
              <a:rPr lang="en-US" dirty="0" smtClean="0"/>
              <a:t> both parents have schizophrenia – 50% </a:t>
            </a:r>
          </a:p>
          <a:p>
            <a:r>
              <a:rPr lang="en-US" dirty="0" smtClean="0"/>
              <a:t>Dizygotic twins</a:t>
            </a:r>
            <a:r>
              <a:rPr lang="en-US" baseline="0" dirty="0" smtClean="0"/>
              <a:t> (same as siblings, 9-10%)</a:t>
            </a:r>
            <a:endParaRPr lang="en-US" dirty="0" smtClean="0"/>
          </a:p>
          <a:p>
            <a:r>
              <a:rPr lang="en-US" dirty="0" smtClean="0"/>
              <a:t>Sibling</a:t>
            </a:r>
            <a:r>
              <a:rPr lang="en-US" baseline="0" dirty="0" smtClean="0"/>
              <a:t> has </a:t>
            </a:r>
            <a:r>
              <a:rPr lang="en-US" baseline="0" dirty="0" err="1" smtClean="0"/>
              <a:t>schiz</a:t>
            </a:r>
            <a:r>
              <a:rPr lang="en-US" baseline="0" dirty="0" smtClean="0"/>
              <a:t> or one </a:t>
            </a:r>
            <a:r>
              <a:rPr lang="en-US" dirty="0" smtClean="0"/>
              <a:t>parent – 10%</a:t>
            </a:r>
          </a:p>
          <a:p>
            <a:endParaRPr lang="en-US" dirty="0" smtClean="0"/>
          </a:p>
          <a:p>
            <a:r>
              <a:rPr lang="en-US" dirty="0" smtClean="0"/>
              <a:t>Risk Factors Family </a:t>
            </a:r>
            <a:r>
              <a:rPr lang="en-US" dirty="0" err="1" smtClean="0"/>
              <a:t>Hx</a:t>
            </a:r>
            <a:r>
              <a:rPr lang="en-US" dirty="0" smtClean="0"/>
              <a:t> (genetics) Obstetric complications Infection, winter birth Immune factors Nutritional factors Cannabis/drug use Immigration Advanced paternal age</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15</a:t>
            </a:fld>
            <a:endParaRPr lang="en-US"/>
          </a:p>
        </p:txBody>
      </p:sp>
    </p:spTree>
    <p:extLst>
      <p:ext uri="{BB962C8B-B14F-4D97-AF65-F5344CB8AC3E}">
        <p14:creationId xmlns:p14="http://schemas.microsoft.com/office/powerpoint/2010/main" val="10542587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Evidence that schizophrenia is a neurodegenerative disorder, as evidenced by disturbances in cognition, structural brain abnormalities, and the progressive course of the illness</a:t>
            </a:r>
          </a:p>
          <a:p>
            <a:endParaRPr lang="en-US" dirty="0" smtClean="0"/>
          </a:p>
          <a:p>
            <a:r>
              <a:rPr lang="en-US" b="1" dirty="0" smtClean="0"/>
              <a:t>Dopamine</a:t>
            </a:r>
          </a:p>
          <a:p>
            <a:r>
              <a:rPr lang="en-US" dirty="0" smtClean="0"/>
              <a:t>positive symptoms of schizophrenia are due to </a:t>
            </a:r>
            <a:r>
              <a:rPr lang="en-US" dirty="0" err="1" smtClean="0"/>
              <a:t>overactivity</a:t>
            </a:r>
            <a:r>
              <a:rPr lang="en-US" dirty="0" smtClean="0"/>
              <a:t> of dopamine in the mesolimbic tract (Crow, 1980)</a:t>
            </a:r>
          </a:p>
          <a:p>
            <a:endParaRPr lang="en-US" dirty="0" smtClean="0"/>
          </a:p>
          <a:p>
            <a:r>
              <a:rPr lang="en-US" dirty="0" smtClean="0"/>
              <a:t>all drugs with antipsychotic properties block the D2 receptor </a:t>
            </a:r>
          </a:p>
          <a:p>
            <a:endParaRPr lang="en-US" dirty="0" smtClean="0"/>
          </a:p>
          <a:p>
            <a:r>
              <a:rPr lang="en-US" dirty="0" smtClean="0"/>
              <a:t>psychotic symptoms can be induced by dopamine agonists </a:t>
            </a:r>
          </a:p>
          <a:p>
            <a:endParaRPr lang="en-US" dirty="0" smtClean="0"/>
          </a:p>
          <a:p>
            <a:r>
              <a:rPr lang="en-US" dirty="0" smtClean="0"/>
              <a:t>decreased dopamine in the prefrontal cortex (primarily affecting the D1 receptor) may be responsible for some of the cognitive and negative symptoms</a:t>
            </a:r>
          </a:p>
          <a:p>
            <a:endParaRPr lang="en-US" dirty="0" smtClean="0"/>
          </a:p>
          <a:p>
            <a:r>
              <a:rPr lang="en-US" b="1" dirty="0" smtClean="0"/>
              <a:t>Neurodevelopmental</a:t>
            </a:r>
          </a:p>
          <a:p>
            <a:r>
              <a:rPr lang="en-US" dirty="0" smtClean="0"/>
              <a:t>Illness originates from abnormalities in fetal brain development</a:t>
            </a:r>
            <a:r>
              <a:rPr lang="en-US" baseline="0" dirty="0" smtClean="0"/>
              <a:t> </a:t>
            </a:r>
            <a:r>
              <a:rPr lang="en-US" dirty="0" smtClean="0"/>
              <a:t>during the early states of neuronal selection and migration</a:t>
            </a:r>
          </a:p>
          <a:p>
            <a:r>
              <a:rPr lang="en-US" dirty="0" smtClean="0"/>
              <a:t> </a:t>
            </a:r>
          </a:p>
          <a:p>
            <a:r>
              <a:rPr lang="en-US" dirty="0" smtClean="0"/>
              <a:t>Normal formation of synapses and migration of neurons is</a:t>
            </a:r>
            <a:r>
              <a:rPr lang="en-US" baseline="0" dirty="0" smtClean="0"/>
              <a:t> </a:t>
            </a:r>
            <a:r>
              <a:rPr lang="en-US" dirty="0" smtClean="0"/>
              <a:t>interrupted during the prenatal and early childhood formation of the</a:t>
            </a:r>
            <a:r>
              <a:rPr lang="en-US" baseline="0" dirty="0" smtClean="0"/>
              <a:t> </a:t>
            </a:r>
            <a:r>
              <a:rPr lang="en-US" dirty="0" smtClean="0"/>
              <a:t>brain and its connections </a:t>
            </a:r>
          </a:p>
          <a:p>
            <a:endParaRPr lang="en-US" dirty="0" smtClean="0"/>
          </a:p>
          <a:p>
            <a:r>
              <a:rPr lang="en-US" dirty="0" smtClean="0"/>
              <a:t>Normal restructuring process during adolescence may unmask the</a:t>
            </a:r>
            <a:r>
              <a:rPr lang="en-US" baseline="0" dirty="0" smtClean="0"/>
              <a:t> </a:t>
            </a:r>
            <a:r>
              <a:rPr lang="en-US" dirty="0" smtClean="0"/>
              <a:t>earlier, previously hidden problems of neuronal selection and</a:t>
            </a:r>
            <a:r>
              <a:rPr lang="en-US" baseline="0" dirty="0" smtClean="0"/>
              <a:t> </a:t>
            </a:r>
            <a:r>
              <a:rPr lang="en-US" dirty="0" smtClean="0"/>
              <a:t>migration that were caused by multiple factors</a:t>
            </a:r>
          </a:p>
          <a:p>
            <a:endParaRPr lang="en-US" dirty="0" smtClean="0"/>
          </a:p>
          <a:p>
            <a:r>
              <a:rPr lang="en-US" b="1" dirty="0" smtClean="0"/>
              <a:t>Neurodegenerative</a:t>
            </a:r>
          </a:p>
          <a:p>
            <a:r>
              <a:rPr lang="en-US" dirty="0" smtClean="0"/>
              <a:t>Individuals with schizophrenia have both functional and structural</a:t>
            </a:r>
            <a:r>
              <a:rPr lang="en-US" baseline="0" dirty="0" smtClean="0"/>
              <a:t> </a:t>
            </a:r>
            <a:r>
              <a:rPr lang="en-US" dirty="0" smtClean="0"/>
              <a:t>brain abnormalities </a:t>
            </a:r>
          </a:p>
          <a:p>
            <a:endParaRPr lang="en-US" dirty="0" smtClean="0"/>
          </a:p>
          <a:p>
            <a:r>
              <a:rPr lang="en-US" dirty="0" smtClean="0"/>
              <a:t>Course of the illness is progressive, suggesting loss of neuronal function throughout the course of the disease  </a:t>
            </a:r>
          </a:p>
          <a:p>
            <a:endParaRPr lang="en-US" dirty="0" smtClean="0"/>
          </a:p>
          <a:p>
            <a:r>
              <a:rPr lang="en-US" dirty="0" smtClean="0"/>
              <a:t>Illness progresses from asymptomatic stage prior to teen years to</a:t>
            </a:r>
            <a:r>
              <a:rPr lang="en-US" baseline="0" dirty="0" smtClean="0"/>
              <a:t> </a:t>
            </a:r>
            <a:r>
              <a:rPr lang="en-US" dirty="0" smtClean="0"/>
              <a:t>prodromal stage (subtle negative symptoms) in late teens- early 20’sto active phase of illness (active symptoms, up-and-down course, loss of function) to static phase (negative and cognitive symptoms,</a:t>
            </a:r>
            <a:r>
              <a:rPr lang="en-US" baseline="0" dirty="0" smtClean="0"/>
              <a:t> </a:t>
            </a:r>
            <a:r>
              <a:rPr lang="en-US" dirty="0" smtClean="0"/>
              <a:t>poor functioning) in 40’s and late life</a:t>
            </a:r>
          </a:p>
          <a:p>
            <a:endParaRPr lang="en-US" dirty="0" smtClean="0"/>
          </a:p>
          <a:p>
            <a:r>
              <a:rPr lang="en-US" dirty="0" smtClean="0"/>
              <a:t>Responsiveness to antipsychotics can change (and lessen) over course</a:t>
            </a:r>
            <a:r>
              <a:rPr lang="en-US" baseline="0" dirty="0" smtClean="0"/>
              <a:t> </a:t>
            </a:r>
            <a:r>
              <a:rPr lang="en-US" dirty="0" smtClean="0"/>
              <a:t>of illness </a:t>
            </a:r>
          </a:p>
          <a:p>
            <a:endParaRPr lang="en-US" dirty="0" smtClean="0"/>
          </a:p>
          <a:p>
            <a:r>
              <a:rPr lang="en-US" dirty="0" smtClean="0"/>
              <a:t>Time to remission increases with each successive episode leading to</a:t>
            </a:r>
            <a:r>
              <a:rPr lang="en-US" baseline="0" dirty="0" smtClean="0"/>
              <a:t> </a:t>
            </a:r>
            <a:r>
              <a:rPr lang="en-US" dirty="0" smtClean="0"/>
              <a:t>treatment resistance </a:t>
            </a:r>
          </a:p>
          <a:p>
            <a:endParaRPr lang="en-US" dirty="0" smtClean="0"/>
          </a:p>
          <a:p>
            <a:r>
              <a:rPr lang="en-US" dirty="0" smtClean="0"/>
              <a:t>Patients who receive early and effective continuous treatment may</a:t>
            </a:r>
            <a:r>
              <a:rPr lang="en-US" baseline="0" dirty="0" smtClean="0"/>
              <a:t> </a:t>
            </a:r>
            <a:r>
              <a:rPr lang="en-US" dirty="0" smtClean="0"/>
              <a:t>do better</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16</a:t>
            </a:fld>
            <a:endParaRPr lang="en-US"/>
          </a:p>
        </p:txBody>
      </p:sp>
    </p:spTree>
    <p:extLst>
      <p:ext uri="{BB962C8B-B14F-4D97-AF65-F5344CB8AC3E}">
        <p14:creationId xmlns:p14="http://schemas.microsoft.com/office/powerpoint/2010/main" val="37500198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smtClean="0">
                <a:solidFill>
                  <a:schemeClr val="tx1"/>
                </a:solidFill>
                <a:effectLst/>
                <a:latin typeface="+mn-lt"/>
                <a:ea typeface="+mn-ea"/>
                <a:cs typeface="+mn-cs"/>
              </a:rPr>
              <a:t>Delusional disorder</a:t>
            </a:r>
            <a:r>
              <a:rPr lang="en-US" sz="1200" kern="1200" dirty="0" smtClean="0">
                <a:solidFill>
                  <a:schemeClr val="tx1"/>
                </a:solidFill>
                <a:effectLst/>
                <a:latin typeface="+mn-lt"/>
                <a:ea typeface="+mn-ea"/>
                <a:cs typeface="+mn-cs"/>
              </a:rPr>
              <a:t>: well-systemized delusions accompanied by affect appropriate to the delusion occurring in the presence of a relatively well-preserved personality</a:t>
            </a:r>
          </a:p>
          <a:p>
            <a:pPr lvl="0"/>
            <a:r>
              <a:rPr lang="en-US" sz="1200" kern="1200" dirty="0" smtClean="0">
                <a:solidFill>
                  <a:schemeClr val="tx1"/>
                </a:solidFill>
                <a:effectLst/>
                <a:latin typeface="+mn-lt"/>
                <a:ea typeface="+mn-ea"/>
                <a:cs typeface="+mn-cs"/>
              </a:rPr>
              <a:t>Duration &gt;1month</a:t>
            </a:r>
          </a:p>
          <a:p>
            <a:pPr lvl="0"/>
            <a:r>
              <a:rPr lang="en-US" sz="1200" kern="1200" dirty="0" smtClean="0">
                <a:solidFill>
                  <a:schemeClr val="tx1"/>
                </a:solidFill>
                <a:effectLst/>
                <a:latin typeface="+mn-lt"/>
                <a:ea typeface="+mn-ea"/>
                <a:cs typeface="+mn-cs"/>
              </a:rPr>
              <a:t>Disorganized speech, negative symptoms of Schizophrenia are not present</a:t>
            </a:r>
          </a:p>
          <a:p>
            <a:pPr lvl="0"/>
            <a:r>
              <a:rPr lang="en-US" sz="1200" kern="1200" dirty="0" smtClean="0">
                <a:solidFill>
                  <a:schemeClr val="tx1"/>
                </a:solidFill>
                <a:effectLst/>
                <a:latin typeface="+mn-lt"/>
                <a:ea typeface="+mn-ea"/>
                <a:cs typeface="+mn-cs"/>
              </a:rPr>
              <a:t>If</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hallucinations are present, they are not prominent and are related to the theme of the delusion</a:t>
            </a:r>
          </a:p>
          <a:p>
            <a:pPr lvl="0"/>
            <a:r>
              <a:rPr lang="en-US" sz="1200" kern="1200" dirty="0" smtClean="0">
                <a:solidFill>
                  <a:schemeClr val="tx1"/>
                </a:solidFill>
                <a:effectLst/>
                <a:latin typeface="+mn-lt"/>
                <a:ea typeface="+mn-ea"/>
                <a:cs typeface="+mn-cs"/>
              </a:rPr>
              <a:t>Sub-types</a:t>
            </a:r>
          </a:p>
          <a:p>
            <a:pPr lvl="0"/>
            <a:r>
              <a:rPr lang="en-US" sz="1200" kern="1200" dirty="0" smtClean="0">
                <a:solidFill>
                  <a:schemeClr val="tx1"/>
                </a:solidFill>
                <a:effectLst/>
                <a:latin typeface="+mn-lt"/>
                <a:ea typeface="+mn-ea"/>
                <a:cs typeface="+mn-cs"/>
              </a:rPr>
              <a:t>Persecutory type</a:t>
            </a:r>
            <a:r>
              <a:rPr lang="en-US" sz="1200" kern="1200" baseline="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Erotomanic</a:t>
            </a:r>
            <a:r>
              <a:rPr lang="en-US" sz="1200" kern="1200" dirty="0" smtClean="0">
                <a:solidFill>
                  <a:schemeClr val="tx1"/>
                </a:solidFill>
                <a:effectLst/>
                <a:latin typeface="+mn-lt"/>
                <a:ea typeface="+mn-ea"/>
                <a:cs typeface="+mn-cs"/>
              </a:rPr>
              <a:t> type,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Grandiose type,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Jealous type,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Somatic type,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Mixed type,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Unspecified type</a:t>
            </a:r>
          </a:p>
          <a:p>
            <a:pPr lvl="0"/>
            <a:r>
              <a:rPr lang="en-US" sz="1200" kern="1200" dirty="0" smtClean="0">
                <a:solidFill>
                  <a:schemeClr val="tx1"/>
                </a:solidFill>
                <a:effectLst/>
                <a:latin typeface="+mn-lt"/>
                <a:ea typeface="+mn-ea"/>
                <a:cs typeface="+mn-cs"/>
              </a:rPr>
              <a:t>Treatment</a:t>
            </a:r>
          </a:p>
          <a:p>
            <a:pPr marL="171450" lvl="0" indent="-171450">
              <a:buFont typeface="Arial"/>
              <a:buChar char="•"/>
            </a:pPr>
            <a:r>
              <a:rPr lang="en-US" sz="1200" kern="1200" dirty="0" smtClean="0">
                <a:solidFill>
                  <a:schemeClr val="tx1"/>
                </a:solidFill>
                <a:effectLst/>
                <a:latin typeface="+mn-lt"/>
                <a:ea typeface="+mn-ea"/>
                <a:cs typeface="+mn-cs"/>
              </a:rPr>
              <a:t>Response to antipsychotics is often poor </a:t>
            </a:r>
          </a:p>
          <a:p>
            <a:pPr marL="171450" lvl="0" indent="-171450">
              <a:buFont typeface="Arial"/>
              <a:buChar char="•"/>
            </a:pPr>
            <a:r>
              <a:rPr lang="en-US" sz="1200" kern="1200" dirty="0" smtClean="0">
                <a:solidFill>
                  <a:schemeClr val="tx1"/>
                </a:solidFill>
                <a:effectLst/>
                <a:latin typeface="+mn-lt"/>
                <a:ea typeface="+mn-ea"/>
                <a:cs typeface="+mn-cs"/>
              </a:rPr>
              <a:t>Any antipsychotic can be used </a:t>
            </a:r>
          </a:p>
          <a:p>
            <a:pPr marL="171450" lvl="0" indent="-171450">
              <a:buFont typeface="Arial"/>
              <a:buChar char="•"/>
            </a:pPr>
            <a:r>
              <a:rPr lang="en-US" sz="1200" kern="1200" dirty="0" err="1" smtClean="0">
                <a:solidFill>
                  <a:schemeClr val="tx1"/>
                </a:solidFill>
                <a:effectLst/>
                <a:latin typeface="+mn-lt"/>
                <a:ea typeface="+mn-ea"/>
                <a:cs typeface="+mn-cs"/>
              </a:rPr>
              <a:t>Monohypochondrial</a:t>
            </a:r>
            <a:r>
              <a:rPr lang="en-US" sz="1200" kern="1200" dirty="0" smtClean="0">
                <a:solidFill>
                  <a:schemeClr val="tx1"/>
                </a:solidFill>
                <a:effectLst/>
                <a:latin typeface="+mn-lt"/>
                <a:ea typeface="+mn-ea"/>
                <a:cs typeface="+mn-cs"/>
              </a:rPr>
              <a:t> paranoia (delusional disorder, somatic subtype) has reportedly responded specifically to the antipsychotic </a:t>
            </a:r>
            <a:r>
              <a:rPr lang="en-US" sz="1200" kern="1200" dirty="0" err="1" smtClean="0">
                <a:solidFill>
                  <a:schemeClr val="tx1"/>
                </a:solidFill>
                <a:effectLst/>
                <a:latin typeface="+mn-lt"/>
                <a:ea typeface="+mn-ea"/>
                <a:cs typeface="+mn-cs"/>
              </a:rPr>
              <a:t>pimozide</a:t>
            </a:r>
            <a:r>
              <a:rPr lang="en-US" sz="1200" kern="1200" dirty="0" smtClean="0">
                <a:solidFill>
                  <a:schemeClr val="tx1"/>
                </a:solidFill>
                <a:effectLst/>
                <a:latin typeface="+mn-lt"/>
                <a:ea typeface="+mn-ea"/>
                <a:cs typeface="+mn-cs"/>
              </a:rPr>
              <a:t> (4- 8mg /day) </a:t>
            </a:r>
          </a:p>
          <a:p>
            <a:pPr marL="171450" lvl="0" indent="-171450">
              <a:buFont typeface="Arial"/>
              <a:buChar char="•"/>
            </a:pPr>
            <a:r>
              <a:rPr lang="en-US" sz="1200" kern="1200" dirty="0" smtClean="0">
                <a:solidFill>
                  <a:schemeClr val="tx1"/>
                </a:solidFill>
                <a:effectLst/>
                <a:latin typeface="+mn-lt"/>
                <a:ea typeface="+mn-ea"/>
                <a:cs typeface="+mn-cs"/>
              </a:rPr>
              <a:t>SSRIs have some reports of benefit </a:t>
            </a:r>
          </a:p>
          <a:p>
            <a:pPr marL="171450" lvl="0" indent="-171450">
              <a:buFont typeface="Arial"/>
              <a:buChar char="•"/>
            </a:pPr>
            <a:r>
              <a:rPr lang="en-US" sz="1200" kern="1200" dirty="0" smtClean="0">
                <a:solidFill>
                  <a:schemeClr val="tx1"/>
                </a:solidFill>
                <a:effectLst/>
                <a:latin typeface="+mn-lt"/>
                <a:ea typeface="+mn-ea"/>
                <a:cs typeface="+mn-cs"/>
              </a:rPr>
              <a:t>Patient’s may be more accepting of meds if explained as a treatment for anxiety, </a:t>
            </a:r>
            <a:r>
              <a:rPr lang="en-US" sz="1200" kern="1200" dirty="0" err="1" smtClean="0">
                <a:solidFill>
                  <a:schemeClr val="tx1"/>
                </a:solidFill>
                <a:effectLst/>
                <a:latin typeface="+mn-lt"/>
                <a:ea typeface="+mn-ea"/>
                <a:cs typeface="+mn-cs"/>
              </a:rPr>
              <a:t>dysphoria</a:t>
            </a:r>
            <a:r>
              <a:rPr lang="en-US" sz="1200" kern="1200" dirty="0" smtClean="0">
                <a:solidFill>
                  <a:schemeClr val="tx1"/>
                </a:solidFill>
                <a:effectLst/>
                <a:latin typeface="+mn-lt"/>
                <a:ea typeface="+mn-ea"/>
                <a:cs typeface="+mn-cs"/>
              </a:rPr>
              <a:t>, and stress that may result from or accompany his/her delusions. </a:t>
            </a:r>
          </a:p>
          <a:p>
            <a:pPr marL="171450" lvl="0" indent="-171450">
              <a:buFont typeface="Arial"/>
              <a:buChar char="•"/>
            </a:pPr>
            <a:r>
              <a:rPr lang="en-US" sz="1200" kern="1200" dirty="0" smtClean="0">
                <a:solidFill>
                  <a:schemeClr val="tx1"/>
                </a:solidFill>
                <a:effectLst/>
                <a:latin typeface="+mn-lt"/>
                <a:ea typeface="+mn-ea"/>
                <a:cs typeface="+mn-cs"/>
              </a:rPr>
              <a:t>If able to develop a trusting relationships with patient, may gently challenge the patient’s beliefs by showing how they interfere with the patient’s life. </a:t>
            </a:r>
          </a:p>
          <a:p>
            <a:pPr marL="171450" lvl="0" indent="-171450">
              <a:buFont typeface="Arial"/>
              <a:buChar char="•"/>
            </a:pPr>
            <a:r>
              <a:rPr lang="en-US" sz="1200" kern="1200" dirty="0" smtClean="0">
                <a:solidFill>
                  <a:schemeClr val="tx1"/>
                </a:solidFill>
                <a:effectLst/>
                <a:latin typeface="+mn-lt"/>
                <a:ea typeface="+mn-ea"/>
                <a:cs typeface="+mn-cs"/>
              </a:rPr>
              <a:t>Group therapy is not recommended. </a:t>
            </a:r>
          </a:p>
          <a:p>
            <a:pPr marL="171450" lvl="0" indent="-171450">
              <a:buFont typeface="Arial"/>
              <a:buChar char="•"/>
            </a:pPr>
            <a:r>
              <a:rPr lang="en-US" sz="1200" kern="1200" dirty="0" smtClean="0">
                <a:solidFill>
                  <a:schemeClr val="tx1"/>
                </a:solidFill>
                <a:effectLst/>
                <a:latin typeface="+mn-lt"/>
                <a:ea typeface="+mn-ea"/>
                <a:cs typeface="+mn-cs"/>
              </a:rPr>
              <a:t>Therapist should not condemn nor collude in the delusional beliefs of the patient</a:t>
            </a:r>
          </a:p>
          <a:p>
            <a:endParaRPr lang="en-US" dirty="0" smtClean="0"/>
          </a:p>
          <a:p>
            <a:endParaRPr lang="en-US" dirty="0" smtClean="0"/>
          </a:p>
          <a:p>
            <a:r>
              <a:rPr lang="en-US" sz="1200" b="1" kern="1200" dirty="0" smtClean="0">
                <a:solidFill>
                  <a:schemeClr val="tx1"/>
                </a:solidFill>
                <a:effectLst/>
                <a:latin typeface="+mn-lt"/>
                <a:ea typeface="+mn-ea"/>
                <a:cs typeface="+mn-cs"/>
              </a:rPr>
              <a:t>Brief Psychotic Disorder:</a:t>
            </a:r>
            <a:r>
              <a:rPr lang="en-US" sz="1200" b="1"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Psychotic symptoms that last at least 1 day but no more than 1 month, with gradual recovery. </a:t>
            </a:r>
          </a:p>
          <a:p>
            <a:pPr marL="171450" indent="-171450">
              <a:buFont typeface="Arial"/>
              <a:buChar char="•"/>
            </a:pPr>
            <a:r>
              <a:rPr lang="en-US" sz="1200" kern="1200" dirty="0" smtClean="0">
                <a:solidFill>
                  <a:schemeClr val="tx1"/>
                </a:solidFill>
                <a:effectLst/>
                <a:latin typeface="+mn-lt"/>
                <a:ea typeface="+mn-ea"/>
                <a:cs typeface="+mn-cs"/>
              </a:rPr>
              <a:t>Mood disorders, schizophrenia, and effects of drugs or medical conditions have been ruled out as causes of symptoms. </a:t>
            </a:r>
          </a:p>
          <a:p>
            <a:pPr marL="171450" indent="-171450">
              <a:buFont typeface="Arial"/>
              <a:buChar char="•"/>
            </a:pPr>
            <a:r>
              <a:rPr lang="en-US" sz="1200" kern="1200" dirty="0" smtClean="0">
                <a:solidFill>
                  <a:schemeClr val="tx1"/>
                </a:solidFill>
                <a:effectLst/>
                <a:latin typeface="+mn-lt"/>
                <a:ea typeface="+mn-ea"/>
                <a:cs typeface="+mn-cs"/>
              </a:rPr>
              <a:t>Signs/symptoms similar to those seen in Schizophrenia </a:t>
            </a:r>
          </a:p>
          <a:p>
            <a:pPr marL="171450" indent="-171450">
              <a:buFont typeface="Arial"/>
              <a:buChar char="•"/>
            </a:pPr>
            <a:r>
              <a:rPr lang="en-US" sz="1200" kern="1200" dirty="0" smtClean="0">
                <a:solidFill>
                  <a:schemeClr val="tx1"/>
                </a:solidFill>
                <a:effectLst/>
                <a:latin typeface="+mn-lt"/>
                <a:ea typeface="+mn-ea"/>
                <a:cs typeface="+mn-cs"/>
              </a:rPr>
              <a:t>More frequent in woman and LSE </a:t>
            </a:r>
          </a:p>
          <a:p>
            <a:pPr marL="171450" indent="-171450">
              <a:buFont typeface="Arial"/>
              <a:buChar char="•"/>
            </a:pPr>
            <a:r>
              <a:rPr lang="en-US" sz="1200" kern="1200" dirty="0" smtClean="0">
                <a:solidFill>
                  <a:schemeClr val="tx1"/>
                </a:solidFill>
                <a:effectLst/>
                <a:latin typeface="+mn-lt"/>
                <a:ea typeface="+mn-ea"/>
                <a:cs typeface="+mn-cs"/>
              </a:rPr>
              <a:t>More common in individuals with personality disorders (borderline and schizotypal)</a:t>
            </a:r>
          </a:p>
          <a:p>
            <a:pPr marL="171450" indent="-171450">
              <a:buFont typeface="Arial"/>
              <a:buChar char="•"/>
            </a:pPr>
            <a:r>
              <a:rPr lang="en-US" sz="1200" kern="1200" dirty="0" smtClean="0">
                <a:solidFill>
                  <a:schemeClr val="tx1"/>
                </a:solidFill>
                <a:effectLst/>
                <a:latin typeface="+mn-lt"/>
                <a:ea typeface="+mn-ea"/>
                <a:cs typeface="+mn-cs"/>
              </a:rPr>
              <a:t>Subtypes</a:t>
            </a:r>
          </a:p>
          <a:p>
            <a:pPr marL="628650" lvl="1" indent="-171450">
              <a:buFont typeface="Arial"/>
              <a:buChar char="•"/>
            </a:pPr>
            <a:r>
              <a:rPr lang="en-US" sz="1200" kern="1200" dirty="0" smtClean="0">
                <a:solidFill>
                  <a:schemeClr val="tx1"/>
                </a:solidFill>
                <a:effectLst/>
                <a:latin typeface="+mn-lt"/>
                <a:ea typeface="+mn-ea"/>
                <a:cs typeface="+mn-cs"/>
              </a:rPr>
              <a:t>With marked stressors </a:t>
            </a:r>
          </a:p>
          <a:p>
            <a:pPr marL="628650" lvl="1" indent="-171450">
              <a:buFont typeface="Arial"/>
              <a:buChar char="•"/>
            </a:pPr>
            <a:r>
              <a:rPr lang="en-US" sz="1200" kern="1200" dirty="0" smtClean="0">
                <a:solidFill>
                  <a:schemeClr val="tx1"/>
                </a:solidFill>
                <a:effectLst/>
                <a:latin typeface="+mn-lt"/>
                <a:ea typeface="+mn-ea"/>
                <a:cs typeface="+mn-cs"/>
              </a:rPr>
              <a:t>Without marked stressors </a:t>
            </a:r>
          </a:p>
          <a:p>
            <a:pPr marL="628650" lvl="1" indent="-171450">
              <a:buFont typeface="Arial"/>
              <a:buChar char="•"/>
            </a:pPr>
            <a:r>
              <a:rPr lang="en-US" sz="1200" kern="1200" dirty="0" smtClean="0">
                <a:solidFill>
                  <a:schemeClr val="tx1"/>
                </a:solidFill>
                <a:effectLst/>
                <a:latin typeface="+mn-lt"/>
                <a:ea typeface="+mn-ea"/>
                <a:cs typeface="+mn-cs"/>
              </a:rPr>
              <a:t>With Catatonia </a:t>
            </a:r>
          </a:p>
          <a:p>
            <a:pPr marL="628650" lvl="1" indent="-171450">
              <a:buFont typeface="Arial"/>
              <a:buChar char="•"/>
            </a:pPr>
            <a:r>
              <a:rPr lang="en-US" sz="1200" kern="1200" dirty="0" smtClean="0">
                <a:solidFill>
                  <a:schemeClr val="tx1"/>
                </a:solidFill>
                <a:effectLst/>
                <a:latin typeface="+mn-lt"/>
                <a:ea typeface="+mn-ea"/>
                <a:cs typeface="+mn-cs"/>
              </a:rPr>
              <a:t>With postpartum onset </a:t>
            </a:r>
          </a:p>
          <a:p>
            <a:pPr marL="628650" lvl="1" indent="-171450">
              <a:buFont typeface="Arial"/>
              <a:buChar char="•"/>
            </a:pPr>
            <a:r>
              <a:rPr lang="en-US" sz="1200" kern="1200" dirty="0" smtClean="0">
                <a:solidFill>
                  <a:schemeClr val="tx1"/>
                </a:solidFill>
                <a:effectLst/>
                <a:latin typeface="+mn-lt"/>
                <a:ea typeface="+mn-ea"/>
                <a:cs typeface="+mn-cs"/>
              </a:rPr>
              <a:t>Onset during pregnancy or within 4 weeks postpartum Postpartum psychosis usually resolves within 2-3 months</a:t>
            </a:r>
          </a:p>
          <a:p>
            <a:pPr marL="171450" indent="-171450">
              <a:buFont typeface="Arial"/>
              <a:buChar char="•"/>
            </a:pPr>
            <a:r>
              <a:rPr lang="en-US" sz="1200" kern="1200" dirty="0" smtClean="0">
                <a:solidFill>
                  <a:schemeClr val="tx1"/>
                </a:solidFill>
                <a:effectLst/>
                <a:latin typeface="+mn-lt"/>
                <a:ea typeface="+mn-ea"/>
                <a:cs typeface="+mn-cs"/>
              </a:rPr>
              <a:t>Treatment</a:t>
            </a:r>
          </a:p>
          <a:p>
            <a:pPr marL="628650" lvl="1" indent="-171450">
              <a:buFont typeface="Arial"/>
              <a:buChar char="•"/>
            </a:pPr>
            <a:r>
              <a:rPr lang="en-US" sz="1200" kern="1200" dirty="0" smtClean="0">
                <a:solidFill>
                  <a:schemeClr val="tx1"/>
                </a:solidFill>
                <a:effectLst/>
                <a:latin typeface="+mn-lt"/>
                <a:ea typeface="+mn-ea"/>
                <a:cs typeface="+mn-cs"/>
              </a:rPr>
              <a:t>Hospitalization may be necessary for safety </a:t>
            </a:r>
          </a:p>
          <a:p>
            <a:pPr marL="628650" lvl="1" indent="-171450">
              <a:buFont typeface="Arial"/>
              <a:buChar char="•"/>
            </a:pPr>
            <a:r>
              <a:rPr lang="en-US" sz="1200" kern="1200" dirty="0" smtClean="0">
                <a:solidFill>
                  <a:schemeClr val="tx1"/>
                </a:solidFill>
                <a:effectLst/>
                <a:latin typeface="+mn-lt"/>
                <a:ea typeface="+mn-ea"/>
                <a:cs typeface="+mn-cs"/>
              </a:rPr>
              <a:t>Hospital milieu itself may be sufficient to allow recovery (usually self-limited) </a:t>
            </a:r>
          </a:p>
          <a:p>
            <a:pPr marL="628650" lvl="1" indent="-171450">
              <a:buFont typeface="Arial"/>
              <a:buChar char="•"/>
            </a:pPr>
            <a:r>
              <a:rPr lang="en-US" sz="1200" kern="1200" dirty="0" smtClean="0">
                <a:solidFill>
                  <a:schemeClr val="tx1"/>
                </a:solidFill>
                <a:effectLst/>
                <a:latin typeface="+mn-lt"/>
                <a:ea typeface="+mn-ea"/>
                <a:cs typeface="+mn-cs"/>
              </a:rPr>
              <a:t>Antipsychotics may be helpful (agitation, distress) </a:t>
            </a:r>
          </a:p>
          <a:p>
            <a:pPr marL="628650" lvl="1" indent="-171450">
              <a:buFont typeface="Arial"/>
              <a:buChar char="•"/>
            </a:pPr>
            <a:r>
              <a:rPr lang="en-US" sz="1200" kern="1200" dirty="0" smtClean="0">
                <a:solidFill>
                  <a:schemeClr val="tx1"/>
                </a:solidFill>
                <a:effectLst/>
                <a:latin typeface="+mn-lt"/>
                <a:ea typeface="+mn-ea"/>
                <a:cs typeface="+mn-cs"/>
              </a:rPr>
              <a:t>After recovery, psychodynamic therapy may be helpful the explore the meaning of the psychotic reaction. </a:t>
            </a:r>
          </a:p>
          <a:p>
            <a:pPr marL="628650" lvl="1" indent="-171450">
              <a:buFont typeface="Arial"/>
              <a:buChar char="•"/>
            </a:pPr>
            <a:r>
              <a:rPr lang="en-US" sz="1200" kern="1200" dirty="0" smtClean="0">
                <a:solidFill>
                  <a:schemeClr val="tx1"/>
                </a:solidFill>
                <a:effectLst/>
                <a:latin typeface="+mn-lt"/>
                <a:ea typeface="+mn-ea"/>
                <a:cs typeface="+mn-cs"/>
              </a:rPr>
              <a:t>Supportive therapy may help restore self-esteem/morale.</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17</a:t>
            </a:fld>
            <a:endParaRPr lang="en-US"/>
          </a:p>
        </p:txBody>
      </p:sp>
    </p:spTree>
    <p:extLst>
      <p:ext uri="{BB962C8B-B14F-4D97-AF65-F5344CB8AC3E}">
        <p14:creationId xmlns:p14="http://schemas.microsoft.com/office/powerpoint/2010/main" val="24912663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Schizophreniform</a:t>
            </a:r>
            <a:r>
              <a:rPr lang="en-US" dirty="0" smtClean="0"/>
              <a:t>:</a:t>
            </a:r>
            <a:r>
              <a:rPr lang="en-US" baseline="0" dirty="0" smtClean="0"/>
              <a:t> </a:t>
            </a:r>
            <a:r>
              <a:rPr lang="en-US" dirty="0" smtClean="0"/>
              <a:t>A diagnosis used for patients who present with</a:t>
            </a:r>
            <a:r>
              <a:rPr lang="en-US" baseline="0" dirty="0" smtClean="0"/>
              <a:t> </a:t>
            </a:r>
            <a:r>
              <a:rPr lang="en-US" dirty="0" smtClean="0"/>
              <a:t>symptoms typical of schizophrenia but with symptoms</a:t>
            </a:r>
          </a:p>
          <a:p>
            <a:r>
              <a:rPr lang="en-US" dirty="0" smtClean="0"/>
              <a:t>less than 6 months (and greater than 1 month).</a:t>
            </a:r>
          </a:p>
          <a:p>
            <a:pPr marL="171450" indent="-171450">
              <a:buFont typeface="Arial"/>
              <a:buChar char="•"/>
            </a:pPr>
            <a:r>
              <a:rPr lang="en-US" dirty="0" smtClean="0"/>
              <a:t>Diagnosis changes to Schizophrenia if condition persists</a:t>
            </a:r>
            <a:r>
              <a:rPr lang="en-US" baseline="0" dirty="0" smtClean="0"/>
              <a:t> </a:t>
            </a:r>
            <a:r>
              <a:rPr lang="en-US" dirty="0" smtClean="0"/>
              <a:t>past 6 months even if only residual symptoms (</a:t>
            </a:r>
            <a:r>
              <a:rPr lang="en-US" dirty="0" err="1" smtClean="0"/>
              <a:t>i.e.blunted</a:t>
            </a:r>
            <a:r>
              <a:rPr lang="en-US" dirty="0" smtClean="0"/>
              <a:t> affect).</a:t>
            </a:r>
          </a:p>
          <a:p>
            <a:pPr marL="171450" indent="-171450">
              <a:buFont typeface="Arial"/>
              <a:buChar char="•"/>
            </a:pPr>
            <a:r>
              <a:rPr lang="en-US" dirty="0" smtClean="0"/>
              <a:t>Most go on to be diagnosed with Schizophrenia, a mood</a:t>
            </a:r>
            <a:r>
              <a:rPr lang="en-US" baseline="0" dirty="0" smtClean="0"/>
              <a:t> </a:t>
            </a:r>
            <a:r>
              <a:rPr lang="en-US" dirty="0" smtClean="0"/>
              <a:t>disorder, or Schizoaffective Disorder</a:t>
            </a:r>
          </a:p>
          <a:p>
            <a:pPr marL="171450" indent="-171450">
              <a:buFont typeface="Arial"/>
              <a:buChar char="•"/>
            </a:pPr>
            <a:r>
              <a:rPr lang="en-US" dirty="0" smtClean="0"/>
              <a:t>Main use is to guard against premature diagnosis of</a:t>
            </a:r>
            <a:r>
              <a:rPr lang="en-US" baseline="0" dirty="0" smtClean="0"/>
              <a:t> </a:t>
            </a:r>
            <a:r>
              <a:rPr lang="en-US" dirty="0" smtClean="0"/>
              <a:t>Schizophrenia</a:t>
            </a:r>
          </a:p>
          <a:p>
            <a:pPr marL="171450" indent="-171450">
              <a:buFont typeface="Arial"/>
              <a:buChar char="•"/>
            </a:pPr>
            <a:r>
              <a:rPr lang="en-US" dirty="0" smtClean="0"/>
              <a:t>Treatment is the same as for Schizophrenia</a:t>
            </a:r>
          </a:p>
          <a:p>
            <a:pPr marL="171450" indent="-171450">
              <a:buFont typeface="Arial"/>
              <a:buChar char="•"/>
            </a:pPr>
            <a:endParaRPr lang="en-US" dirty="0" smtClean="0"/>
          </a:p>
          <a:p>
            <a:pPr marL="171450" indent="-171450">
              <a:buFont typeface="Arial"/>
              <a:buChar char="•"/>
            </a:pPr>
            <a:endParaRPr lang="en-US" dirty="0" smtClean="0"/>
          </a:p>
          <a:p>
            <a:pPr marL="0" indent="0">
              <a:buFont typeface="Arial"/>
              <a:buNone/>
            </a:pPr>
            <a:r>
              <a:rPr lang="en-US" dirty="0" smtClean="0"/>
              <a:t>Schizophrenia</a:t>
            </a:r>
          </a:p>
          <a:p>
            <a:pPr marL="0" indent="0">
              <a:buFont typeface="Arial"/>
              <a:buNone/>
            </a:pPr>
            <a:r>
              <a:rPr lang="en-US" dirty="0" smtClean="0"/>
              <a:t>Antipsychotics</a:t>
            </a:r>
          </a:p>
          <a:p>
            <a:pPr marL="0" indent="0">
              <a:buFont typeface="Arial"/>
              <a:buNone/>
            </a:pPr>
            <a:r>
              <a:rPr lang="en-US" dirty="0" smtClean="0"/>
              <a:t>First generation (typical):</a:t>
            </a:r>
            <a:r>
              <a:rPr lang="en-US" baseline="0" dirty="0" smtClean="0"/>
              <a:t> </a:t>
            </a:r>
            <a:r>
              <a:rPr lang="en-US" dirty="0" err="1" smtClean="0"/>
              <a:t>Thorazine</a:t>
            </a:r>
            <a:r>
              <a:rPr lang="en-US" dirty="0" smtClean="0"/>
              <a:t>, </a:t>
            </a:r>
            <a:r>
              <a:rPr lang="en-US" dirty="0" err="1" smtClean="0"/>
              <a:t>Mellaril</a:t>
            </a:r>
            <a:r>
              <a:rPr lang="en-US" dirty="0" smtClean="0"/>
              <a:t>, </a:t>
            </a:r>
            <a:r>
              <a:rPr lang="en-US" dirty="0" err="1" smtClean="0"/>
              <a:t>Trilafon</a:t>
            </a:r>
            <a:r>
              <a:rPr lang="en-US" dirty="0" smtClean="0"/>
              <a:t>, </a:t>
            </a:r>
            <a:r>
              <a:rPr lang="en-US" dirty="0" err="1" smtClean="0"/>
              <a:t>Stelazine</a:t>
            </a:r>
            <a:r>
              <a:rPr lang="en-US" dirty="0" smtClean="0"/>
              <a:t>, Haldol, </a:t>
            </a:r>
            <a:r>
              <a:rPr lang="en-US" dirty="0" err="1" smtClean="0"/>
              <a:t>Prolixin</a:t>
            </a:r>
            <a:r>
              <a:rPr lang="en-US" dirty="0" smtClean="0"/>
              <a:t>, </a:t>
            </a:r>
            <a:r>
              <a:rPr lang="en-US" dirty="0" err="1" smtClean="0"/>
              <a:t>Navane</a:t>
            </a:r>
            <a:endParaRPr lang="en-US" dirty="0" smtClean="0"/>
          </a:p>
          <a:p>
            <a:pPr marL="0" indent="0">
              <a:buFont typeface="Arial"/>
              <a:buNone/>
            </a:pPr>
            <a:endParaRPr lang="en-US" dirty="0" smtClean="0"/>
          </a:p>
          <a:p>
            <a:pPr marL="0" indent="0">
              <a:buFont typeface="Arial"/>
              <a:buNone/>
            </a:pPr>
            <a:r>
              <a:rPr lang="en-US" dirty="0" smtClean="0"/>
              <a:t>Second generation (atypical):</a:t>
            </a:r>
            <a:r>
              <a:rPr lang="en-US" baseline="0" dirty="0" smtClean="0"/>
              <a:t> </a:t>
            </a:r>
            <a:r>
              <a:rPr lang="en-US" dirty="0" smtClean="0"/>
              <a:t>Risperdal, </a:t>
            </a:r>
            <a:r>
              <a:rPr lang="en-US" dirty="0" err="1" smtClean="0"/>
              <a:t>Zyprexa</a:t>
            </a:r>
            <a:r>
              <a:rPr lang="en-US" dirty="0" smtClean="0"/>
              <a:t>, </a:t>
            </a:r>
            <a:r>
              <a:rPr lang="en-US" dirty="0" err="1" smtClean="0"/>
              <a:t>Abilify</a:t>
            </a:r>
            <a:r>
              <a:rPr lang="en-US" dirty="0" smtClean="0"/>
              <a:t>, </a:t>
            </a:r>
            <a:r>
              <a:rPr lang="en-US" dirty="0" err="1" smtClean="0"/>
              <a:t>Saphris</a:t>
            </a:r>
            <a:r>
              <a:rPr lang="en-US" dirty="0" smtClean="0"/>
              <a:t>, Seroquel, </a:t>
            </a:r>
            <a:r>
              <a:rPr lang="en-US" dirty="0" err="1" smtClean="0"/>
              <a:t>Invega</a:t>
            </a:r>
            <a:r>
              <a:rPr lang="en-US" dirty="0" smtClean="0"/>
              <a:t>, Geodon,</a:t>
            </a:r>
            <a:r>
              <a:rPr lang="en-US" baseline="0" dirty="0" smtClean="0"/>
              <a:t> </a:t>
            </a:r>
            <a:r>
              <a:rPr lang="en-US" dirty="0" err="1" smtClean="0"/>
              <a:t>Clozaril</a:t>
            </a:r>
            <a:r>
              <a:rPr lang="en-US" dirty="0" smtClean="0"/>
              <a:t>, </a:t>
            </a:r>
            <a:r>
              <a:rPr lang="en-US" dirty="0" err="1" smtClean="0"/>
              <a:t>Latuda</a:t>
            </a:r>
            <a:r>
              <a:rPr lang="en-US" dirty="0" smtClean="0"/>
              <a:t>, </a:t>
            </a:r>
            <a:r>
              <a:rPr lang="en-US" dirty="0" err="1" smtClean="0"/>
              <a:t>Fanapt</a:t>
            </a:r>
            <a:endParaRPr lang="en-US" dirty="0" smtClean="0"/>
          </a:p>
          <a:p>
            <a:pPr marL="0" indent="0">
              <a:buFont typeface="Arial"/>
              <a:buNone/>
            </a:pPr>
            <a:endParaRPr lang="en-US" dirty="0" smtClean="0"/>
          </a:p>
          <a:p>
            <a:pPr marL="0" indent="0">
              <a:buFont typeface="Arial"/>
              <a:buNone/>
            </a:pPr>
            <a:r>
              <a:rPr lang="en-US" dirty="0" smtClean="0"/>
              <a:t>Long acting </a:t>
            </a:r>
            <a:r>
              <a:rPr lang="en-US" dirty="0" err="1" smtClean="0"/>
              <a:t>decanoate</a:t>
            </a:r>
            <a:r>
              <a:rPr lang="en-US" dirty="0" smtClean="0"/>
              <a:t>:</a:t>
            </a:r>
            <a:r>
              <a:rPr lang="en-US" baseline="0" dirty="0" smtClean="0"/>
              <a:t> </a:t>
            </a:r>
            <a:r>
              <a:rPr lang="en-US" dirty="0" smtClean="0"/>
              <a:t>Risperdal </a:t>
            </a:r>
            <a:r>
              <a:rPr lang="en-US" dirty="0" err="1" smtClean="0"/>
              <a:t>Consta</a:t>
            </a:r>
            <a:r>
              <a:rPr lang="en-US" dirty="0" smtClean="0"/>
              <a:t> (Q 2wks), </a:t>
            </a:r>
            <a:r>
              <a:rPr lang="en-US" dirty="0" err="1" smtClean="0"/>
              <a:t>Invega</a:t>
            </a:r>
            <a:r>
              <a:rPr lang="en-US" dirty="0" smtClean="0"/>
              <a:t> </a:t>
            </a:r>
            <a:r>
              <a:rPr lang="en-US" dirty="0" err="1" smtClean="0"/>
              <a:t>Sustenna</a:t>
            </a:r>
            <a:r>
              <a:rPr lang="en-US" dirty="0" smtClean="0"/>
              <a:t> (Q 4wks), </a:t>
            </a:r>
            <a:r>
              <a:rPr lang="en-US" dirty="0" err="1" smtClean="0"/>
              <a:t>Haldoldecanoate</a:t>
            </a:r>
            <a:r>
              <a:rPr lang="en-US" dirty="0" smtClean="0"/>
              <a:t> (Q 4wks), </a:t>
            </a:r>
            <a:r>
              <a:rPr lang="en-US" dirty="0" err="1" smtClean="0"/>
              <a:t>Zyprexa</a:t>
            </a:r>
            <a:r>
              <a:rPr lang="en-US" dirty="0" smtClean="0"/>
              <a:t> </a:t>
            </a:r>
            <a:r>
              <a:rPr lang="en-US" dirty="0" err="1" smtClean="0"/>
              <a:t>Relprevv</a:t>
            </a:r>
            <a:r>
              <a:rPr lang="en-US" dirty="0" smtClean="0"/>
              <a:t> (Q 2wk-8wk *restricted</a:t>
            </a:r>
            <a:r>
              <a:rPr lang="en-US" baseline="0" dirty="0" smtClean="0"/>
              <a:t> </a:t>
            </a:r>
            <a:r>
              <a:rPr lang="en-US" dirty="0" err="1" smtClean="0"/>
              <a:t>distrubtion</a:t>
            </a:r>
            <a:r>
              <a:rPr lang="en-US" dirty="0" smtClean="0"/>
              <a:t>), </a:t>
            </a:r>
            <a:r>
              <a:rPr lang="en-US" dirty="0" err="1" smtClean="0"/>
              <a:t>fluphenazine</a:t>
            </a:r>
            <a:r>
              <a:rPr lang="en-US" dirty="0" smtClean="0"/>
              <a:t> </a:t>
            </a:r>
            <a:r>
              <a:rPr lang="en-US" dirty="0" err="1" smtClean="0"/>
              <a:t>decanoate</a:t>
            </a:r>
            <a:r>
              <a:rPr lang="en-US" dirty="0" smtClean="0"/>
              <a:t> ( Q2-6wks), </a:t>
            </a:r>
            <a:r>
              <a:rPr lang="en-US" dirty="0" err="1" smtClean="0"/>
              <a:t>Abilify</a:t>
            </a:r>
            <a:r>
              <a:rPr lang="en-US" dirty="0" smtClean="0"/>
              <a:t> </a:t>
            </a:r>
            <a:r>
              <a:rPr lang="en-US" dirty="0" err="1" smtClean="0"/>
              <a:t>Maintena</a:t>
            </a:r>
            <a:r>
              <a:rPr lang="en-US" baseline="0" dirty="0" smtClean="0"/>
              <a:t> </a:t>
            </a:r>
            <a:r>
              <a:rPr lang="en-US" dirty="0" smtClean="0"/>
              <a:t>(Q 2wks), </a:t>
            </a:r>
            <a:r>
              <a:rPr lang="en-US" dirty="0" err="1" smtClean="0"/>
              <a:t>Invega</a:t>
            </a:r>
            <a:r>
              <a:rPr lang="en-US" dirty="0" smtClean="0"/>
              <a:t> </a:t>
            </a:r>
            <a:r>
              <a:rPr lang="en-US" dirty="0" err="1" smtClean="0"/>
              <a:t>Trinza</a:t>
            </a:r>
            <a:r>
              <a:rPr lang="en-US" dirty="0" smtClean="0"/>
              <a:t> (Q 3mo)</a:t>
            </a:r>
          </a:p>
          <a:p>
            <a:pPr marL="0" indent="0">
              <a:buFont typeface="Arial"/>
              <a:buNone/>
            </a:pPr>
            <a:endParaRPr lang="en-US" dirty="0" smtClean="0"/>
          </a:p>
          <a:p>
            <a:pPr marL="0" indent="0">
              <a:buFont typeface="Arial"/>
              <a:buNone/>
            </a:pPr>
            <a:r>
              <a:rPr lang="en-US" dirty="0" smtClean="0"/>
              <a:t>ECT:</a:t>
            </a:r>
            <a:r>
              <a:rPr lang="en-US" baseline="0" dirty="0" smtClean="0"/>
              <a:t> </a:t>
            </a:r>
            <a:r>
              <a:rPr lang="en-US" dirty="0" smtClean="0"/>
              <a:t>Catatonia,</a:t>
            </a:r>
            <a:r>
              <a:rPr lang="en-US" baseline="0" dirty="0" smtClean="0"/>
              <a:t> </a:t>
            </a:r>
            <a:r>
              <a:rPr lang="en-US" dirty="0" smtClean="0"/>
              <a:t>Concurrent depression</a:t>
            </a:r>
          </a:p>
          <a:p>
            <a:pPr marL="0" indent="0">
              <a:buFont typeface="Arial"/>
              <a:buNone/>
            </a:pPr>
            <a:endParaRPr lang="en-US" dirty="0" smtClean="0"/>
          </a:p>
          <a:p>
            <a:pPr marL="0" indent="0">
              <a:buFont typeface="Arial"/>
              <a:buNone/>
            </a:pPr>
            <a:r>
              <a:rPr lang="en-US" dirty="0" smtClean="0"/>
              <a:t> Hospitalization (acute or long </a:t>
            </a:r>
            <a:r>
              <a:rPr lang="en-US" dirty="0" err="1" smtClean="0"/>
              <a:t>term:BPC</a:t>
            </a:r>
            <a:r>
              <a:rPr lang="en-US" dirty="0" smtClean="0"/>
              <a:t>)</a:t>
            </a:r>
          </a:p>
          <a:p>
            <a:pPr marL="0" indent="0">
              <a:buFont typeface="Arial"/>
              <a:buNone/>
            </a:pPr>
            <a:r>
              <a:rPr lang="en-US" dirty="0" smtClean="0"/>
              <a:t> Partial Hospitalization</a:t>
            </a:r>
          </a:p>
          <a:p>
            <a:pPr marL="0" indent="0">
              <a:buFont typeface="Arial"/>
              <a:buNone/>
            </a:pPr>
            <a:r>
              <a:rPr lang="en-US" dirty="0" smtClean="0"/>
              <a:t> Outpatient clinics</a:t>
            </a:r>
          </a:p>
          <a:p>
            <a:pPr marL="0" indent="0">
              <a:buFont typeface="Arial"/>
              <a:buNone/>
            </a:pPr>
            <a:r>
              <a:rPr lang="en-US" dirty="0" smtClean="0"/>
              <a:t> ACT programs</a:t>
            </a:r>
          </a:p>
          <a:p>
            <a:pPr marL="0" indent="0">
              <a:buFont typeface="Arial"/>
              <a:buNone/>
            </a:pPr>
            <a:r>
              <a:rPr lang="en-US" dirty="0" smtClean="0"/>
              <a:t> Supervised residence</a:t>
            </a:r>
          </a:p>
          <a:p>
            <a:pPr marL="0" indent="0">
              <a:buFont typeface="Arial"/>
              <a:buNone/>
            </a:pPr>
            <a:r>
              <a:rPr lang="en-US" dirty="0" smtClean="0"/>
              <a:t> Family therapy/education (NAMI)</a:t>
            </a:r>
          </a:p>
          <a:p>
            <a:pPr marL="0" indent="0">
              <a:buFont typeface="Arial"/>
              <a:buNone/>
            </a:pPr>
            <a:r>
              <a:rPr lang="en-US" dirty="0" smtClean="0"/>
              <a:t> Vocational Rehabilitation</a:t>
            </a:r>
          </a:p>
          <a:p>
            <a:pPr marL="0" indent="0">
              <a:buFont typeface="Arial"/>
              <a:buNone/>
            </a:pPr>
            <a:r>
              <a:rPr lang="en-US" dirty="0" smtClean="0"/>
              <a:t> Cognitive Rehabilitation</a:t>
            </a:r>
          </a:p>
          <a:p>
            <a:pPr marL="0" indent="0">
              <a:buFont typeface="Arial"/>
              <a:buNone/>
            </a:pPr>
            <a:r>
              <a:rPr lang="en-US" dirty="0" smtClean="0"/>
              <a:t> Social Skills training (SST)</a:t>
            </a:r>
          </a:p>
          <a:p>
            <a:pPr marL="0" indent="0">
              <a:buFont typeface="Arial"/>
              <a:buNone/>
            </a:pPr>
            <a:r>
              <a:rPr lang="en-US" dirty="0" smtClean="0"/>
              <a:t> Psychosocial rehabilitation (Wellness Center)</a:t>
            </a:r>
          </a:p>
          <a:p>
            <a:pPr marL="0" indent="0">
              <a:buFont typeface="Arial"/>
              <a:buNone/>
            </a:pPr>
            <a:endParaRPr lang="en-US" dirty="0" smtClean="0"/>
          </a:p>
          <a:p>
            <a:pPr marL="0" indent="0">
              <a:buFont typeface="Arial"/>
              <a:buNone/>
            </a:pPr>
            <a:r>
              <a:rPr lang="en-US" dirty="0" smtClean="0"/>
              <a:t>Effects usually start early but are cumulative over the</a:t>
            </a:r>
          </a:p>
          <a:p>
            <a:pPr marL="0" indent="0">
              <a:buFont typeface="Arial"/>
              <a:buNone/>
            </a:pPr>
            <a:r>
              <a:rPr lang="en-US" dirty="0" smtClean="0"/>
              <a:t>ensuing weeks. Adequate trial is 4-6 wks.</a:t>
            </a:r>
          </a:p>
          <a:p>
            <a:pPr marL="0" indent="0">
              <a:buFont typeface="Arial"/>
              <a:buNone/>
            </a:pPr>
            <a:endParaRPr lang="en-US" dirty="0" smtClean="0"/>
          </a:p>
          <a:p>
            <a:pPr marL="0" indent="0">
              <a:buFont typeface="Arial"/>
              <a:buNone/>
            </a:pPr>
            <a:r>
              <a:rPr lang="en-US" dirty="0" smtClean="0"/>
              <a:t>Antipsychotic +/- Benzodiazepine (</a:t>
            </a:r>
            <a:r>
              <a:rPr lang="en-US" dirty="0" err="1" smtClean="0"/>
              <a:t>po</a:t>
            </a:r>
            <a:r>
              <a:rPr lang="en-US" dirty="0" smtClean="0"/>
              <a:t> or IM) can be</a:t>
            </a:r>
          </a:p>
          <a:p>
            <a:pPr marL="0" indent="0">
              <a:buFont typeface="Arial"/>
              <a:buNone/>
            </a:pPr>
            <a:r>
              <a:rPr lang="en-US" dirty="0" smtClean="0"/>
              <a:t>used for agitation.</a:t>
            </a:r>
          </a:p>
          <a:p>
            <a:pPr marL="0" indent="0">
              <a:buFont typeface="Arial"/>
              <a:buNone/>
            </a:pPr>
            <a:endParaRPr lang="en-US" dirty="0" smtClean="0"/>
          </a:p>
          <a:p>
            <a:pPr marL="0" indent="0">
              <a:buFont typeface="Arial"/>
              <a:buNone/>
            </a:pPr>
            <a:r>
              <a:rPr lang="en-US" dirty="0" smtClean="0"/>
              <a:t>Maintenance treatment is effective in preventing</a:t>
            </a:r>
            <a:r>
              <a:rPr lang="en-US" baseline="0" dirty="0" smtClean="0"/>
              <a:t> </a:t>
            </a:r>
            <a:r>
              <a:rPr lang="en-US" dirty="0" smtClean="0"/>
              <a:t>relapse in most patients.</a:t>
            </a:r>
          </a:p>
          <a:p>
            <a:pPr marL="171450" indent="-171450">
              <a:buFont typeface="Arial"/>
              <a:buChar char="•"/>
            </a:pPr>
            <a:r>
              <a:rPr lang="en-US" dirty="0" smtClean="0"/>
              <a:t>30% of those continuing medication relapse vs.</a:t>
            </a:r>
          </a:p>
          <a:p>
            <a:pPr marL="171450" indent="-171450">
              <a:buFont typeface="Arial"/>
              <a:buChar char="•"/>
            </a:pPr>
            <a:r>
              <a:rPr lang="en-US" dirty="0" smtClean="0"/>
              <a:t>65% of those taking placebo relapse</a:t>
            </a:r>
          </a:p>
          <a:p>
            <a:pPr marL="171450" indent="-171450">
              <a:buFont typeface="Arial"/>
              <a:buChar char="•"/>
            </a:pPr>
            <a:r>
              <a:rPr lang="en-US" dirty="0" smtClean="0"/>
              <a:t>75% of stable patients taken off meds will relapse within 6-</a:t>
            </a:r>
            <a:r>
              <a:rPr lang="en-US" baseline="0" dirty="0" smtClean="0"/>
              <a:t> </a:t>
            </a:r>
            <a:r>
              <a:rPr lang="en-US" dirty="0" smtClean="0"/>
              <a:t>24mo.</a:t>
            </a:r>
          </a:p>
          <a:p>
            <a:pPr marL="0" indent="0">
              <a:buFont typeface="Arial"/>
              <a:buNone/>
            </a:pPr>
            <a:endParaRPr lang="en-US" dirty="0" smtClean="0"/>
          </a:p>
        </p:txBody>
      </p:sp>
      <p:sp>
        <p:nvSpPr>
          <p:cNvPr id="4" name="Slide Number Placeholder 3"/>
          <p:cNvSpPr>
            <a:spLocks noGrp="1"/>
          </p:cNvSpPr>
          <p:nvPr>
            <p:ph type="sldNum" sz="quarter" idx="10"/>
          </p:nvPr>
        </p:nvSpPr>
        <p:spPr/>
        <p:txBody>
          <a:bodyPr/>
          <a:lstStyle/>
          <a:p>
            <a:fld id="{337CAFE2-F9ED-8F4B-AC87-A021610654EB}" type="slidenum">
              <a:rPr lang="en-US" smtClean="0"/>
              <a:t>18</a:t>
            </a:fld>
            <a:endParaRPr lang="en-US"/>
          </a:p>
        </p:txBody>
      </p:sp>
    </p:spTree>
    <p:extLst>
      <p:ext uri="{BB962C8B-B14F-4D97-AF65-F5344CB8AC3E}">
        <p14:creationId xmlns:p14="http://schemas.microsoft.com/office/powerpoint/2010/main" val="36941394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Schizoaffective Disorder</a:t>
            </a:r>
          </a:p>
          <a:p>
            <a:r>
              <a:rPr lang="en-US" sz="1200" kern="1200" dirty="0" smtClean="0">
                <a:solidFill>
                  <a:schemeClr val="tx1"/>
                </a:solidFill>
                <a:effectLst/>
                <a:latin typeface="+mn-lt"/>
                <a:ea typeface="+mn-ea"/>
                <a:cs typeface="+mn-cs"/>
              </a:rPr>
              <a:t>A. An uninterrupted period of illness during which there is a major mood episode (major depressive or manic) concurrent with Criterion A of Schizophrenia. </a:t>
            </a:r>
          </a:p>
          <a:p>
            <a:r>
              <a:rPr lang="en-US" sz="1200" kern="1200" dirty="0" smtClean="0">
                <a:solidFill>
                  <a:schemeClr val="tx1"/>
                </a:solidFill>
                <a:effectLst/>
                <a:latin typeface="+mn-lt"/>
                <a:ea typeface="+mn-ea"/>
                <a:cs typeface="+mn-cs"/>
              </a:rPr>
              <a:t>B. Delusions or hallucinations for 2 or more weeks in the absence of a major mood episode (depressive or manic) during the lifetime duration of the illness. </a:t>
            </a:r>
          </a:p>
          <a:p>
            <a:r>
              <a:rPr lang="en-US" sz="1200" kern="1200" dirty="0" smtClean="0">
                <a:solidFill>
                  <a:schemeClr val="tx1"/>
                </a:solidFill>
                <a:effectLst/>
                <a:latin typeface="+mn-lt"/>
                <a:ea typeface="+mn-ea"/>
                <a:cs typeface="+mn-cs"/>
              </a:rPr>
              <a:t>C. Symptoms that meet criteria for a major mood episode are present for the majority of the total duration of the active and residual portions of the illness. (In Schizophrenia, mood episodes are present for the minority of total duration of illness). </a:t>
            </a:r>
          </a:p>
          <a:p>
            <a:r>
              <a:rPr lang="en-US" sz="1200" kern="1200" dirty="0" smtClean="0">
                <a:solidFill>
                  <a:schemeClr val="tx1"/>
                </a:solidFill>
                <a:effectLst/>
                <a:latin typeface="+mn-lt"/>
                <a:ea typeface="+mn-ea"/>
                <a:cs typeface="+mn-cs"/>
              </a:rPr>
              <a:t>D. The disturbance is not attributable to the effects of a substance or another medical condition. </a:t>
            </a:r>
          </a:p>
          <a:p>
            <a:r>
              <a:rPr lang="en-US" sz="1200" kern="1200" dirty="0" smtClean="0">
                <a:solidFill>
                  <a:schemeClr val="tx1"/>
                </a:solidFill>
                <a:effectLst/>
                <a:latin typeface="+mn-lt"/>
                <a:ea typeface="+mn-ea"/>
                <a:cs typeface="+mn-cs"/>
              </a:rPr>
              <a:t>Specify whether: </a:t>
            </a:r>
          </a:p>
          <a:p>
            <a:r>
              <a:rPr lang="en-US" sz="1200" kern="1200" dirty="0" smtClean="0">
                <a:solidFill>
                  <a:schemeClr val="tx1"/>
                </a:solidFill>
                <a:effectLst/>
                <a:latin typeface="+mn-lt"/>
                <a:ea typeface="+mn-ea"/>
                <a:cs typeface="+mn-cs"/>
              </a:rPr>
              <a:t>Bipolar Type: if a manic episode is part of presentation </a:t>
            </a:r>
          </a:p>
          <a:p>
            <a:r>
              <a:rPr lang="en-US" sz="1200" kern="1200" dirty="0" smtClean="0">
                <a:solidFill>
                  <a:schemeClr val="tx1"/>
                </a:solidFill>
                <a:effectLst/>
                <a:latin typeface="+mn-lt"/>
                <a:ea typeface="+mn-ea"/>
                <a:cs typeface="+mn-cs"/>
              </a:rPr>
              <a:t>Depressive Type: only major depressive episodes are part of presentation</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Treatment</a:t>
            </a:r>
          </a:p>
          <a:p>
            <a:r>
              <a:rPr lang="en-US" sz="1200" kern="1200" dirty="0" smtClean="0">
                <a:solidFill>
                  <a:schemeClr val="tx1"/>
                </a:solidFill>
                <a:effectLst/>
                <a:latin typeface="+mn-lt"/>
                <a:ea typeface="+mn-ea"/>
                <a:cs typeface="+mn-cs"/>
              </a:rPr>
              <a:t>Treatment should target both mood and psychotic symptoms. </a:t>
            </a:r>
          </a:p>
          <a:p>
            <a:r>
              <a:rPr lang="en-US" sz="1200" kern="1200" dirty="0" smtClean="0">
                <a:solidFill>
                  <a:schemeClr val="tx1"/>
                </a:solidFill>
                <a:effectLst/>
                <a:latin typeface="+mn-lt"/>
                <a:ea typeface="+mn-ea"/>
                <a:cs typeface="+mn-cs"/>
              </a:rPr>
              <a:t>SGA have mood stabilizing properties and may be sufficient alone </a:t>
            </a:r>
          </a:p>
          <a:p>
            <a:r>
              <a:rPr lang="en-US" sz="1200" kern="1200" dirty="0" err="1" smtClean="0">
                <a:solidFill>
                  <a:schemeClr val="tx1"/>
                </a:solidFill>
                <a:effectLst/>
                <a:latin typeface="+mn-lt"/>
                <a:ea typeface="+mn-ea"/>
                <a:cs typeface="+mn-cs"/>
              </a:rPr>
              <a:t>Invega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paliperidone</a:t>
            </a:r>
            <a:r>
              <a:rPr lang="en-US" sz="1200" kern="1200" dirty="0" smtClean="0">
                <a:solidFill>
                  <a:schemeClr val="tx1"/>
                </a:solidFill>
                <a:effectLst/>
                <a:latin typeface="+mn-lt"/>
                <a:ea typeface="+mn-ea"/>
                <a:cs typeface="+mn-cs"/>
              </a:rPr>
              <a:t>) is FDA approved as </a:t>
            </a:r>
            <a:r>
              <a:rPr lang="en-US" sz="1200" kern="1200" dirty="0" err="1" smtClean="0">
                <a:solidFill>
                  <a:schemeClr val="tx1"/>
                </a:solidFill>
                <a:effectLst/>
                <a:latin typeface="+mn-lt"/>
                <a:ea typeface="+mn-ea"/>
                <a:cs typeface="+mn-cs"/>
              </a:rPr>
              <a:t>monotherapy</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Addition of mood stabilizer or antidepressant may be helpful/necessary. </a:t>
            </a:r>
          </a:p>
          <a:p>
            <a:r>
              <a:rPr lang="en-US" sz="1200" kern="1200" dirty="0" smtClean="0">
                <a:solidFill>
                  <a:schemeClr val="tx1"/>
                </a:solidFill>
                <a:effectLst/>
                <a:latin typeface="+mn-lt"/>
                <a:ea typeface="+mn-ea"/>
                <a:cs typeface="+mn-cs"/>
              </a:rPr>
              <a:t>ECT if non-responsive to medication</a:t>
            </a:r>
          </a:p>
          <a:p>
            <a:pPr marL="0" indent="0">
              <a:buFont typeface="Arial"/>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19</a:t>
            </a:fld>
            <a:endParaRPr lang="en-US"/>
          </a:p>
        </p:txBody>
      </p:sp>
    </p:spTree>
    <p:extLst>
      <p:ext uri="{BB962C8B-B14F-4D97-AF65-F5344CB8AC3E}">
        <p14:creationId xmlns:p14="http://schemas.microsoft.com/office/powerpoint/2010/main" val="4170679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7CAFE2-F9ED-8F4B-AC87-A021610654EB}" type="slidenum">
              <a:rPr lang="en-US" smtClean="0"/>
              <a:t>2</a:t>
            </a:fld>
            <a:endParaRPr lang="en-US"/>
          </a:p>
        </p:txBody>
      </p:sp>
    </p:spTree>
    <p:extLst>
      <p:ext uri="{BB962C8B-B14F-4D97-AF65-F5344CB8AC3E}">
        <p14:creationId xmlns:p14="http://schemas.microsoft.com/office/powerpoint/2010/main" val="22541845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Stimulants (amphetamines, cocaine)</a:t>
            </a:r>
          </a:p>
          <a:p>
            <a:r>
              <a:rPr lang="en-US" dirty="0" smtClean="0"/>
              <a:t> Hallucinogens (LSD, </a:t>
            </a:r>
            <a:r>
              <a:rPr lang="en-US" dirty="0" err="1" smtClean="0"/>
              <a:t>shrooms</a:t>
            </a:r>
            <a:r>
              <a:rPr lang="en-US" dirty="0" smtClean="0"/>
              <a:t>, PCP)</a:t>
            </a:r>
          </a:p>
          <a:p>
            <a:r>
              <a:rPr lang="en-US" dirty="0" smtClean="0"/>
              <a:t> </a:t>
            </a:r>
            <a:r>
              <a:rPr lang="en-US" dirty="0" err="1" smtClean="0"/>
              <a:t>Anticholinergics</a:t>
            </a:r>
            <a:endParaRPr lang="en-US" dirty="0" smtClean="0"/>
          </a:p>
          <a:p>
            <a:r>
              <a:rPr lang="en-US" dirty="0" smtClean="0"/>
              <a:t> Cannabinoids</a:t>
            </a:r>
          </a:p>
          <a:p>
            <a:r>
              <a:rPr lang="en-US" dirty="0" smtClean="0"/>
              <a:t> Inhalants</a:t>
            </a:r>
          </a:p>
          <a:p>
            <a:r>
              <a:rPr lang="en-US" dirty="0" smtClean="0"/>
              <a:t> Synthetics (K-2, Bath Salts)</a:t>
            </a:r>
          </a:p>
          <a:p>
            <a:r>
              <a:rPr lang="en-US" dirty="0" smtClean="0"/>
              <a:t> </a:t>
            </a:r>
            <a:r>
              <a:rPr lang="en-US" dirty="0" err="1" smtClean="0"/>
              <a:t>Cotricosteriods</a:t>
            </a:r>
            <a:endParaRPr lang="en-US" dirty="0" smtClean="0"/>
          </a:p>
          <a:p>
            <a:r>
              <a:rPr lang="en-US" dirty="0" smtClean="0"/>
              <a:t> Levodopa</a:t>
            </a:r>
          </a:p>
          <a:p>
            <a:r>
              <a:rPr lang="en-US" dirty="0" smtClean="0"/>
              <a:t> Alcohol withdrawal</a:t>
            </a:r>
          </a:p>
          <a:p>
            <a:r>
              <a:rPr lang="en-US" dirty="0" smtClean="0"/>
              <a:t> Barbiturate withdrawal</a:t>
            </a:r>
          </a:p>
          <a:p>
            <a:endParaRPr lang="en-US" dirty="0" smtClean="0"/>
          </a:p>
          <a:p>
            <a:r>
              <a:rPr lang="en-US" dirty="0" smtClean="0"/>
              <a:t>Mood</a:t>
            </a:r>
            <a:r>
              <a:rPr lang="en-US" baseline="0" dirty="0" smtClean="0"/>
              <a:t> d/o </a:t>
            </a:r>
            <a:r>
              <a:rPr lang="mr-IN" baseline="0" dirty="0" smtClean="0"/>
              <a:t>–</a:t>
            </a:r>
            <a:r>
              <a:rPr lang="en-US" baseline="0" dirty="0" smtClean="0"/>
              <a:t> psychosis does NOT occur outside mood </a:t>
            </a:r>
            <a:r>
              <a:rPr lang="en-US" baseline="0" dirty="0" err="1" smtClean="0"/>
              <a:t>sxs</a:t>
            </a:r>
            <a:endParaRPr lang="en-US" baseline="0" dirty="0" smtClean="0"/>
          </a:p>
          <a:p>
            <a:endParaRPr lang="en-US" baseline="0" dirty="0" smtClean="0"/>
          </a:p>
          <a:p>
            <a:r>
              <a:rPr lang="en-US" baseline="0" dirty="0" err="1" smtClean="0"/>
              <a:t>Neurocog</a:t>
            </a:r>
            <a:endParaRPr lang="en-US" baseline="0" dirty="0" smtClean="0"/>
          </a:p>
          <a:p>
            <a:pPr marL="171450" indent="-171450">
              <a:buFont typeface="Arial"/>
              <a:buChar char="•"/>
            </a:pPr>
            <a:r>
              <a:rPr lang="en-US" baseline="0" dirty="0" err="1" smtClean="0"/>
              <a:t>Frontotemperol</a:t>
            </a:r>
            <a:r>
              <a:rPr lang="en-US" baseline="0" dirty="0" smtClean="0"/>
              <a:t> lobar degeneration</a:t>
            </a:r>
          </a:p>
          <a:p>
            <a:pPr marL="171450" indent="-171450">
              <a:buFont typeface="Arial"/>
              <a:buChar char="•"/>
            </a:pPr>
            <a:r>
              <a:rPr lang="en-US" baseline="0" dirty="0" err="1" smtClean="0"/>
              <a:t>Lewy</a:t>
            </a:r>
            <a:r>
              <a:rPr lang="en-US" baseline="0" dirty="0" smtClean="0"/>
              <a:t>-Body Disease</a:t>
            </a:r>
          </a:p>
          <a:p>
            <a:pPr marL="171450" indent="-171450">
              <a:buFont typeface="Arial"/>
              <a:buChar char="•"/>
            </a:pPr>
            <a:r>
              <a:rPr lang="en-US" baseline="0" dirty="0" smtClean="0"/>
              <a:t>Alzheimer’s Disease</a:t>
            </a:r>
          </a:p>
          <a:p>
            <a:endParaRPr lang="en-US" baseline="0" dirty="0" smtClean="0"/>
          </a:p>
          <a:p>
            <a:r>
              <a:rPr lang="en-US" baseline="0" dirty="0" smtClean="0"/>
              <a:t>General Medical </a:t>
            </a:r>
            <a:r>
              <a:rPr lang="en-US" baseline="0" dirty="0" err="1" smtClean="0"/>
              <a:t>condiiton</a:t>
            </a:r>
            <a:endParaRPr lang="en-US" baseline="0" dirty="0" smtClean="0"/>
          </a:p>
          <a:p>
            <a:r>
              <a:rPr lang="en-US" baseline="0" dirty="0" smtClean="0"/>
              <a:t>Neurologic</a:t>
            </a:r>
          </a:p>
          <a:p>
            <a:pPr marL="171450" indent="-171450">
              <a:buFont typeface="Arial"/>
              <a:buChar char="•"/>
            </a:pPr>
            <a:r>
              <a:rPr lang="en-US" baseline="0" dirty="0" smtClean="0"/>
              <a:t>Tumors, seizures, strokes, </a:t>
            </a:r>
            <a:r>
              <a:rPr lang="en-US" baseline="0" dirty="0" err="1" smtClean="0"/>
              <a:t>Parkinsons</a:t>
            </a:r>
            <a:r>
              <a:rPr lang="en-US" baseline="0" dirty="0" smtClean="0"/>
              <a:t> disease, </a:t>
            </a:r>
            <a:r>
              <a:rPr lang="en-US" baseline="0" dirty="0" err="1" smtClean="0"/>
              <a:t>Huntingtons</a:t>
            </a:r>
            <a:r>
              <a:rPr lang="en-US" baseline="0" dirty="0" smtClean="0"/>
              <a:t> disease, MS, ALS</a:t>
            </a:r>
          </a:p>
          <a:p>
            <a:r>
              <a:rPr lang="en-US" baseline="0" dirty="0" smtClean="0"/>
              <a:t>Endocrine</a:t>
            </a:r>
          </a:p>
          <a:p>
            <a:pPr marL="171450" indent="-171450">
              <a:buFont typeface="Arial"/>
              <a:buChar char="•"/>
            </a:pPr>
            <a:r>
              <a:rPr lang="en-US" baseline="0" dirty="0" smtClean="0"/>
              <a:t>Thyroid dysfunction (hypo or hyper), Parathyroid dysfunction(hypo or hyper), Adrenal disorders (Addison’s or Cushing’s disease)</a:t>
            </a:r>
          </a:p>
          <a:p>
            <a:r>
              <a:rPr lang="en-US" baseline="0" dirty="0" smtClean="0"/>
              <a:t>Autoimmune</a:t>
            </a:r>
          </a:p>
          <a:p>
            <a:pPr marL="171450" indent="-171450">
              <a:buFont typeface="Arial"/>
              <a:buChar char="•"/>
            </a:pPr>
            <a:r>
              <a:rPr lang="en-US" baseline="0" dirty="0" smtClean="0"/>
              <a:t>SLE</a:t>
            </a:r>
          </a:p>
          <a:p>
            <a:pPr marL="0" indent="0">
              <a:buFont typeface="Arial"/>
              <a:buNone/>
            </a:pPr>
            <a:endParaRPr lang="en-US" baseline="0" dirty="0" smtClean="0"/>
          </a:p>
          <a:p>
            <a:pPr marL="0" indent="0">
              <a:buFont typeface="Arial"/>
              <a:buNone/>
            </a:pPr>
            <a:r>
              <a:rPr lang="en-US" baseline="0" dirty="0" smtClean="0"/>
              <a:t>Infectious</a:t>
            </a:r>
          </a:p>
          <a:p>
            <a:pPr marL="171450" indent="-171450">
              <a:buFont typeface="Arial"/>
              <a:buChar char="•"/>
            </a:pPr>
            <a:r>
              <a:rPr lang="en-US" baseline="0" dirty="0" smtClean="0"/>
              <a:t>Meningitis/encephalitis, HIV, </a:t>
            </a:r>
            <a:r>
              <a:rPr lang="en-US" baseline="0" dirty="0" err="1" smtClean="0"/>
              <a:t>neurosyphilis</a:t>
            </a:r>
            <a:endParaRPr lang="en-US" baseline="0" dirty="0" smtClean="0"/>
          </a:p>
          <a:p>
            <a:endParaRPr lang="en-US" baseline="0" dirty="0" smtClean="0"/>
          </a:p>
          <a:p>
            <a:r>
              <a:rPr lang="en-US" baseline="0" dirty="0" smtClean="0"/>
              <a:t>Toxic illness</a:t>
            </a:r>
          </a:p>
          <a:p>
            <a:pPr marL="171450" indent="-171450">
              <a:buFont typeface="Arial"/>
              <a:buChar char="•"/>
            </a:pPr>
            <a:r>
              <a:rPr lang="en-US" baseline="0" dirty="0" smtClean="0"/>
              <a:t>Heavy metal poisoning</a:t>
            </a:r>
          </a:p>
          <a:p>
            <a:endParaRPr lang="en-US" baseline="0" dirty="0" smtClean="0"/>
          </a:p>
          <a:p>
            <a:r>
              <a:rPr lang="en-US" baseline="0" dirty="0" smtClean="0"/>
              <a:t>Vitamin Deficiency</a:t>
            </a:r>
          </a:p>
          <a:p>
            <a:pPr marL="171450" indent="-171450">
              <a:buFont typeface="Arial"/>
              <a:buChar char="•"/>
            </a:pPr>
            <a:r>
              <a:rPr lang="en-US" baseline="0" dirty="0" smtClean="0"/>
              <a:t>B12, </a:t>
            </a:r>
            <a:r>
              <a:rPr lang="en-US" baseline="0" dirty="0" err="1" smtClean="0"/>
              <a:t>Folate</a:t>
            </a:r>
            <a:r>
              <a:rPr lang="en-US" baseline="0" dirty="0" smtClean="0"/>
              <a:t> deficiency</a:t>
            </a:r>
          </a:p>
          <a:p>
            <a:endParaRPr lang="en-US" baseline="0" dirty="0" smtClean="0"/>
          </a:p>
          <a:p>
            <a:r>
              <a:rPr lang="en-US" baseline="0" dirty="0" smtClean="0"/>
              <a:t>Metabolic</a:t>
            </a:r>
          </a:p>
          <a:p>
            <a:pPr marL="171450" indent="-171450">
              <a:buFont typeface="Arial"/>
              <a:buChar char="•"/>
            </a:pPr>
            <a:r>
              <a:rPr lang="en-US" baseline="0" dirty="0" smtClean="0"/>
              <a:t>Acute intermittent Porphyria, sodium/potassium imbalance, hepatic encephalitis, uremic encephalitis, Wilson’s Disease</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20</a:t>
            </a:fld>
            <a:endParaRPr lang="en-US"/>
          </a:p>
        </p:txBody>
      </p:sp>
    </p:spTree>
    <p:extLst>
      <p:ext uri="{BB962C8B-B14F-4D97-AF65-F5344CB8AC3E}">
        <p14:creationId xmlns:p14="http://schemas.microsoft.com/office/powerpoint/2010/main" val="19841923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21</a:t>
            </a:fld>
            <a:endParaRPr lang="en-US"/>
          </a:p>
        </p:txBody>
      </p:sp>
    </p:spTree>
    <p:extLst>
      <p:ext uri="{BB962C8B-B14F-4D97-AF65-F5344CB8AC3E}">
        <p14:creationId xmlns:p14="http://schemas.microsoft.com/office/powerpoint/2010/main" val="40774952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Typical (1st Generation) Antipsychotics – Mechanism of Action • </a:t>
            </a:r>
          </a:p>
          <a:p>
            <a:r>
              <a:rPr lang="en-US" dirty="0" smtClean="0"/>
              <a:t>Dopamine (D2) blockade – therapeutic action (as well as side</a:t>
            </a:r>
            <a:r>
              <a:rPr lang="en-US" baseline="0" dirty="0" smtClean="0"/>
              <a:t> </a:t>
            </a:r>
            <a:r>
              <a:rPr lang="en-US" dirty="0" smtClean="0"/>
              <a:t>effects) • </a:t>
            </a:r>
          </a:p>
          <a:p>
            <a:endParaRPr lang="en-US" dirty="0" smtClean="0"/>
          </a:p>
          <a:p>
            <a:r>
              <a:rPr lang="en-US" dirty="0" smtClean="0"/>
              <a:t>Muscarinic (M1) blockade – anticholinergic effects </a:t>
            </a:r>
          </a:p>
          <a:p>
            <a:pPr marL="171450" indent="-171450">
              <a:buFont typeface="Arial"/>
              <a:buChar char="•"/>
            </a:pPr>
            <a:r>
              <a:rPr lang="en-US" dirty="0" smtClean="0"/>
              <a:t>Drowsiness</a:t>
            </a:r>
          </a:p>
          <a:p>
            <a:pPr marL="171450" indent="-171450">
              <a:buFont typeface="Arial"/>
              <a:buChar char="•"/>
            </a:pPr>
            <a:r>
              <a:rPr lang="en-US" dirty="0" smtClean="0"/>
              <a:t>Dry-mouth</a:t>
            </a:r>
          </a:p>
          <a:p>
            <a:pPr marL="171450" indent="-171450">
              <a:buFont typeface="Arial"/>
              <a:buChar char="•"/>
            </a:pPr>
            <a:r>
              <a:rPr lang="en-US" dirty="0" smtClean="0"/>
              <a:t>Blurred vision</a:t>
            </a:r>
          </a:p>
          <a:p>
            <a:pPr marL="171450" indent="-171450">
              <a:buFont typeface="Arial"/>
              <a:buChar char="•"/>
            </a:pPr>
            <a:r>
              <a:rPr lang="en-US" dirty="0" smtClean="0"/>
              <a:t>Constipation</a:t>
            </a:r>
          </a:p>
          <a:p>
            <a:pPr marL="171450" indent="-171450">
              <a:buFont typeface="Arial"/>
              <a:buChar char="•"/>
            </a:pPr>
            <a:r>
              <a:rPr lang="en-US" dirty="0" smtClean="0"/>
              <a:t>Confusion</a:t>
            </a:r>
          </a:p>
          <a:p>
            <a:pPr marL="171450" indent="-171450">
              <a:buFont typeface="Arial"/>
              <a:buChar char="•"/>
            </a:pPr>
            <a:r>
              <a:rPr lang="en-US" dirty="0" smtClean="0"/>
              <a:t>Urinary retention</a:t>
            </a:r>
          </a:p>
          <a:p>
            <a:endParaRPr lang="en-US" dirty="0" smtClean="0"/>
          </a:p>
          <a:p>
            <a:r>
              <a:rPr lang="en-US" dirty="0" smtClean="0"/>
              <a:t>Alpha1 blockade –</a:t>
            </a:r>
          </a:p>
          <a:p>
            <a:pPr marL="171450" indent="-171450">
              <a:buFont typeface="Arial"/>
              <a:buChar char="•"/>
            </a:pPr>
            <a:r>
              <a:rPr lang="en-US" dirty="0" smtClean="0"/>
              <a:t>Drowsiness</a:t>
            </a:r>
          </a:p>
          <a:p>
            <a:pPr marL="171450" indent="-171450">
              <a:buFont typeface="Arial"/>
              <a:buChar char="•"/>
            </a:pPr>
            <a:r>
              <a:rPr lang="en-US" dirty="0" smtClean="0"/>
              <a:t>Orthostatic hypotension</a:t>
            </a:r>
          </a:p>
          <a:p>
            <a:pPr marL="171450" indent="-171450">
              <a:buFont typeface="Arial"/>
              <a:buChar char="•"/>
            </a:pPr>
            <a:r>
              <a:rPr lang="en-US" dirty="0" smtClean="0"/>
              <a:t>Dizziness</a:t>
            </a:r>
          </a:p>
          <a:p>
            <a:endParaRPr lang="en-US" dirty="0" smtClean="0"/>
          </a:p>
          <a:p>
            <a:r>
              <a:rPr lang="en-US" dirty="0" smtClean="0"/>
              <a:t>Histamine (H1) blockade </a:t>
            </a:r>
          </a:p>
          <a:p>
            <a:pPr marL="171450" indent="-171450">
              <a:buFont typeface="Arial"/>
              <a:buChar char="•"/>
            </a:pPr>
            <a:r>
              <a:rPr lang="en-US" dirty="0" smtClean="0"/>
              <a:t>Weight gain</a:t>
            </a:r>
          </a:p>
          <a:p>
            <a:pPr marL="171450" indent="-171450">
              <a:buFont typeface="Arial"/>
              <a:buChar char="•"/>
            </a:pPr>
            <a:r>
              <a:rPr lang="en-US" dirty="0" smtClean="0"/>
              <a:t>Drowsiness</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22</a:t>
            </a:fld>
            <a:endParaRPr lang="en-US"/>
          </a:p>
        </p:txBody>
      </p:sp>
    </p:spTree>
    <p:extLst>
      <p:ext uri="{BB962C8B-B14F-4D97-AF65-F5344CB8AC3E}">
        <p14:creationId xmlns:p14="http://schemas.microsoft.com/office/powerpoint/2010/main" val="5293937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Mesocortical</a:t>
            </a:r>
            <a:r>
              <a:rPr lang="en-US" dirty="0" smtClean="0"/>
              <a:t> Pathway</a:t>
            </a:r>
          </a:p>
          <a:p>
            <a:r>
              <a:rPr lang="en-US" dirty="0" smtClean="0"/>
              <a:t>Dopamine blockade causes a dopamine</a:t>
            </a:r>
          </a:p>
          <a:p>
            <a:r>
              <a:rPr lang="en-US" dirty="0" smtClean="0"/>
              <a:t>deficiency</a:t>
            </a:r>
          </a:p>
          <a:p>
            <a:r>
              <a:rPr lang="en-US" dirty="0" smtClean="0"/>
              <a:t>• Results in negative symptoms and</a:t>
            </a:r>
          </a:p>
          <a:p>
            <a:r>
              <a:rPr lang="en-US" dirty="0" smtClean="0"/>
              <a:t>cognitive slowing (impaired attention, information processing, serial learning)</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Dopamine deficiency may be primary (schizophrenia) or secondary (drug induced)</a:t>
            </a:r>
          </a:p>
          <a:p>
            <a:endParaRPr lang="en-US" dirty="0" smtClean="0"/>
          </a:p>
          <a:p>
            <a:r>
              <a:rPr lang="en-US" dirty="0" err="1" smtClean="0"/>
              <a:t>Nigrostriatal</a:t>
            </a:r>
            <a:r>
              <a:rPr lang="en-US" dirty="0" smtClean="0"/>
              <a:t> Pathway</a:t>
            </a:r>
          </a:p>
          <a:p>
            <a:r>
              <a:rPr lang="en-US" dirty="0" smtClean="0"/>
              <a:t>• Pathway extends from </a:t>
            </a:r>
            <a:r>
              <a:rPr lang="en-US" dirty="0" err="1" smtClean="0"/>
              <a:t>substantia</a:t>
            </a:r>
            <a:r>
              <a:rPr lang="en-US" dirty="0" smtClean="0"/>
              <a:t> </a:t>
            </a:r>
            <a:r>
              <a:rPr lang="en-US" dirty="0" err="1" smtClean="0"/>
              <a:t>nigra</a:t>
            </a:r>
            <a:r>
              <a:rPr lang="en-US" dirty="0" smtClean="0"/>
              <a:t> to the</a:t>
            </a:r>
          </a:p>
          <a:p>
            <a:r>
              <a:rPr lang="en-US" dirty="0" smtClean="0"/>
              <a:t>basal ganglia.  This is part of the extrapyramidal nervous system.</a:t>
            </a:r>
          </a:p>
          <a:p>
            <a:r>
              <a:rPr lang="en-US" dirty="0" smtClean="0"/>
              <a:t>• Extrapyramidal nervous system controls motor</a:t>
            </a:r>
          </a:p>
          <a:p>
            <a:r>
              <a:rPr lang="en-US" dirty="0" smtClean="0"/>
              <a:t>movements</a:t>
            </a:r>
          </a:p>
          <a:p>
            <a:r>
              <a:rPr lang="en-US" dirty="0" smtClean="0"/>
              <a:t>• In the basal ganglia there is a reciprocal</a:t>
            </a:r>
          </a:p>
          <a:p>
            <a:r>
              <a:rPr lang="en-US" dirty="0" smtClean="0"/>
              <a:t>relationship between dopamine and acetylcholine.</a:t>
            </a:r>
          </a:p>
          <a:p>
            <a:r>
              <a:rPr lang="en-US" dirty="0" smtClean="0"/>
              <a:t>▪ Dopamine blocks Ach release, suppressing Ach</a:t>
            </a:r>
          </a:p>
          <a:p>
            <a:r>
              <a:rPr lang="en-US" dirty="0" smtClean="0"/>
              <a:t>activity</a:t>
            </a:r>
          </a:p>
          <a:p>
            <a:r>
              <a:rPr lang="en-US" dirty="0" smtClean="0"/>
              <a:t>• Dopamine receptor blockade (typical antipsychotic)</a:t>
            </a:r>
          </a:p>
          <a:p>
            <a:r>
              <a:rPr lang="en-US" dirty="0" smtClean="0"/>
              <a:t>results in Ach release and over activity of Ach</a:t>
            </a:r>
          </a:p>
          <a:p>
            <a:r>
              <a:rPr lang="en-US" dirty="0" smtClean="0"/>
              <a:t>• Anti-cholinergic drugs will help treat these</a:t>
            </a:r>
          </a:p>
          <a:p>
            <a:r>
              <a:rPr lang="en-US" dirty="0" smtClean="0"/>
              <a:t>movement disorders</a:t>
            </a:r>
          </a:p>
          <a:p>
            <a:r>
              <a:rPr lang="en-US" dirty="0" smtClean="0"/>
              <a:t>• Hypokinetic movement disorders result from</a:t>
            </a:r>
          </a:p>
          <a:p>
            <a:r>
              <a:rPr lang="en-US" dirty="0" smtClean="0"/>
              <a:t>dopamine deficiency (Parkinson’s Disease)</a:t>
            </a:r>
          </a:p>
          <a:p>
            <a:r>
              <a:rPr lang="en-US" dirty="0" smtClean="0"/>
              <a:t>• Hyperkinetic movement disorders result from</a:t>
            </a:r>
          </a:p>
          <a:p>
            <a:r>
              <a:rPr lang="en-US" dirty="0" smtClean="0"/>
              <a:t>increased dopamine activity (chorea, tics)</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23</a:t>
            </a:fld>
            <a:endParaRPr lang="en-US"/>
          </a:p>
        </p:txBody>
      </p:sp>
    </p:spTree>
    <p:extLst>
      <p:ext uri="{BB962C8B-B14F-4D97-AF65-F5344CB8AC3E}">
        <p14:creationId xmlns:p14="http://schemas.microsoft.com/office/powerpoint/2010/main" val="21921188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Extrapyramidal Symptoms (EPS): EXCESS</a:t>
            </a:r>
            <a:r>
              <a:rPr lang="en-US" baseline="0" dirty="0" smtClean="0"/>
              <a:t> Ach</a:t>
            </a:r>
          </a:p>
          <a:p>
            <a:endParaRPr lang="en-US" dirty="0" smtClean="0"/>
          </a:p>
          <a:p>
            <a:r>
              <a:rPr lang="en-US" dirty="0" smtClean="0"/>
              <a:t>Parkinsonism – </a:t>
            </a:r>
            <a:r>
              <a:rPr lang="en-US" dirty="0" err="1" smtClean="0"/>
              <a:t>bradykinesia</a:t>
            </a:r>
            <a:r>
              <a:rPr lang="en-US" dirty="0" smtClean="0"/>
              <a:t>, masklike </a:t>
            </a:r>
            <a:r>
              <a:rPr lang="en-US" dirty="0" err="1" smtClean="0"/>
              <a:t>facies</a:t>
            </a:r>
            <a:r>
              <a:rPr lang="en-US" dirty="0" smtClean="0"/>
              <a:t>, </a:t>
            </a:r>
            <a:r>
              <a:rPr lang="en-US" dirty="0" err="1" smtClean="0"/>
              <a:t>cogwheeling</a:t>
            </a:r>
            <a:r>
              <a:rPr lang="en-US" dirty="0" smtClean="0"/>
              <a:t>, pill-rolling</a:t>
            </a:r>
          </a:p>
          <a:p>
            <a:r>
              <a:rPr lang="en-US" dirty="0" smtClean="0"/>
              <a:t>tremor</a:t>
            </a:r>
          </a:p>
          <a:p>
            <a:r>
              <a:rPr lang="en-US" dirty="0" smtClean="0"/>
              <a:t>• </a:t>
            </a:r>
            <a:r>
              <a:rPr lang="en-US" dirty="0" err="1" smtClean="0"/>
              <a:t>Tx</a:t>
            </a:r>
            <a:r>
              <a:rPr lang="en-US" dirty="0" smtClean="0"/>
              <a:t> = </a:t>
            </a:r>
            <a:r>
              <a:rPr lang="en-US" dirty="0" err="1" smtClean="0"/>
              <a:t>anticholinergics</a:t>
            </a:r>
            <a:r>
              <a:rPr lang="en-US" dirty="0" smtClean="0"/>
              <a:t> – </a:t>
            </a:r>
            <a:r>
              <a:rPr lang="en-US" dirty="0" err="1" smtClean="0"/>
              <a:t>benztropine</a:t>
            </a:r>
            <a:r>
              <a:rPr lang="en-US" dirty="0" smtClean="0"/>
              <a:t>, </a:t>
            </a:r>
            <a:r>
              <a:rPr lang="en-US" dirty="0" err="1" smtClean="0"/>
              <a:t>trihexyphenidyl</a:t>
            </a:r>
            <a:r>
              <a:rPr lang="en-US" dirty="0" smtClean="0"/>
              <a:t>, diphenhydramine</a:t>
            </a:r>
          </a:p>
          <a:p>
            <a:endParaRPr lang="en-US" dirty="0" smtClean="0"/>
          </a:p>
          <a:p>
            <a:r>
              <a:rPr lang="en-US" dirty="0" err="1" smtClean="0"/>
              <a:t>Akathisia</a:t>
            </a:r>
            <a:r>
              <a:rPr lang="en-US" dirty="0" smtClean="0"/>
              <a:t> – unpleasant urge to move, inner restlessness</a:t>
            </a:r>
          </a:p>
          <a:p>
            <a:r>
              <a:rPr lang="en-US" dirty="0" smtClean="0"/>
              <a:t>• </a:t>
            </a:r>
            <a:r>
              <a:rPr lang="en-US" dirty="0" err="1" smtClean="0"/>
              <a:t>Tx</a:t>
            </a:r>
            <a:r>
              <a:rPr lang="en-US" dirty="0" smtClean="0"/>
              <a:t> = propranolol,</a:t>
            </a:r>
            <a:r>
              <a:rPr lang="en-US" baseline="0" dirty="0" smtClean="0"/>
              <a:t> sometimes </a:t>
            </a:r>
            <a:r>
              <a:rPr lang="en-US" baseline="0" dirty="0" err="1" smtClean="0"/>
              <a:t>benzos</a:t>
            </a:r>
            <a:endParaRPr lang="en-US" dirty="0" smtClean="0"/>
          </a:p>
          <a:p>
            <a:endParaRPr lang="en-US" dirty="0" smtClean="0"/>
          </a:p>
          <a:p>
            <a:r>
              <a:rPr lang="en-US" dirty="0" smtClean="0"/>
              <a:t>Dystonia – painful, involuntary muscle spasms (usually head or neck)</a:t>
            </a:r>
          </a:p>
          <a:p>
            <a:r>
              <a:rPr lang="en-US" dirty="0" smtClean="0"/>
              <a:t>▪ Types: Oculogyric crisis, </a:t>
            </a:r>
            <a:r>
              <a:rPr lang="en-US" dirty="0" err="1" smtClean="0"/>
              <a:t>Torticolis</a:t>
            </a:r>
            <a:r>
              <a:rPr lang="en-US" dirty="0" smtClean="0"/>
              <a:t>,</a:t>
            </a:r>
            <a:r>
              <a:rPr lang="en-US" baseline="0" dirty="0" smtClean="0"/>
              <a:t> </a:t>
            </a:r>
            <a:r>
              <a:rPr lang="en-US" dirty="0" err="1" smtClean="0"/>
              <a:t>Trismus</a:t>
            </a:r>
            <a:r>
              <a:rPr lang="en-US" dirty="0" smtClean="0"/>
              <a:t>, </a:t>
            </a:r>
            <a:r>
              <a:rPr lang="en-US" dirty="0" err="1" smtClean="0"/>
              <a:t>Buccolingual</a:t>
            </a:r>
            <a:r>
              <a:rPr lang="en-US" dirty="0" smtClean="0"/>
              <a:t> Crisis</a:t>
            </a:r>
          </a:p>
          <a:p>
            <a:endParaRPr lang="en-US" dirty="0" smtClean="0"/>
          </a:p>
          <a:p>
            <a:pPr marL="171450" indent="-171450">
              <a:buFont typeface="Arial"/>
              <a:buChar char="•"/>
            </a:pPr>
            <a:r>
              <a:rPr lang="en-US" b="1" dirty="0" smtClean="0"/>
              <a:t>50% occur within 48 hours and 90% occur</a:t>
            </a:r>
            <a:r>
              <a:rPr lang="en-US" b="1" baseline="0" dirty="0" smtClean="0"/>
              <a:t> </a:t>
            </a:r>
            <a:r>
              <a:rPr lang="en-US" b="1" dirty="0" smtClean="0"/>
              <a:t>within 5 days of treatment</a:t>
            </a:r>
          </a:p>
          <a:p>
            <a:endParaRPr lang="en-US" dirty="0" smtClean="0"/>
          </a:p>
          <a:p>
            <a:r>
              <a:rPr lang="en-US" dirty="0" smtClean="0"/>
              <a:t>Tardive Dyskinesia – involuntary movements of face/neck/extremities</a:t>
            </a:r>
          </a:p>
          <a:p>
            <a:r>
              <a:rPr lang="en-US" dirty="0" smtClean="0"/>
              <a:t>(chewing, tongue protrusions, grimacing)</a:t>
            </a:r>
          </a:p>
          <a:p>
            <a:r>
              <a:rPr lang="en-US" dirty="0" smtClean="0"/>
              <a:t>• Arise after long term use</a:t>
            </a:r>
          </a:p>
          <a:p>
            <a:r>
              <a:rPr lang="en-US" dirty="0" smtClean="0"/>
              <a:t>• Often irreversible, switch to lower risk antipsychotic</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24</a:t>
            </a:fld>
            <a:endParaRPr lang="en-US"/>
          </a:p>
        </p:txBody>
      </p:sp>
    </p:spTree>
    <p:extLst>
      <p:ext uri="{BB962C8B-B14F-4D97-AF65-F5344CB8AC3E}">
        <p14:creationId xmlns:p14="http://schemas.microsoft.com/office/powerpoint/2010/main" val="23809717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a:t>
            </a:r>
            <a:r>
              <a:rPr lang="en-US" baseline="0" dirty="0" smtClean="0"/>
              <a:t> occur anytime over treatment</a:t>
            </a:r>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25</a:t>
            </a:fld>
            <a:endParaRPr lang="en-US"/>
          </a:p>
        </p:txBody>
      </p:sp>
    </p:spTree>
    <p:extLst>
      <p:ext uri="{BB962C8B-B14F-4D97-AF65-F5344CB8AC3E}">
        <p14:creationId xmlns:p14="http://schemas.microsoft.com/office/powerpoint/2010/main" val="36348616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Bottom Line: improve positive </a:t>
            </a:r>
            <a:r>
              <a:rPr lang="en-US" dirty="0" err="1" smtClean="0"/>
              <a:t>sx</a:t>
            </a:r>
            <a:r>
              <a:rPr lang="en-US" dirty="0" smtClean="0"/>
              <a:t>, worsen negative </a:t>
            </a:r>
            <a:r>
              <a:rPr lang="en-US" dirty="0" err="1" smtClean="0"/>
              <a:t>sx</a:t>
            </a:r>
            <a:r>
              <a:rPr lang="en-US" dirty="0" smtClean="0"/>
              <a:t>, cause EPS, anticholinergic </a:t>
            </a:r>
            <a:r>
              <a:rPr lang="en-US" dirty="0" err="1" smtClean="0"/>
              <a:t>sx</a:t>
            </a:r>
            <a:r>
              <a:rPr lang="en-US" dirty="0" smtClean="0"/>
              <a:t>, drowsiness, </a:t>
            </a:r>
            <a:r>
              <a:rPr lang="en-US" dirty="0" err="1" smtClean="0"/>
              <a:t>orthostasis</a:t>
            </a:r>
            <a:endParaRPr lang="en-US" dirty="0" smtClean="0"/>
          </a:p>
          <a:p>
            <a:r>
              <a:rPr lang="en-US" dirty="0" smtClean="0"/>
              <a:t>hypotension</a:t>
            </a:r>
          </a:p>
          <a:p>
            <a:r>
              <a:rPr lang="en-US" dirty="0" smtClean="0"/>
              <a:t>• High Potency </a:t>
            </a:r>
            <a:r>
              <a:rPr lang="en-US" dirty="0" err="1" smtClean="0"/>
              <a:t>Typicals</a:t>
            </a:r>
            <a:r>
              <a:rPr lang="en-US" dirty="0" smtClean="0"/>
              <a:t> (higher D2 affinity) – Haloperidol,</a:t>
            </a:r>
          </a:p>
          <a:p>
            <a:r>
              <a:rPr lang="en-US" dirty="0" err="1" smtClean="0"/>
              <a:t>Fluphenazine</a:t>
            </a:r>
            <a:r>
              <a:rPr lang="en-US" dirty="0" smtClean="0"/>
              <a:t>, </a:t>
            </a:r>
            <a:r>
              <a:rPr lang="en-US" dirty="0" err="1" smtClean="0"/>
              <a:t>Trifluoperizine</a:t>
            </a:r>
            <a:endParaRPr lang="en-US" dirty="0" smtClean="0"/>
          </a:p>
          <a:p>
            <a:r>
              <a:rPr lang="en-US" dirty="0" smtClean="0"/>
              <a:t>• ↓ dose needed → ↓ anticholinergic effects → ↑ Ach → ↑ EPS • EPS symptoms predominate, </a:t>
            </a:r>
            <a:r>
              <a:rPr lang="en-US" dirty="0" err="1" smtClean="0"/>
              <a:t>hyperprolactinemia</a:t>
            </a:r>
            <a:endParaRPr lang="en-US" dirty="0" smtClean="0"/>
          </a:p>
          <a:p>
            <a:r>
              <a:rPr lang="en-US" dirty="0" smtClean="0"/>
              <a:t> Low Potency </a:t>
            </a:r>
            <a:r>
              <a:rPr lang="en-US" dirty="0" err="1" smtClean="0"/>
              <a:t>Typicals</a:t>
            </a:r>
            <a:r>
              <a:rPr lang="en-US" dirty="0" smtClean="0"/>
              <a:t> (lower D2 affinity) – Chlorpromazine</a:t>
            </a:r>
          </a:p>
          <a:p>
            <a:r>
              <a:rPr lang="en-US" dirty="0" smtClean="0"/>
              <a:t>• ↑ dose needed → ↑ anticholinergic effects → ↓ Ach → ↓ EPS</a:t>
            </a:r>
          </a:p>
          <a:p>
            <a:r>
              <a:rPr lang="en-US" dirty="0" smtClean="0"/>
              <a:t>• Predominant side effects: anticholinergic, drowsiness, orthostatic</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26</a:t>
            </a:fld>
            <a:endParaRPr lang="en-US"/>
          </a:p>
        </p:txBody>
      </p:sp>
    </p:spTree>
    <p:extLst>
      <p:ext uri="{BB962C8B-B14F-4D97-AF65-F5344CB8AC3E}">
        <p14:creationId xmlns:p14="http://schemas.microsoft.com/office/powerpoint/2010/main" val="5929448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result? – SELECTIVE D2 blockade focused on mesolimbic tract</a:t>
            </a:r>
          </a:p>
          <a:p>
            <a:r>
              <a:rPr lang="en-US" dirty="0" smtClean="0"/>
              <a:t>Atypical (2nd Generation) Antipsychotics – Mechanism of Action • Dopamine (D2) Blockade, but with faster dissociation from D2</a:t>
            </a:r>
          </a:p>
          <a:p>
            <a:r>
              <a:rPr lang="en-US" dirty="0" smtClean="0"/>
              <a:t>receptors • Serotonin (5-HT2A) Blockade</a:t>
            </a:r>
          </a:p>
          <a:p>
            <a:r>
              <a:rPr lang="en-US" dirty="0" smtClean="0"/>
              <a:t>• ↓ 5-HT → ↑ DA (antagonistic relationship) – counteracts D2 blockade • 5HT-2A receptor levels differ in different brain locations:</a:t>
            </a:r>
          </a:p>
          <a:p>
            <a:r>
              <a:rPr lang="en-US" dirty="0" smtClean="0"/>
              <a:t>• Mesolimbic tract = low levels</a:t>
            </a:r>
          </a:p>
          <a:p>
            <a:r>
              <a:rPr lang="en-US" dirty="0" smtClean="0"/>
              <a:t>• </a:t>
            </a:r>
            <a:r>
              <a:rPr lang="en-US" dirty="0" err="1" smtClean="0"/>
              <a:t>Mesocortical</a:t>
            </a:r>
            <a:r>
              <a:rPr lang="en-US" dirty="0" smtClean="0"/>
              <a:t>, </a:t>
            </a:r>
            <a:r>
              <a:rPr lang="en-US" dirty="0" err="1" smtClean="0"/>
              <a:t>nigrostriatal</a:t>
            </a:r>
            <a:r>
              <a:rPr lang="en-US" dirty="0" smtClean="0"/>
              <a:t>, </a:t>
            </a:r>
            <a:r>
              <a:rPr lang="en-US" dirty="0" err="1" smtClean="0"/>
              <a:t>tuberoinfundibular</a:t>
            </a:r>
            <a:r>
              <a:rPr lang="en-US" dirty="0" smtClean="0"/>
              <a:t> tracts = high levels</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27</a:t>
            </a:fld>
            <a:endParaRPr lang="en-US"/>
          </a:p>
        </p:txBody>
      </p:sp>
    </p:spTree>
    <p:extLst>
      <p:ext uri="{BB962C8B-B14F-4D97-AF65-F5344CB8AC3E}">
        <p14:creationId xmlns:p14="http://schemas.microsoft.com/office/powerpoint/2010/main" val="32875214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a:t>
            </a:r>
            <a:r>
              <a:rPr lang="en-US" baseline="0" dirty="0" smtClean="0"/>
              <a:t> of the increase in DA more as less of a DA blockade, so you get less of the symptoms caused by DA blockade</a:t>
            </a:r>
          </a:p>
          <a:p>
            <a:endParaRPr lang="en-US" baseline="0" dirty="0" smtClean="0"/>
          </a:p>
          <a:p>
            <a:r>
              <a:rPr lang="en-US" dirty="0" smtClean="0"/>
              <a:t>Mesolimbic – Effects of Dopamine blockade not</a:t>
            </a:r>
            <a:r>
              <a:rPr lang="en-US" baseline="0" dirty="0" smtClean="0"/>
              <a:t> </a:t>
            </a:r>
            <a:r>
              <a:rPr lang="en-US" dirty="0" smtClean="0"/>
              <a:t>reversed (still reduce positive</a:t>
            </a:r>
            <a:r>
              <a:rPr lang="en-US" baseline="0" dirty="0" smtClean="0"/>
              <a:t> symptoms)</a:t>
            </a:r>
            <a:endParaRPr lang="en-US" dirty="0" smtClean="0"/>
          </a:p>
          <a:p>
            <a:endParaRPr lang="en-US" dirty="0" smtClean="0"/>
          </a:p>
          <a:p>
            <a:r>
              <a:rPr lang="en-US" dirty="0" err="1" smtClean="0"/>
              <a:t>Mesocortical</a:t>
            </a:r>
            <a:r>
              <a:rPr lang="en-US" dirty="0" smtClean="0"/>
              <a:t> – Dopamine release greater then</a:t>
            </a:r>
            <a:r>
              <a:rPr lang="en-US" baseline="0" dirty="0" smtClean="0"/>
              <a:t> </a:t>
            </a:r>
            <a:r>
              <a:rPr lang="en-US" dirty="0" smtClean="0"/>
              <a:t>Dopamine blockade (more DA means less negative</a:t>
            </a:r>
            <a:r>
              <a:rPr lang="en-US" baseline="0" dirty="0" smtClean="0"/>
              <a:t> </a:t>
            </a:r>
            <a:r>
              <a:rPr lang="en-US" baseline="0" dirty="0" err="1" smtClean="0"/>
              <a:t>sxs</a:t>
            </a:r>
            <a:r>
              <a:rPr lang="en-US" baseline="0" dirty="0" smtClean="0"/>
              <a:t>)</a:t>
            </a:r>
            <a:endParaRPr lang="en-US" dirty="0" smtClean="0"/>
          </a:p>
          <a:p>
            <a:endParaRPr lang="en-US" dirty="0" smtClean="0"/>
          </a:p>
          <a:p>
            <a:r>
              <a:rPr lang="en-US" dirty="0" err="1" smtClean="0"/>
              <a:t>Nigrostriatal</a:t>
            </a:r>
            <a:r>
              <a:rPr lang="en-US" dirty="0" smtClean="0"/>
              <a:t> – Effects of Dopamine blockade</a:t>
            </a:r>
            <a:r>
              <a:rPr lang="en-US" baseline="0" dirty="0" smtClean="0"/>
              <a:t> </a:t>
            </a:r>
            <a:r>
              <a:rPr lang="en-US" dirty="0" smtClean="0"/>
              <a:t>partially reversed ( partially reversed means</a:t>
            </a:r>
            <a:r>
              <a:rPr lang="en-US" baseline="0" dirty="0" smtClean="0"/>
              <a:t> less EPS)</a:t>
            </a:r>
            <a:endParaRPr lang="en-US" dirty="0" smtClean="0"/>
          </a:p>
          <a:p>
            <a:endParaRPr lang="en-US" dirty="0" smtClean="0"/>
          </a:p>
          <a:p>
            <a:r>
              <a:rPr lang="en-US" dirty="0" err="1" smtClean="0"/>
              <a:t>Tuberoinfundibular</a:t>
            </a:r>
            <a:r>
              <a:rPr lang="en-US" dirty="0" smtClean="0"/>
              <a:t> – Effects of Dopamine blockade</a:t>
            </a:r>
            <a:r>
              <a:rPr lang="en-US" baseline="0" dirty="0" smtClean="0"/>
              <a:t> </a:t>
            </a:r>
            <a:r>
              <a:rPr lang="en-US" dirty="0" smtClean="0"/>
              <a:t>partially reversed (means less </a:t>
            </a:r>
            <a:r>
              <a:rPr lang="en-US" dirty="0" err="1" smtClean="0"/>
              <a:t>prolactinemia</a:t>
            </a:r>
            <a:r>
              <a:rPr lang="en-US" dirty="0" smtClean="0"/>
              <a:t>)</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28</a:t>
            </a:fld>
            <a:endParaRPr lang="en-US"/>
          </a:p>
        </p:txBody>
      </p:sp>
    </p:spTree>
    <p:extLst>
      <p:ext uri="{BB962C8B-B14F-4D97-AF65-F5344CB8AC3E}">
        <p14:creationId xmlns:p14="http://schemas.microsoft.com/office/powerpoint/2010/main" val="21921188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Atypicals</a:t>
            </a:r>
            <a:r>
              <a:rPr lang="en-US" dirty="0" smtClean="0"/>
              <a:t> and most</a:t>
            </a:r>
            <a:r>
              <a:rPr lang="en-US" baseline="0" dirty="0" smtClean="0"/>
              <a:t> notable SE</a:t>
            </a:r>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29</a:t>
            </a:fld>
            <a:endParaRPr lang="en-US"/>
          </a:p>
        </p:txBody>
      </p:sp>
    </p:spTree>
    <p:extLst>
      <p:ext uri="{BB962C8B-B14F-4D97-AF65-F5344CB8AC3E}">
        <p14:creationId xmlns:p14="http://schemas.microsoft.com/office/powerpoint/2010/main" val="889517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7CAFE2-F9ED-8F4B-AC87-A021610654EB}" type="slidenum">
              <a:rPr lang="en-US" smtClean="0"/>
              <a:t>3</a:t>
            </a:fld>
            <a:endParaRPr lang="en-US"/>
          </a:p>
        </p:txBody>
      </p:sp>
    </p:spTree>
    <p:extLst>
      <p:ext uri="{BB962C8B-B14F-4D97-AF65-F5344CB8AC3E}">
        <p14:creationId xmlns:p14="http://schemas.microsoft.com/office/powerpoint/2010/main" val="17609201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a:t>
            </a:r>
            <a:r>
              <a:rPr lang="en-US" dirty="0" err="1" smtClean="0"/>
              <a:t>atypicals</a:t>
            </a:r>
            <a:r>
              <a:rPr lang="en-US" baseline="0" dirty="0" smtClean="0"/>
              <a:t> increase weight, carry a risk for metabolic syndrome and have varying degrees of anticholinergic </a:t>
            </a:r>
            <a:r>
              <a:rPr lang="en-US" baseline="0" dirty="0" err="1" smtClean="0"/>
              <a:t>sxs</a:t>
            </a:r>
            <a:r>
              <a:rPr lang="en-US" baseline="0" dirty="0" smtClean="0"/>
              <a:t>, sedation, and </a:t>
            </a:r>
            <a:r>
              <a:rPr lang="en-US" baseline="0" dirty="0" err="1" smtClean="0"/>
              <a:t>orthostasis</a:t>
            </a:r>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30</a:t>
            </a:fld>
            <a:endParaRPr lang="en-US"/>
          </a:p>
        </p:txBody>
      </p:sp>
    </p:spTree>
    <p:extLst>
      <p:ext uri="{BB962C8B-B14F-4D97-AF65-F5344CB8AC3E}">
        <p14:creationId xmlns:p14="http://schemas.microsoft.com/office/powerpoint/2010/main" val="10229876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b="1" dirty="0" smtClean="0"/>
              <a:t>not just physical dependence but maladaptive behaviors surrounding use</a:t>
            </a:r>
          </a:p>
          <a:p>
            <a:endParaRPr lang="en-US" b="1" dirty="0"/>
          </a:p>
        </p:txBody>
      </p:sp>
      <p:sp>
        <p:nvSpPr>
          <p:cNvPr id="4" name="Slide Number Placeholder 3"/>
          <p:cNvSpPr>
            <a:spLocks noGrp="1"/>
          </p:cNvSpPr>
          <p:nvPr>
            <p:ph type="sldNum" sz="quarter" idx="10"/>
          </p:nvPr>
        </p:nvSpPr>
        <p:spPr/>
        <p:txBody>
          <a:bodyPr/>
          <a:lstStyle/>
          <a:p>
            <a:fld id="{337CAFE2-F9ED-8F4B-AC87-A021610654EB}" type="slidenum">
              <a:rPr lang="en-US" smtClean="0"/>
              <a:t>31</a:t>
            </a:fld>
            <a:endParaRPr lang="en-US"/>
          </a:p>
        </p:txBody>
      </p:sp>
    </p:spTree>
    <p:extLst>
      <p:ext uri="{BB962C8B-B14F-4D97-AF65-F5344CB8AC3E}">
        <p14:creationId xmlns:p14="http://schemas.microsoft.com/office/powerpoint/2010/main" val="29590166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MOA of ALL drugs discussed</a:t>
            </a:r>
          </a:p>
          <a:p>
            <a:r>
              <a:rPr lang="en-US" dirty="0" err="1" smtClean="0"/>
              <a:t>Sxs</a:t>
            </a:r>
            <a:r>
              <a:rPr lang="en-US" baseline="0" dirty="0" smtClean="0"/>
              <a:t> of </a:t>
            </a:r>
            <a:r>
              <a:rPr lang="en-US" baseline="0" dirty="0" err="1" smtClean="0"/>
              <a:t>intox</a:t>
            </a:r>
            <a:r>
              <a:rPr lang="en-US" baseline="0" dirty="0" smtClean="0"/>
              <a:t> </a:t>
            </a:r>
            <a:r>
              <a:rPr lang="mr-IN" baseline="0" dirty="0" smtClean="0"/>
              <a:t>–</a:t>
            </a:r>
            <a:r>
              <a:rPr lang="en-US" baseline="0" dirty="0" smtClean="0"/>
              <a:t> esp. </a:t>
            </a:r>
            <a:r>
              <a:rPr lang="en-US" baseline="0" dirty="0" err="1" smtClean="0"/>
              <a:t>opiods</a:t>
            </a:r>
            <a:r>
              <a:rPr lang="en-US" baseline="0" dirty="0" smtClean="0"/>
              <a:t> cocaine, PCP, and hallucinogens</a:t>
            </a:r>
          </a:p>
          <a:p>
            <a:r>
              <a:rPr lang="en-US" baseline="0" dirty="0" smtClean="0"/>
              <a:t>Recognize </a:t>
            </a:r>
            <a:r>
              <a:rPr lang="en-US" baseline="0" dirty="0" err="1" smtClean="0"/>
              <a:t>sxs</a:t>
            </a:r>
            <a:r>
              <a:rPr lang="en-US" baseline="0" dirty="0" smtClean="0"/>
              <a:t> of withdrawal, esp. opioids, </a:t>
            </a:r>
            <a:r>
              <a:rPr lang="en-US" baseline="0" dirty="0" err="1" smtClean="0"/>
              <a:t>benzos</a:t>
            </a:r>
            <a:r>
              <a:rPr lang="en-US" baseline="0" dirty="0" smtClean="0"/>
              <a:t>, and </a:t>
            </a:r>
            <a:r>
              <a:rPr lang="en-US" baseline="0" dirty="0" err="1" smtClean="0"/>
              <a:t>EtOH</a:t>
            </a:r>
            <a:endParaRPr lang="en-US" baseline="0" dirty="0" smtClean="0"/>
          </a:p>
          <a:p>
            <a:r>
              <a:rPr lang="en-US" baseline="0" dirty="0" smtClean="0"/>
              <a:t>TX for </a:t>
            </a:r>
            <a:r>
              <a:rPr lang="en-US" baseline="0" dirty="0" err="1" smtClean="0"/>
              <a:t>opiod</a:t>
            </a:r>
            <a:r>
              <a:rPr lang="en-US" baseline="0" dirty="0" smtClean="0"/>
              <a:t>, </a:t>
            </a:r>
            <a:r>
              <a:rPr lang="en-US" baseline="0" dirty="0" err="1" smtClean="0"/>
              <a:t>benzo</a:t>
            </a:r>
            <a:r>
              <a:rPr lang="en-US" baseline="0" dirty="0" smtClean="0"/>
              <a:t>, and </a:t>
            </a:r>
            <a:r>
              <a:rPr lang="en-US" baseline="0" dirty="0" err="1" smtClean="0"/>
              <a:t>EtOH</a:t>
            </a:r>
            <a:r>
              <a:rPr lang="en-US" baseline="0" dirty="0" smtClean="0"/>
              <a:t> withdrawal</a:t>
            </a:r>
          </a:p>
          <a:p>
            <a:r>
              <a:rPr lang="en-US" baseline="0" dirty="0" smtClean="0"/>
              <a:t>Which withdrawals can kill? </a:t>
            </a:r>
            <a:r>
              <a:rPr lang="mr-IN" baseline="0" dirty="0" smtClean="0"/>
              <a:t>–</a:t>
            </a:r>
            <a:r>
              <a:rPr lang="en-US" baseline="0" dirty="0" smtClean="0"/>
              <a:t> </a:t>
            </a:r>
            <a:r>
              <a:rPr lang="en-US" baseline="0" dirty="0" err="1" smtClean="0"/>
              <a:t>EtOH</a:t>
            </a:r>
            <a:r>
              <a:rPr lang="en-US" baseline="0" dirty="0" smtClean="0"/>
              <a:t>, barbiturates, </a:t>
            </a:r>
            <a:r>
              <a:rPr lang="en-US" baseline="0" dirty="0" err="1" smtClean="0"/>
              <a:t>benzos</a:t>
            </a:r>
            <a:endParaRPr lang="en-US" baseline="0" dirty="0" smtClean="0"/>
          </a:p>
          <a:p>
            <a:r>
              <a:rPr lang="en-US" baseline="0" dirty="0" smtClean="0"/>
              <a:t>Why smoking substances is so addictive.</a:t>
            </a:r>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32</a:t>
            </a:fld>
            <a:endParaRPr lang="en-US"/>
          </a:p>
        </p:txBody>
      </p:sp>
    </p:spTree>
    <p:extLst>
      <p:ext uri="{BB962C8B-B14F-4D97-AF65-F5344CB8AC3E}">
        <p14:creationId xmlns:p14="http://schemas.microsoft.com/office/powerpoint/2010/main" val="29590166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MOA of ALL drugs discussed</a:t>
            </a:r>
          </a:p>
          <a:p>
            <a:r>
              <a:rPr lang="en-US" dirty="0" err="1" smtClean="0"/>
              <a:t>Sxs</a:t>
            </a:r>
            <a:r>
              <a:rPr lang="en-US" baseline="0" dirty="0" smtClean="0"/>
              <a:t> of </a:t>
            </a:r>
            <a:r>
              <a:rPr lang="en-US" baseline="0" dirty="0" err="1" smtClean="0"/>
              <a:t>intox</a:t>
            </a:r>
            <a:r>
              <a:rPr lang="en-US" baseline="0" dirty="0" smtClean="0"/>
              <a:t> </a:t>
            </a:r>
            <a:r>
              <a:rPr lang="mr-IN" baseline="0" dirty="0" smtClean="0"/>
              <a:t>–</a:t>
            </a:r>
            <a:r>
              <a:rPr lang="en-US" baseline="0" dirty="0" smtClean="0"/>
              <a:t> esp. </a:t>
            </a:r>
            <a:r>
              <a:rPr lang="en-US" baseline="0" dirty="0" err="1" smtClean="0"/>
              <a:t>opiods</a:t>
            </a:r>
            <a:r>
              <a:rPr lang="en-US" baseline="0" dirty="0" smtClean="0"/>
              <a:t> cocaine, PCP, and hallucinogens</a:t>
            </a:r>
          </a:p>
          <a:p>
            <a:r>
              <a:rPr lang="en-US" baseline="0" dirty="0" smtClean="0"/>
              <a:t>Recognize </a:t>
            </a:r>
            <a:r>
              <a:rPr lang="en-US" baseline="0" dirty="0" err="1" smtClean="0"/>
              <a:t>sxs</a:t>
            </a:r>
            <a:r>
              <a:rPr lang="en-US" baseline="0" dirty="0" smtClean="0"/>
              <a:t> of withdrawal, esp. opioids, </a:t>
            </a:r>
            <a:r>
              <a:rPr lang="en-US" baseline="0" dirty="0" err="1" smtClean="0"/>
              <a:t>benzos</a:t>
            </a:r>
            <a:r>
              <a:rPr lang="en-US" baseline="0" dirty="0" smtClean="0"/>
              <a:t>, and </a:t>
            </a:r>
            <a:r>
              <a:rPr lang="en-US" baseline="0" dirty="0" err="1" smtClean="0"/>
              <a:t>EtOH</a:t>
            </a:r>
            <a:endParaRPr lang="en-US" baseline="0" dirty="0" smtClean="0"/>
          </a:p>
          <a:p>
            <a:r>
              <a:rPr lang="en-US" baseline="0" dirty="0" smtClean="0"/>
              <a:t>TX for </a:t>
            </a:r>
            <a:r>
              <a:rPr lang="en-US" baseline="0" dirty="0" err="1" smtClean="0"/>
              <a:t>opiod</a:t>
            </a:r>
            <a:r>
              <a:rPr lang="en-US" baseline="0" dirty="0" smtClean="0"/>
              <a:t>, </a:t>
            </a:r>
            <a:r>
              <a:rPr lang="en-US" baseline="0" dirty="0" err="1" smtClean="0"/>
              <a:t>benzo</a:t>
            </a:r>
            <a:r>
              <a:rPr lang="en-US" baseline="0" dirty="0" smtClean="0"/>
              <a:t>, and </a:t>
            </a:r>
            <a:r>
              <a:rPr lang="en-US" baseline="0" dirty="0" err="1" smtClean="0"/>
              <a:t>EtOH</a:t>
            </a:r>
            <a:r>
              <a:rPr lang="en-US" baseline="0" dirty="0" smtClean="0"/>
              <a:t> withdrawal</a:t>
            </a:r>
          </a:p>
          <a:p>
            <a:r>
              <a:rPr lang="en-US" baseline="0" dirty="0" smtClean="0"/>
              <a:t>Which withdrawals can kill? </a:t>
            </a:r>
            <a:r>
              <a:rPr lang="mr-IN" baseline="0" dirty="0" smtClean="0"/>
              <a:t>–</a:t>
            </a:r>
            <a:r>
              <a:rPr lang="en-US" baseline="0" dirty="0" smtClean="0"/>
              <a:t> </a:t>
            </a:r>
            <a:r>
              <a:rPr lang="en-US" baseline="0" dirty="0" err="1" smtClean="0"/>
              <a:t>EtOH</a:t>
            </a:r>
            <a:r>
              <a:rPr lang="en-US" baseline="0" dirty="0" smtClean="0"/>
              <a:t>, barbiturates, </a:t>
            </a:r>
            <a:r>
              <a:rPr lang="en-US" baseline="0" dirty="0" err="1" smtClean="0"/>
              <a:t>benzos</a:t>
            </a:r>
            <a:endParaRPr lang="en-US" baseline="0" dirty="0" smtClean="0"/>
          </a:p>
          <a:p>
            <a:r>
              <a:rPr lang="en-US" baseline="0" dirty="0" smtClean="0"/>
              <a:t>Why smoking substances is so addictive.</a:t>
            </a:r>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33</a:t>
            </a:fld>
            <a:endParaRPr lang="en-US"/>
          </a:p>
        </p:txBody>
      </p:sp>
    </p:spTree>
    <p:extLst>
      <p:ext uri="{BB962C8B-B14F-4D97-AF65-F5344CB8AC3E}">
        <p14:creationId xmlns:p14="http://schemas.microsoft.com/office/powerpoint/2010/main" val="29590166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34</a:t>
            </a:fld>
            <a:endParaRPr lang="en-US"/>
          </a:p>
        </p:txBody>
      </p:sp>
    </p:spTree>
    <p:extLst>
      <p:ext uri="{BB962C8B-B14F-4D97-AF65-F5344CB8AC3E}">
        <p14:creationId xmlns:p14="http://schemas.microsoft.com/office/powerpoint/2010/main" val="29590166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35</a:t>
            </a:fld>
            <a:endParaRPr lang="en-US"/>
          </a:p>
        </p:txBody>
      </p:sp>
    </p:spTree>
    <p:extLst>
      <p:ext uri="{BB962C8B-B14F-4D97-AF65-F5344CB8AC3E}">
        <p14:creationId xmlns:p14="http://schemas.microsoft.com/office/powerpoint/2010/main" val="29590166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36</a:t>
            </a:fld>
            <a:endParaRPr lang="en-US"/>
          </a:p>
        </p:txBody>
      </p:sp>
    </p:spTree>
    <p:extLst>
      <p:ext uri="{BB962C8B-B14F-4D97-AF65-F5344CB8AC3E}">
        <p14:creationId xmlns:p14="http://schemas.microsoft.com/office/powerpoint/2010/main" val="29590166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37</a:t>
            </a:fld>
            <a:endParaRPr lang="en-US"/>
          </a:p>
        </p:txBody>
      </p:sp>
    </p:spTree>
    <p:extLst>
      <p:ext uri="{BB962C8B-B14F-4D97-AF65-F5344CB8AC3E}">
        <p14:creationId xmlns:p14="http://schemas.microsoft.com/office/powerpoint/2010/main" val="295901660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38</a:t>
            </a:fld>
            <a:endParaRPr lang="en-US"/>
          </a:p>
        </p:txBody>
      </p:sp>
    </p:spTree>
    <p:extLst>
      <p:ext uri="{BB962C8B-B14F-4D97-AF65-F5344CB8AC3E}">
        <p14:creationId xmlns:p14="http://schemas.microsoft.com/office/powerpoint/2010/main" val="295901660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39</a:t>
            </a:fld>
            <a:endParaRPr lang="en-US"/>
          </a:p>
        </p:txBody>
      </p:sp>
    </p:spTree>
    <p:extLst>
      <p:ext uri="{BB962C8B-B14F-4D97-AF65-F5344CB8AC3E}">
        <p14:creationId xmlns:p14="http://schemas.microsoft.com/office/powerpoint/2010/main" val="2959016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Appearance: describe what</a:t>
            </a:r>
            <a:r>
              <a:rPr lang="en-US" baseline="0" dirty="0" smtClean="0"/>
              <a:t> they look like</a:t>
            </a:r>
          </a:p>
          <a:p>
            <a:r>
              <a:rPr lang="en-US" baseline="0" dirty="0" smtClean="0"/>
              <a:t>Attitude/behavior: cooperative, charming, eager to please, guarded, antagonistic, childish, </a:t>
            </a:r>
            <a:r>
              <a:rPr lang="en-US" baseline="0" dirty="0" err="1" smtClean="0"/>
              <a:t>etc</a:t>
            </a:r>
            <a:endParaRPr lang="en-US" baseline="0" dirty="0" smtClean="0"/>
          </a:p>
          <a:p>
            <a:r>
              <a:rPr lang="en-US" baseline="0" dirty="0" smtClean="0"/>
              <a:t>Activity: level (psychomotor agitation/retardation, pacing, not moving, automatisms, tics, </a:t>
            </a:r>
          </a:p>
          <a:p>
            <a:r>
              <a:rPr lang="en-US" baseline="0" dirty="0" smtClean="0"/>
              <a:t>Mood: internal mood state, patient quoted</a:t>
            </a:r>
          </a:p>
          <a:p>
            <a:r>
              <a:rPr lang="en-US" baseline="0" dirty="0" smtClean="0"/>
              <a:t>Affect: assessment of how the patients mood appears to the examiner </a:t>
            </a:r>
          </a:p>
          <a:p>
            <a:r>
              <a:rPr lang="en-US" baseline="0" dirty="0" smtClean="0"/>
              <a:t>Form </a:t>
            </a:r>
            <a:r>
              <a:rPr lang="mr-IN" baseline="0" dirty="0" smtClean="0"/>
              <a:t>–</a:t>
            </a:r>
            <a:r>
              <a:rPr lang="en-US" baseline="0" dirty="0" smtClean="0"/>
              <a:t>process</a:t>
            </a:r>
          </a:p>
          <a:p>
            <a:r>
              <a:rPr lang="en-US" baseline="0" dirty="0" smtClean="0"/>
              <a:t>Content </a:t>
            </a:r>
            <a:r>
              <a:rPr lang="mr-IN" baseline="0" dirty="0" smtClean="0"/>
              <a:t>–</a:t>
            </a:r>
            <a:r>
              <a:rPr lang="en-US" baseline="0" dirty="0" smtClean="0"/>
              <a:t> what is there</a:t>
            </a:r>
          </a:p>
          <a:p>
            <a:r>
              <a:rPr lang="en-US" baseline="0" dirty="0" smtClean="0"/>
              <a:t>Perceptional Disturbances </a:t>
            </a:r>
            <a:r>
              <a:rPr lang="mr-IN" baseline="0" dirty="0" smtClean="0"/>
              <a:t>–</a:t>
            </a:r>
            <a:r>
              <a:rPr lang="en-US" baseline="0" dirty="0" smtClean="0"/>
              <a:t> </a:t>
            </a:r>
          </a:p>
          <a:p>
            <a:r>
              <a:rPr lang="en-US" baseline="0" dirty="0" smtClean="0"/>
              <a:t>	illusions </a:t>
            </a:r>
            <a:r>
              <a:rPr lang="mr-IN" baseline="0" dirty="0" smtClean="0"/>
              <a:t>–</a:t>
            </a:r>
            <a:r>
              <a:rPr lang="en-US" baseline="0" dirty="0" smtClean="0"/>
              <a:t> stimulus is really there, just misinterpreted</a:t>
            </a:r>
          </a:p>
          <a:p>
            <a:r>
              <a:rPr lang="en-US" baseline="0" dirty="0" smtClean="0"/>
              <a:t>	hallucinations </a:t>
            </a:r>
            <a:r>
              <a:rPr lang="mr-IN" baseline="0" dirty="0" smtClean="0"/>
              <a:t>–</a:t>
            </a:r>
            <a:r>
              <a:rPr lang="en-US" baseline="0" dirty="0" smtClean="0"/>
              <a:t> sensory perceptions in absence of an actual stimuli; What kind are they? Auditory, visual, etc. Details? What are voices saying? </a:t>
            </a:r>
            <a:r>
              <a:rPr lang="en-US" baseline="0" dirty="0" err="1" smtClean="0"/>
              <a:t>etc</a:t>
            </a:r>
            <a:endParaRPr lang="en-US" baseline="0" dirty="0" smtClean="0"/>
          </a:p>
          <a:p>
            <a:r>
              <a:rPr lang="en-US" baseline="0" dirty="0" smtClean="0"/>
              <a:t>	Depersonalization- feeling detached from self</a:t>
            </a:r>
          </a:p>
          <a:p>
            <a:r>
              <a:rPr lang="en-US" baseline="0" dirty="0" smtClean="0"/>
              <a:t>	</a:t>
            </a:r>
            <a:r>
              <a:rPr lang="en-US" baseline="0" dirty="0" err="1" smtClean="0"/>
              <a:t>Derealization</a:t>
            </a:r>
            <a:r>
              <a:rPr lang="en-US" baseline="0" dirty="0" smtClean="0"/>
              <a:t> </a:t>
            </a:r>
            <a:r>
              <a:rPr lang="mr-IN" baseline="0" dirty="0" smtClean="0"/>
              <a:t>–</a:t>
            </a:r>
            <a:r>
              <a:rPr lang="en-US" baseline="0" dirty="0" smtClean="0"/>
              <a:t> feeling detached from surroundings, </a:t>
            </a:r>
            <a:r>
              <a:rPr lang="en-US" baseline="0" dirty="0" err="1" smtClean="0"/>
              <a:t>doesn</a:t>
            </a:r>
            <a:r>
              <a:rPr lang="mr-IN" baseline="0" dirty="0" smtClean="0"/>
              <a:t>’</a:t>
            </a:r>
            <a:r>
              <a:rPr lang="en-US" baseline="0" dirty="0" smtClean="0"/>
              <a:t>t feel real</a:t>
            </a:r>
          </a:p>
          <a:p>
            <a:r>
              <a:rPr lang="en-US" baseline="0" dirty="0" smtClean="0"/>
              <a:t>	</a:t>
            </a:r>
            <a:r>
              <a:rPr lang="en-US" baseline="0" dirty="0" err="1" smtClean="0"/>
              <a:t>Autoscopy</a:t>
            </a:r>
            <a:r>
              <a:rPr lang="en-US" baseline="0" dirty="0" smtClean="0"/>
              <a:t> </a:t>
            </a:r>
            <a:r>
              <a:rPr lang="mr-IN" baseline="0" dirty="0" smtClean="0"/>
              <a:t>–</a:t>
            </a:r>
            <a:r>
              <a:rPr lang="en-US" baseline="0" dirty="0" smtClean="0"/>
              <a:t> </a:t>
            </a:r>
            <a:r>
              <a:rPr lang="en-US" baseline="0" dirty="0" err="1" smtClean="0"/>
              <a:t>halllucinatory</a:t>
            </a:r>
            <a:r>
              <a:rPr lang="en-US" baseline="0" dirty="0" smtClean="0"/>
              <a:t> experience where one sees themselves from outside perspective</a:t>
            </a:r>
          </a:p>
          <a:p>
            <a:r>
              <a:rPr lang="en-US" baseline="0" dirty="0" smtClean="0"/>
              <a:t>	</a:t>
            </a:r>
          </a:p>
          <a:p>
            <a:r>
              <a:rPr lang="en-US" dirty="0" smtClean="0"/>
              <a:t>Judgment:</a:t>
            </a:r>
            <a:r>
              <a:rPr lang="en-US" baseline="0" dirty="0" smtClean="0"/>
              <a:t> their actions leading up to interview (good or bad decisions?)</a:t>
            </a:r>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4</a:t>
            </a:fld>
            <a:endParaRPr lang="en-US"/>
          </a:p>
        </p:txBody>
      </p:sp>
    </p:spTree>
    <p:extLst>
      <p:ext uri="{BB962C8B-B14F-4D97-AF65-F5344CB8AC3E}">
        <p14:creationId xmlns:p14="http://schemas.microsoft.com/office/powerpoint/2010/main" val="413220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Type of affect: euthymic,</a:t>
            </a:r>
            <a:r>
              <a:rPr lang="en-US" baseline="0" dirty="0" smtClean="0"/>
              <a:t> euphoric, neutral, </a:t>
            </a:r>
            <a:r>
              <a:rPr lang="en-US" baseline="0" dirty="0" err="1" smtClean="0"/>
              <a:t>dysphoric</a:t>
            </a:r>
            <a:endParaRPr lang="en-US" baseline="0" dirty="0" smtClean="0"/>
          </a:p>
          <a:p>
            <a:r>
              <a:rPr lang="en-US" baseline="0" dirty="0" smtClean="0"/>
              <a:t>Quality/range </a:t>
            </a:r>
            <a:r>
              <a:rPr lang="mr-IN" baseline="0" dirty="0" smtClean="0"/>
              <a:t>–</a:t>
            </a:r>
            <a:r>
              <a:rPr lang="en-US" baseline="0" dirty="0" smtClean="0"/>
              <a:t> depth and range of feelings shown</a:t>
            </a:r>
          </a:p>
          <a:p>
            <a:r>
              <a:rPr lang="en-US" baseline="0" dirty="0" smtClean="0"/>
              <a:t>Mobility: sluggish, supple (normal), labile</a:t>
            </a:r>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5</a:t>
            </a:fld>
            <a:endParaRPr lang="en-US"/>
          </a:p>
        </p:txBody>
      </p:sp>
    </p:spTree>
    <p:extLst>
      <p:ext uri="{BB962C8B-B14F-4D97-AF65-F5344CB8AC3E}">
        <p14:creationId xmlns:p14="http://schemas.microsoft.com/office/powerpoint/2010/main" val="1524570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Thought</a:t>
            </a:r>
            <a:r>
              <a:rPr lang="en-US" baseline="0" dirty="0" smtClean="0"/>
              <a:t> form (or thought process) is assessed by observing how the patient using language and puts ideas together</a:t>
            </a:r>
          </a:p>
          <a:p>
            <a:r>
              <a:rPr lang="en-US" baseline="0" dirty="0" smtClean="0"/>
              <a:t>Look at organization </a:t>
            </a:r>
            <a:r>
              <a:rPr lang="mr-IN" baseline="0" dirty="0" smtClean="0"/>
              <a:t>–</a:t>
            </a:r>
            <a:r>
              <a:rPr lang="en-US" baseline="0" dirty="0" smtClean="0"/>
              <a:t> this is a spectrum from organized heading down to unorganized </a:t>
            </a:r>
          </a:p>
          <a:p>
            <a:endParaRPr lang="en-US" baseline="0" dirty="0" smtClean="0"/>
          </a:p>
          <a:p>
            <a:r>
              <a:rPr lang="en-US" baseline="0" dirty="0" smtClean="0"/>
              <a:t>Organized </a:t>
            </a:r>
            <a:r>
              <a:rPr lang="mr-IN" baseline="0" dirty="0" smtClean="0"/>
              <a:t>–</a:t>
            </a:r>
            <a:r>
              <a:rPr lang="en-US" baseline="0" dirty="0" smtClean="0"/>
              <a:t> can also be described as goal-directed, or linear</a:t>
            </a:r>
          </a:p>
          <a:p>
            <a:r>
              <a:rPr lang="en-US" dirty="0" smtClean="0"/>
              <a:t>Circumstantial </a:t>
            </a:r>
            <a:r>
              <a:rPr lang="mr-IN" dirty="0" smtClean="0"/>
              <a:t>–</a:t>
            </a:r>
            <a:r>
              <a:rPr lang="en-US" dirty="0" smtClean="0"/>
              <a:t> eventually gets</a:t>
            </a:r>
            <a:r>
              <a:rPr lang="en-US" baseline="0" dirty="0" smtClean="0"/>
              <a:t> to the point</a:t>
            </a:r>
          </a:p>
          <a:p>
            <a:r>
              <a:rPr lang="en-US" baseline="0" dirty="0" smtClean="0"/>
              <a:t>Tangential </a:t>
            </a:r>
            <a:r>
              <a:rPr lang="mr-IN" baseline="0" dirty="0" smtClean="0"/>
              <a:t>–</a:t>
            </a:r>
            <a:r>
              <a:rPr lang="en-US" baseline="0" dirty="0" smtClean="0"/>
              <a:t> never makes the point</a:t>
            </a:r>
          </a:p>
          <a:p>
            <a:r>
              <a:rPr lang="en-US" baseline="0" dirty="0" smtClean="0"/>
              <a:t>Flight of ideas - connect the dots</a:t>
            </a:r>
          </a:p>
          <a:p>
            <a:r>
              <a:rPr lang="en-US" baseline="0" dirty="0" smtClean="0"/>
              <a:t>Loose associations: if you think really hard you can connect the dots</a:t>
            </a:r>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6</a:t>
            </a:fld>
            <a:endParaRPr lang="en-US"/>
          </a:p>
        </p:txBody>
      </p:sp>
    </p:spTree>
    <p:extLst>
      <p:ext uri="{BB962C8B-B14F-4D97-AF65-F5344CB8AC3E}">
        <p14:creationId xmlns:p14="http://schemas.microsoft.com/office/powerpoint/2010/main" val="257487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Neologisms: made up words</a:t>
            </a:r>
          </a:p>
          <a:p>
            <a:r>
              <a:rPr lang="en-US" dirty="0" smtClean="0"/>
              <a:t>Clanging: words</a:t>
            </a:r>
            <a:r>
              <a:rPr lang="en-US" baseline="0" dirty="0" smtClean="0"/>
              <a:t> connected due to phonetics rather than meaning.</a:t>
            </a:r>
          </a:p>
          <a:p>
            <a:r>
              <a:rPr lang="en-US" baseline="0" dirty="0" smtClean="0"/>
              <a:t>Echolalia: repetition of someone else’s word</a:t>
            </a:r>
          </a:p>
          <a:p>
            <a:r>
              <a:rPr lang="en-US" baseline="0" dirty="0" smtClean="0"/>
              <a:t>Thought blocking: abrupt cessation of communication before point is made</a:t>
            </a:r>
          </a:p>
          <a:p>
            <a:r>
              <a:rPr lang="en-US" baseline="0" dirty="0" smtClean="0"/>
              <a:t>	- How does this differ from thought latency? (theme picks up again after pause)</a:t>
            </a:r>
          </a:p>
          <a:p>
            <a:r>
              <a:rPr lang="en-US" baseline="0" dirty="0" smtClean="0"/>
              <a:t>Perseveration: thematic repetition </a:t>
            </a:r>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7</a:t>
            </a:fld>
            <a:endParaRPr lang="en-US"/>
          </a:p>
        </p:txBody>
      </p:sp>
    </p:spTree>
    <p:extLst>
      <p:ext uri="{BB962C8B-B14F-4D97-AF65-F5344CB8AC3E}">
        <p14:creationId xmlns:p14="http://schemas.microsoft.com/office/powerpoint/2010/main" val="10698535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dirty="0" smtClean="0"/>
              <a:t>Delusions – fixed, false beliefs not shared by peer group </a:t>
            </a:r>
            <a:r>
              <a:rPr lang="mr-IN" dirty="0" smtClean="0"/>
              <a:t>–</a:t>
            </a:r>
            <a:r>
              <a:rPr lang="en-US" dirty="0" smtClean="0"/>
              <a:t>cannot be argued</a:t>
            </a:r>
            <a:r>
              <a:rPr lang="en-US" baseline="0" dirty="0" smtClean="0"/>
              <a:t> with despite evidence showing otherwise</a:t>
            </a:r>
            <a:endParaRPr lang="en-US" dirty="0" smtClean="0"/>
          </a:p>
          <a:p>
            <a:pPr marL="0" indent="0">
              <a:buFont typeface="Arial"/>
              <a:buNone/>
            </a:pPr>
            <a:r>
              <a:rPr lang="en-US" dirty="0" smtClean="0"/>
              <a:t>	Bizarre – couldn’t happen within our current reality  </a:t>
            </a:r>
          </a:p>
          <a:p>
            <a:pPr marL="0" indent="0">
              <a:buFont typeface="Arial"/>
              <a:buNone/>
            </a:pPr>
            <a:r>
              <a:rPr lang="en-US" dirty="0" smtClean="0"/>
              <a:t>	Non-bizarre – could happen within our current reality</a:t>
            </a:r>
          </a:p>
          <a:p>
            <a:pPr marL="0" indent="0">
              <a:buFont typeface="Arial"/>
              <a:buNone/>
            </a:pPr>
            <a:r>
              <a:rPr lang="en-US" dirty="0" smtClean="0"/>
              <a:t>	Others: persecutory,</a:t>
            </a:r>
            <a:r>
              <a:rPr lang="en-US" baseline="0" dirty="0" smtClean="0"/>
              <a:t> religious, grandiose, somatic, </a:t>
            </a:r>
            <a:endParaRPr lang="en-US" dirty="0" smtClean="0"/>
          </a:p>
          <a:p>
            <a:pPr marL="0" indent="0">
              <a:buFont typeface="Arial"/>
              <a:buNone/>
            </a:pPr>
            <a:r>
              <a:rPr lang="en-US" dirty="0" smtClean="0"/>
              <a:t>Overvalued Ideas – “delusions” you can reason with</a:t>
            </a:r>
          </a:p>
          <a:p>
            <a:pPr marL="0" indent="0">
              <a:buFont typeface="Arial"/>
              <a:buNone/>
            </a:pPr>
            <a:r>
              <a:rPr lang="en-US" dirty="0" smtClean="0"/>
              <a:t>Suicidal/Homicidal Ideations</a:t>
            </a:r>
          </a:p>
          <a:p>
            <a:pPr marL="0" indent="0">
              <a:buFont typeface="Arial"/>
              <a:buNone/>
            </a:pPr>
            <a:r>
              <a:rPr lang="en-US" dirty="0" smtClean="0"/>
              <a:t>Obsessions – intrusive, persistent ego-dystonic thoughts</a:t>
            </a:r>
          </a:p>
          <a:p>
            <a:pPr marL="0" indent="0">
              <a:buFont typeface="Arial"/>
              <a:buNone/>
            </a:pPr>
            <a:r>
              <a:rPr lang="en-US" dirty="0" smtClean="0"/>
              <a:t>Preoccupations: state of being preoccupied (</a:t>
            </a:r>
            <a:r>
              <a:rPr lang="en-US" dirty="0" err="1" smtClean="0"/>
              <a:t>vs</a:t>
            </a:r>
            <a:r>
              <a:rPr lang="en-US" dirty="0" smtClean="0"/>
              <a:t> perseveration</a:t>
            </a:r>
            <a:r>
              <a:rPr lang="en-US" baseline="0" dirty="0" smtClean="0"/>
              <a:t> </a:t>
            </a:r>
            <a:r>
              <a:rPr lang="mr-IN" baseline="0" dirty="0" smtClean="0"/>
              <a:t>–</a:t>
            </a:r>
            <a:r>
              <a:rPr lang="en-US" baseline="0" dirty="0" smtClean="0"/>
              <a:t> repetition or words, phrases or gestures despite absence of stimulus)</a:t>
            </a:r>
            <a:endParaRPr lang="en-US" dirty="0" smtClean="0"/>
          </a:p>
          <a:p>
            <a:pPr marL="0" indent="0">
              <a:buFont typeface="Arial"/>
              <a:buNone/>
            </a:pPr>
            <a:r>
              <a:rPr lang="en-US" dirty="0" smtClean="0"/>
              <a:t>Magical (“superstitious”) thinking</a:t>
            </a:r>
          </a:p>
          <a:p>
            <a:pPr marL="0" indent="0">
              <a:buFont typeface="Arial"/>
              <a:buNone/>
            </a:pPr>
            <a:r>
              <a:rPr lang="en-US" dirty="0" smtClean="0"/>
              <a:t>Ideas of reference – believing innocuous events have strong personal meaning for them</a:t>
            </a:r>
          </a:p>
          <a:p>
            <a:r>
              <a:rPr lang="en-US" dirty="0" smtClean="0"/>
              <a:t>Impoverished </a:t>
            </a:r>
            <a:r>
              <a:rPr lang="mr-IN" dirty="0" smtClean="0"/>
              <a:t>–</a:t>
            </a:r>
            <a:r>
              <a:rPr lang="en-US" dirty="0" smtClean="0"/>
              <a:t> patient’s thought processes</a:t>
            </a:r>
            <a:r>
              <a:rPr lang="en-US" baseline="0" dirty="0" smtClean="0"/>
              <a:t> seem empty or slow, this is observed through speech (slow, monotonous, few words)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337CAFE2-F9ED-8F4B-AC87-A021610654EB}" type="slidenum">
              <a:rPr lang="en-US" smtClean="0"/>
              <a:t>8</a:t>
            </a:fld>
            <a:endParaRPr lang="en-US"/>
          </a:p>
        </p:txBody>
      </p:sp>
    </p:spTree>
    <p:extLst>
      <p:ext uri="{BB962C8B-B14F-4D97-AF65-F5344CB8AC3E}">
        <p14:creationId xmlns:p14="http://schemas.microsoft.com/office/powerpoint/2010/main" val="6189120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7CAFE2-F9ED-8F4B-AC87-A021610654EB}" type="slidenum">
              <a:rPr lang="en-US" smtClean="0"/>
              <a:t>9</a:t>
            </a:fld>
            <a:endParaRPr lang="en-US"/>
          </a:p>
        </p:txBody>
      </p:sp>
    </p:spTree>
    <p:extLst>
      <p:ext uri="{BB962C8B-B14F-4D97-AF65-F5344CB8AC3E}">
        <p14:creationId xmlns:p14="http://schemas.microsoft.com/office/powerpoint/2010/main" val="1636529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69C06D-4ED8-42C6-905D-CA84CA1B6CBF}" type="datetime2">
              <a:rPr lang="en-US" smtClean="0"/>
              <a:t>Wednesday, January 31, 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1296349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6EEE0E-EDB0-4D84-86B0-50833DF22902}" type="datetime2">
              <a:rPr lang="en-US" smtClean="0"/>
              <a:t>Wednesday, January 31, 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extLst>
      <p:ext uri="{BB962C8B-B14F-4D97-AF65-F5344CB8AC3E}">
        <p14:creationId xmlns:p14="http://schemas.microsoft.com/office/powerpoint/2010/main" val="2920819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14372C-B5AB-4C39-B273-B99224EB4DD5}" type="datetime2">
              <a:rPr lang="en-US" smtClean="0"/>
              <a:t>Wednesday, January 31, 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extLst>
      <p:ext uri="{BB962C8B-B14F-4D97-AF65-F5344CB8AC3E}">
        <p14:creationId xmlns:p14="http://schemas.microsoft.com/office/powerpoint/2010/main" val="3538686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CB1CAA-32CD-4B55-B92A-B8F0843CACF4}" type="datetime2">
              <a:rPr lang="en-US" smtClean="0"/>
              <a:t>Wednesday, January 31, 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276163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D8CDC4-3D19-4983-B478-82F6B8E5AB66}" type="datetime2">
              <a:rPr lang="en-US" smtClean="0"/>
              <a:t>Wednesday, January 31, 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2592177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B82477-D5D3-4181-8C11-75D0F2433A87}" type="datetime2">
              <a:rPr lang="en-US" smtClean="0"/>
              <a:t>Wednesday, January 31, 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131588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3E253B-1893-4367-8BAE-DF4BC10DC578}" type="datetime2">
              <a:rPr lang="en-US" smtClean="0"/>
              <a:t>Wednesday, January 31, 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3421444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62300D-25B3-4603-86C9-4CB776489F00}" type="datetime2">
              <a:rPr lang="en-US" smtClean="0"/>
              <a:t>Wednesday, January 31, 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2659715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14AD9-FCC8-48B7-B85B-012A91320DFF}" type="datetime2">
              <a:rPr lang="en-US" smtClean="0"/>
              <a:t>Wednesday, January 31, 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3793437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82DC50-D5DB-4F94-B367-9876CD2C4012}" type="datetime2">
              <a:rPr lang="en-US" smtClean="0"/>
              <a:t>Wednesday, January 31, 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2871214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2EB412-E790-42EA-81FE-2925D3A43D91}" type="datetime2">
              <a:rPr lang="en-US" smtClean="0"/>
              <a:t>Wednesday, January 31, 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147714278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385921-A91A-409C-921C-0E0EC1E750EC}" type="datetime2">
              <a:rPr lang="en-US" smtClean="0"/>
              <a:t>Wednesday, January 31, 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89C0F2-17E0-497A-9BBE-0C73201AAFE3}" type="slidenum">
              <a:rPr lang="en-US" smtClean="0"/>
              <a:pPr/>
              <a:t>‹#›</a:t>
            </a:fld>
            <a:endParaRPr lang="en-US" dirty="0"/>
          </a:p>
        </p:txBody>
      </p:sp>
    </p:spTree>
    <p:extLst>
      <p:ext uri="{BB962C8B-B14F-4D97-AF65-F5344CB8AC3E}">
        <p14:creationId xmlns:p14="http://schemas.microsoft.com/office/powerpoint/2010/main" val="1250860472"/>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7200" dirty="0" smtClean="0"/>
              <a:t>Psych Review I</a:t>
            </a:r>
            <a:endParaRPr lang="en-US" sz="7200" dirty="0"/>
          </a:p>
        </p:txBody>
      </p:sp>
      <p:sp>
        <p:nvSpPr>
          <p:cNvPr id="3" name="Subtitle 2"/>
          <p:cNvSpPr>
            <a:spLocks noGrp="1"/>
          </p:cNvSpPr>
          <p:nvPr>
            <p:ph type="subTitle" idx="1"/>
          </p:nvPr>
        </p:nvSpPr>
        <p:spPr/>
        <p:txBody>
          <a:bodyPr>
            <a:normAutofit/>
          </a:bodyPr>
          <a:lstStyle/>
          <a:p>
            <a:r>
              <a:rPr lang="en-US" dirty="0" smtClean="0"/>
              <a:t>Alyssa Norman, MS4</a:t>
            </a:r>
          </a:p>
          <a:p>
            <a:r>
              <a:rPr lang="en-US" dirty="0" err="1" smtClean="0"/>
              <a:t>aherman@buffalo.edu</a:t>
            </a:r>
            <a:endParaRPr lang="en-US" dirty="0"/>
          </a:p>
        </p:txBody>
      </p:sp>
    </p:spTree>
    <p:extLst>
      <p:ext uri="{BB962C8B-B14F-4D97-AF65-F5344CB8AC3E}">
        <p14:creationId xmlns:p14="http://schemas.microsoft.com/office/powerpoint/2010/main" val="241241353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Schizophrenia</a:t>
            </a:r>
            <a:endParaRPr lang="en-US" dirty="0">
              <a:solidFill>
                <a:srgbClr val="121429"/>
              </a:solidFill>
            </a:endParaRPr>
          </a:p>
        </p:txBody>
      </p:sp>
      <p:sp>
        <p:nvSpPr>
          <p:cNvPr id="2" name="Content Placeholder 1"/>
          <p:cNvSpPr>
            <a:spLocks noGrp="1"/>
          </p:cNvSpPr>
          <p:nvPr>
            <p:ph idx="1"/>
          </p:nvPr>
        </p:nvSpPr>
        <p:spPr>
          <a:xfrm>
            <a:off x="254000" y="1276837"/>
            <a:ext cx="8534400" cy="4565163"/>
          </a:xfrm>
        </p:spPr>
        <p:txBody>
          <a:bodyPr>
            <a:noAutofit/>
          </a:bodyPr>
          <a:lstStyle/>
          <a:p>
            <a:pPr>
              <a:buFont typeface="Arial"/>
              <a:buChar char="•"/>
            </a:pPr>
            <a:r>
              <a:rPr lang="en-US" sz="3200" dirty="0"/>
              <a:t>Chronic or recurrent disorder characterized by:</a:t>
            </a:r>
          </a:p>
          <a:p>
            <a:pPr lvl="1">
              <a:buFont typeface="Arial"/>
              <a:buChar char="•"/>
            </a:pPr>
            <a:r>
              <a:rPr lang="en-US" sz="3200" dirty="0" smtClean="0"/>
              <a:t>Sustained </a:t>
            </a:r>
            <a:r>
              <a:rPr lang="en-US" sz="3200" dirty="0"/>
              <a:t>periods of psychosis, </a:t>
            </a:r>
            <a:endParaRPr lang="en-US" sz="3200" dirty="0" smtClean="0"/>
          </a:p>
          <a:p>
            <a:pPr lvl="2">
              <a:buFont typeface="Arial"/>
              <a:buChar char="•"/>
            </a:pPr>
            <a:r>
              <a:rPr lang="en-US" sz="2800" dirty="0" smtClean="0"/>
              <a:t>“</a:t>
            </a:r>
            <a:r>
              <a:rPr lang="en-US" sz="2800" dirty="0"/>
              <a:t>positive symptoms” (</a:t>
            </a:r>
            <a:r>
              <a:rPr lang="en-US" sz="2800" b="1" dirty="0">
                <a:solidFill>
                  <a:srgbClr val="FFFF00"/>
                </a:solidFill>
              </a:rPr>
              <a:t>~1 month</a:t>
            </a:r>
            <a:r>
              <a:rPr lang="en-US" sz="2800" dirty="0"/>
              <a:t>)</a:t>
            </a:r>
          </a:p>
          <a:p>
            <a:pPr lvl="1">
              <a:buFont typeface="Arial"/>
              <a:buChar char="•"/>
            </a:pPr>
            <a:r>
              <a:rPr lang="en-US" sz="3200" dirty="0" smtClean="0"/>
              <a:t>Negative </a:t>
            </a:r>
            <a:r>
              <a:rPr lang="en-US" sz="3200" dirty="0"/>
              <a:t>symptoms</a:t>
            </a:r>
          </a:p>
          <a:p>
            <a:pPr lvl="1">
              <a:buFont typeface="Arial"/>
              <a:buChar char="•"/>
            </a:pPr>
            <a:r>
              <a:rPr lang="en-US" sz="3200" dirty="0" smtClean="0"/>
              <a:t>Long</a:t>
            </a:r>
            <a:r>
              <a:rPr lang="en-US" sz="3200" dirty="0"/>
              <a:t>-term deterioration in functional </a:t>
            </a:r>
            <a:r>
              <a:rPr lang="en-US" sz="3200" dirty="0" smtClean="0"/>
              <a:t>ability</a:t>
            </a:r>
          </a:p>
          <a:p>
            <a:pPr lvl="1">
              <a:buFont typeface="Arial"/>
              <a:buChar char="•"/>
            </a:pPr>
            <a:r>
              <a:rPr lang="en-US" sz="3200" dirty="0" smtClean="0"/>
              <a:t> </a:t>
            </a:r>
            <a:r>
              <a:rPr lang="en-US" sz="3200" dirty="0"/>
              <a:t>Symptom duration of at </a:t>
            </a:r>
            <a:r>
              <a:rPr lang="en-US" sz="3200" b="1" dirty="0">
                <a:solidFill>
                  <a:srgbClr val="FFFF00"/>
                </a:solidFill>
              </a:rPr>
              <a:t>least 6 </a:t>
            </a:r>
            <a:r>
              <a:rPr lang="en-US" sz="3200" b="1" dirty="0" smtClean="0">
                <a:solidFill>
                  <a:srgbClr val="FFFF00"/>
                </a:solidFill>
              </a:rPr>
              <a:t>months</a:t>
            </a:r>
            <a:endParaRPr lang="en-US" sz="3200" b="1" dirty="0">
              <a:solidFill>
                <a:srgbClr val="FFFF00"/>
              </a:solidFill>
            </a:endParaRPr>
          </a:p>
        </p:txBody>
      </p:sp>
    </p:spTree>
    <p:extLst>
      <p:ext uri="{BB962C8B-B14F-4D97-AF65-F5344CB8AC3E}">
        <p14:creationId xmlns:p14="http://schemas.microsoft.com/office/powerpoint/2010/main" val="374550887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Schizophrenia</a:t>
            </a:r>
            <a:endParaRPr lang="en-US" sz="2800" dirty="0">
              <a:solidFill>
                <a:srgbClr val="121429"/>
              </a:solidFill>
            </a:endParaRPr>
          </a:p>
        </p:txBody>
      </p:sp>
      <p:sp>
        <p:nvSpPr>
          <p:cNvPr id="2" name="Content Placeholder 1"/>
          <p:cNvSpPr>
            <a:spLocks noGrp="1"/>
          </p:cNvSpPr>
          <p:nvPr>
            <p:ph idx="1"/>
          </p:nvPr>
        </p:nvSpPr>
        <p:spPr>
          <a:xfrm>
            <a:off x="774154" y="1429236"/>
            <a:ext cx="7648500" cy="3616898"/>
          </a:xfrm>
        </p:spPr>
        <p:txBody>
          <a:bodyPr numCol="2">
            <a:normAutofit fontScale="92500"/>
          </a:bodyPr>
          <a:lstStyle/>
          <a:p>
            <a:pPr marL="18288" indent="0" algn="ctr">
              <a:buNone/>
            </a:pPr>
            <a:r>
              <a:rPr lang="en-US" sz="2800" b="1" u="sng" dirty="0">
                <a:solidFill>
                  <a:schemeClr val="accent5">
                    <a:lumMod val="75000"/>
                  </a:schemeClr>
                </a:solidFill>
              </a:rPr>
              <a:t>Positive Symptoms</a:t>
            </a:r>
          </a:p>
          <a:p>
            <a:pPr marL="18288" indent="0" algn="ctr">
              <a:buNone/>
            </a:pPr>
            <a:r>
              <a:rPr lang="en-US" sz="2400" dirty="0"/>
              <a:t>Delusions</a:t>
            </a:r>
          </a:p>
          <a:p>
            <a:pPr marL="18288" indent="0" algn="ctr">
              <a:buNone/>
            </a:pPr>
            <a:r>
              <a:rPr lang="en-US" sz="2400" dirty="0"/>
              <a:t>Hallucinations</a:t>
            </a:r>
          </a:p>
          <a:p>
            <a:pPr marL="18288" indent="0" algn="ctr">
              <a:buNone/>
            </a:pPr>
            <a:r>
              <a:rPr lang="en-US" sz="2400" dirty="0"/>
              <a:t>Thought/speech disorganization</a:t>
            </a:r>
          </a:p>
          <a:p>
            <a:pPr marL="18288" indent="0" algn="ctr">
              <a:buNone/>
            </a:pPr>
            <a:r>
              <a:rPr lang="en-US" sz="2400" dirty="0"/>
              <a:t>Disorganized behavior</a:t>
            </a:r>
          </a:p>
          <a:p>
            <a:pPr marL="18288" indent="0" algn="ctr">
              <a:buNone/>
            </a:pPr>
            <a:r>
              <a:rPr lang="en-US" sz="2400" dirty="0" smtClean="0"/>
              <a:t>Catatonia</a:t>
            </a:r>
          </a:p>
          <a:p>
            <a:pPr marL="18288" indent="0" algn="ctr">
              <a:buNone/>
            </a:pPr>
            <a:endParaRPr lang="en-US" sz="2400" dirty="0"/>
          </a:p>
          <a:p>
            <a:pPr marL="18288" indent="0" algn="ctr">
              <a:buNone/>
            </a:pPr>
            <a:endParaRPr lang="en-US" sz="2400" dirty="0" smtClean="0"/>
          </a:p>
          <a:p>
            <a:pPr marL="18288" indent="0" algn="ctr">
              <a:buNone/>
            </a:pPr>
            <a:r>
              <a:rPr lang="en-US" sz="2800" b="1" u="sng" dirty="0">
                <a:solidFill>
                  <a:schemeClr val="accent6">
                    <a:lumMod val="60000"/>
                    <a:lumOff val="40000"/>
                  </a:schemeClr>
                </a:solidFill>
              </a:rPr>
              <a:t>Negative Symptoms</a:t>
            </a:r>
          </a:p>
          <a:p>
            <a:pPr marL="18288" indent="0" algn="ctr">
              <a:buNone/>
            </a:pPr>
            <a:r>
              <a:rPr lang="en-US" sz="2400" dirty="0"/>
              <a:t>Blunted affect</a:t>
            </a:r>
          </a:p>
          <a:p>
            <a:pPr marL="18288" indent="0" algn="ctr">
              <a:buNone/>
            </a:pPr>
            <a:r>
              <a:rPr lang="en-US" sz="2400" dirty="0" err="1"/>
              <a:t>Anhedonia</a:t>
            </a:r>
            <a:r>
              <a:rPr lang="en-US" sz="2400" dirty="0"/>
              <a:t>/</a:t>
            </a:r>
            <a:r>
              <a:rPr lang="en-US" sz="2400" dirty="0" err="1"/>
              <a:t>Asociality</a:t>
            </a:r>
            <a:endParaRPr lang="en-US" sz="2400" dirty="0"/>
          </a:p>
          <a:p>
            <a:pPr marL="18288" indent="0" algn="ctr">
              <a:buNone/>
            </a:pPr>
            <a:r>
              <a:rPr lang="en-US" sz="2400" dirty="0" err="1"/>
              <a:t>Alogia</a:t>
            </a:r>
            <a:endParaRPr lang="en-US" sz="2400" dirty="0"/>
          </a:p>
          <a:p>
            <a:pPr marL="18288" indent="0" algn="ctr">
              <a:buNone/>
            </a:pPr>
            <a:r>
              <a:rPr lang="en-US" sz="2400" dirty="0"/>
              <a:t>Inattention</a:t>
            </a:r>
          </a:p>
          <a:p>
            <a:pPr marL="18288" indent="0" algn="ctr">
              <a:buNone/>
            </a:pPr>
            <a:r>
              <a:rPr lang="en-US" sz="2400" dirty="0" err="1"/>
              <a:t>Avolition</a:t>
            </a:r>
            <a:r>
              <a:rPr lang="en-US" sz="2400" dirty="0"/>
              <a:t>/</a:t>
            </a:r>
            <a:r>
              <a:rPr lang="en-US" sz="2400" dirty="0" smtClean="0"/>
              <a:t>Apathy</a:t>
            </a:r>
            <a:endParaRPr lang="en-US" sz="2400" dirty="0"/>
          </a:p>
          <a:p>
            <a:endParaRPr lang="en-US" dirty="0" smtClean="0"/>
          </a:p>
          <a:p>
            <a:endParaRPr lang="en-US" dirty="0"/>
          </a:p>
        </p:txBody>
      </p:sp>
      <p:sp>
        <p:nvSpPr>
          <p:cNvPr id="4" name="TextBox 3"/>
          <p:cNvSpPr txBox="1"/>
          <p:nvPr/>
        </p:nvSpPr>
        <p:spPr>
          <a:xfrm>
            <a:off x="615813" y="4741335"/>
            <a:ext cx="3905388" cy="1412694"/>
          </a:xfrm>
          <a:prstGeom prst="rect">
            <a:avLst/>
          </a:prstGeom>
          <a:noFill/>
        </p:spPr>
        <p:txBody>
          <a:bodyPr wrap="square" rtlCol="0">
            <a:spAutoFit/>
          </a:bodyPr>
          <a:lstStyle/>
          <a:p>
            <a:pPr algn="ctr">
              <a:lnSpc>
                <a:spcPct val="120000"/>
              </a:lnSpc>
            </a:pPr>
            <a:r>
              <a:rPr lang="en-US" dirty="0" smtClean="0">
                <a:latin typeface="Wingdings"/>
                <a:ea typeface="Wingdings"/>
                <a:cs typeface="Wingdings"/>
                <a:sym typeface="Wingdings"/>
              </a:rPr>
              <a:t></a:t>
            </a:r>
            <a:r>
              <a:rPr lang="en-US" dirty="0" smtClean="0"/>
              <a:t>Dopamine in mesolimbic tract</a:t>
            </a:r>
          </a:p>
          <a:p>
            <a:pPr algn="ctr">
              <a:lnSpc>
                <a:spcPct val="120000"/>
              </a:lnSpc>
            </a:pPr>
            <a:r>
              <a:rPr lang="en-US" dirty="0" smtClean="0"/>
              <a:t>Occurs late, waxing/waning</a:t>
            </a:r>
          </a:p>
          <a:p>
            <a:pPr algn="ctr">
              <a:lnSpc>
                <a:spcPct val="120000"/>
              </a:lnSpc>
            </a:pPr>
            <a:r>
              <a:rPr lang="en-US" dirty="0" smtClean="0"/>
              <a:t>Hospitalization</a:t>
            </a:r>
          </a:p>
          <a:p>
            <a:pPr algn="ctr">
              <a:lnSpc>
                <a:spcPct val="120000"/>
              </a:lnSpc>
            </a:pPr>
            <a:r>
              <a:rPr lang="en-US" dirty="0" smtClean="0"/>
              <a:t>Responds well to antipsychotics</a:t>
            </a:r>
            <a:endParaRPr lang="en-US" dirty="0"/>
          </a:p>
        </p:txBody>
      </p:sp>
      <p:sp>
        <p:nvSpPr>
          <p:cNvPr id="5" name="TextBox 4"/>
          <p:cNvSpPr txBox="1"/>
          <p:nvPr/>
        </p:nvSpPr>
        <p:spPr>
          <a:xfrm>
            <a:off x="4673599" y="4572001"/>
            <a:ext cx="4165601" cy="1745093"/>
          </a:xfrm>
          <a:prstGeom prst="rect">
            <a:avLst/>
          </a:prstGeom>
          <a:noFill/>
        </p:spPr>
        <p:txBody>
          <a:bodyPr wrap="square" rtlCol="0">
            <a:spAutoFit/>
          </a:bodyPr>
          <a:lstStyle/>
          <a:p>
            <a:pPr algn="ctr">
              <a:lnSpc>
                <a:spcPct val="120000"/>
              </a:lnSpc>
            </a:pPr>
            <a:r>
              <a:rPr lang="en-US" dirty="0" smtClean="0">
                <a:latin typeface="Wingdings"/>
                <a:ea typeface="Wingdings"/>
                <a:cs typeface="Wingdings"/>
                <a:sym typeface="Wingdings"/>
              </a:rPr>
              <a:t></a:t>
            </a:r>
            <a:r>
              <a:rPr lang="en-US" dirty="0" smtClean="0"/>
              <a:t>Dopamine in </a:t>
            </a:r>
            <a:r>
              <a:rPr lang="en-US" dirty="0" err="1" smtClean="0"/>
              <a:t>mesocortical</a:t>
            </a:r>
            <a:r>
              <a:rPr lang="en-US" dirty="0" smtClean="0"/>
              <a:t> tract</a:t>
            </a:r>
          </a:p>
          <a:p>
            <a:pPr algn="ctr">
              <a:lnSpc>
                <a:spcPct val="120000"/>
              </a:lnSpc>
            </a:pPr>
            <a:r>
              <a:rPr lang="en-US" dirty="0" smtClean="0"/>
              <a:t>Occurs early (</a:t>
            </a:r>
            <a:r>
              <a:rPr lang="en-US" dirty="0" err="1" smtClean="0"/>
              <a:t>prodrome</a:t>
            </a:r>
            <a:r>
              <a:rPr lang="en-US" dirty="0" smtClean="0"/>
              <a:t>), progressive</a:t>
            </a:r>
          </a:p>
          <a:p>
            <a:pPr algn="ctr">
              <a:lnSpc>
                <a:spcPct val="120000"/>
              </a:lnSpc>
            </a:pPr>
            <a:r>
              <a:rPr lang="en-US" dirty="0" smtClean="0"/>
              <a:t>Impairs function</a:t>
            </a:r>
          </a:p>
          <a:p>
            <a:pPr algn="ctr">
              <a:lnSpc>
                <a:spcPct val="120000"/>
              </a:lnSpc>
            </a:pPr>
            <a:r>
              <a:rPr lang="en-US" dirty="0" smtClean="0"/>
              <a:t>Does not respond as well to antipsychotics </a:t>
            </a:r>
            <a:endParaRPr lang="en-US" dirty="0"/>
          </a:p>
        </p:txBody>
      </p:sp>
      <p:sp>
        <p:nvSpPr>
          <p:cNvPr id="6" name="Down Arrow 5"/>
          <p:cNvSpPr/>
          <p:nvPr/>
        </p:nvSpPr>
        <p:spPr>
          <a:xfrm>
            <a:off x="2404533" y="4267200"/>
            <a:ext cx="321734" cy="474135"/>
          </a:xfrm>
          <a:prstGeom prst="downArrow">
            <a:avLst/>
          </a:prstGeom>
          <a:gradFill flip="none" rotWithShape="1">
            <a:gsLst>
              <a:gs pos="0">
                <a:schemeClr val="tx1"/>
              </a:gs>
              <a:gs pos="100000">
                <a:schemeClr val="bg2">
                  <a:lumMod val="60000"/>
                  <a:lumOff val="4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Down Arrow 7"/>
          <p:cNvSpPr/>
          <p:nvPr/>
        </p:nvSpPr>
        <p:spPr>
          <a:xfrm>
            <a:off x="6400800" y="4097866"/>
            <a:ext cx="321734" cy="474135"/>
          </a:xfrm>
          <a:prstGeom prst="downArrow">
            <a:avLst/>
          </a:prstGeom>
          <a:gradFill flip="none" rotWithShape="1">
            <a:gsLst>
              <a:gs pos="0">
                <a:schemeClr val="tx1"/>
              </a:gs>
              <a:gs pos="100000">
                <a:schemeClr val="bg2">
                  <a:lumMod val="60000"/>
                  <a:lumOff val="4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789767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chemeClr val="bg2">
                    <a:lumMod val="50000"/>
                  </a:schemeClr>
                </a:solidFill>
              </a:rPr>
              <a:t>Schizophrenia: </a:t>
            </a:r>
            <a:r>
              <a:rPr lang="en-US" sz="4000" dirty="0" smtClean="0">
                <a:solidFill>
                  <a:schemeClr val="bg2">
                    <a:lumMod val="50000"/>
                  </a:schemeClr>
                </a:solidFill>
              </a:rPr>
              <a:t>DSM-V</a:t>
            </a:r>
            <a:endParaRPr lang="en-US" sz="4000" dirty="0">
              <a:solidFill>
                <a:schemeClr val="bg2">
                  <a:lumMod val="50000"/>
                </a:schemeClr>
              </a:solidFill>
            </a:endParaRPr>
          </a:p>
        </p:txBody>
      </p:sp>
      <p:sp>
        <p:nvSpPr>
          <p:cNvPr id="2" name="Content Placeholder 1"/>
          <p:cNvSpPr>
            <a:spLocks noGrp="1"/>
          </p:cNvSpPr>
          <p:nvPr>
            <p:ph idx="1"/>
          </p:nvPr>
        </p:nvSpPr>
        <p:spPr>
          <a:xfrm>
            <a:off x="558800" y="1473200"/>
            <a:ext cx="8016254" cy="4886899"/>
          </a:xfrm>
        </p:spPr>
        <p:txBody>
          <a:bodyPr>
            <a:normAutofit lnSpcReduction="10000"/>
          </a:bodyPr>
          <a:lstStyle/>
          <a:p>
            <a:pPr marL="18288" indent="0">
              <a:buNone/>
            </a:pPr>
            <a:r>
              <a:rPr lang="en-US" sz="2400" dirty="0" smtClean="0"/>
              <a:t>A. 2</a:t>
            </a:r>
            <a:r>
              <a:rPr lang="en-US" sz="2400" dirty="0"/>
              <a:t>+ of the following symptoms for at least 1 month:</a:t>
            </a:r>
          </a:p>
          <a:p>
            <a:pPr lvl="1">
              <a:buFont typeface="Arial"/>
              <a:buChar char="•"/>
            </a:pPr>
            <a:r>
              <a:rPr lang="en-US" dirty="0" smtClean="0">
                <a:solidFill>
                  <a:srgbClr val="FFFF00"/>
                </a:solidFill>
              </a:rPr>
              <a:t> </a:t>
            </a:r>
            <a:r>
              <a:rPr lang="en-US" dirty="0">
                <a:solidFill>
                  <a:srgbClr val="FFFF00"/>
                </a:solidFill>
              </a:rPr>
              <a:t>Delusions</a:t>
            </a:r>
          </a:p>
          <a:p>
            <a:pPr lvl="1">
              <a:buFont typeface="Arial"/>
              <a:buChar char="•"/>
            </a:pPr>
            <a:r>
              <a:rPr lang="en-US" dirty="0" smtClean="0">
                <a:solidFill>
                  <a:srgbClr val="FFFF00"/>
                </a:solidFill>
              </a:rPr>
              <a:t>Hallucinations</a:t>
            </a:r>
            <a:endParaRPr lang="en-US" dirty="0">
              <a:solidFill>
                <a:srgbClr val="FFFF00"/>
              </a:solidFill>
            </a:endParaRPr>
          </a:p>
          <a:p>
            <a:pPr lvl="1">
              <a:buFont typeface="Arial"/>
              <a:buChar char="•"/>
            </a:pPr>
            <a:r>
              <a:rPr lang="en-US" dirty="0" smtClean="0">
                <a:solidFill>
                  <a:srgbClr val="FFFF00"/>
                </a:solidFill>
              </a:rPr>
              <a:t>Disorganized </a:t>
            </a:r>
            <a:r>
              <a:rPr lang="en-US" dirty="0">
                <a:solidFill>
                  <a:srgbClr val="FFFF00"/>
                </a:solidFill>
              </a:rPr>
              <a:t>speech</a:t>
            </a:r>
          </a:p>
          <a:p>
            <a:pPr lvl="1">
              <a:buFont typeface="Arial"/>
              <a:buChar char="•"/>
            </a:pPr>
            <a:r>
              <a:rPr lang="en-US" dirty="0" smtClean="0"/>
              <a:t>Grossly </a:t>
            </a:r>
            <a:r>
              <a:rPr lang="en-US" dirty="0"/>
              <a:t>disorganized or catatonic behavior</a:t>
            </a:r>
          </a:p>
          <a:p>
            <a:pPr lvl="1">
              <a:buFont typeface="Arial"/>
              <a:buChar char="•"/>
            </a:pPr>
            <a:r>
              <a:rPr lang="en-US" dirty="0" smtClean="0"/>
              <a:t>Negative </a:t>
            </a:r>
            <a:r>
              <a:rPr lang="en-US" dirty="0"/>
              <a:t>symptoms </a:t>
            </a:r>
            <a:endParaRPr lang="en-US" dirty="0" smtClean="0"/>
          </a:p>
          <a:p>
            <a:pPr marL="18288" indent="0">
              <a:buNone/>
            </a:pPr>
            <a:r>
              <a:rPr lang="en-US" sz="2400" dirty="0" smtClean="0"/>
              <a:t>B</a:t>
            </a:r>
            <a:r>
              <a:rPr lang="en-US" sz="2400" dirty="0"/>
              <a:t>. Social/Occupational Dysfunction </a:t>
            </a:r>
            <a:endParaRPr lang="en-US" sz="2400" dirty="0" smtClean="0"/>
          </a:p>
          <a:p>
            <a:pPr marL="18288" indent="0">
              <a:buNone/>
            </a:pPr>
            <a:r>
              <a:rPr lang="en-US" sz="2400" dirty="0" smtClean="0"/>
              <a:t>C</a:t>
            </a:r>
            <a:r>
              <a:rPr lang="en-US" sz="2400" dirty="0"/>
              <a:t>. Overall duration of at least 6 months </a:t>
            </a:r>
            <a:endParaRPr lang="en-US" sz="2400" dirty="0" smtClean="0"/>
          </a:p>
          <a:p>
            <a:pPr marL="18288" indent="0">
              <a:buNone/>
            </a:pPr>
            <a:r>
              <a:rPr lang="en-US" sz="2400" dirty="0" smtClean="0"/>
              <a:t>D. Not attributable to schizoaffective or mood disorder, substance use, general medical condition, pervasive developmental disorder</a:t>
            </a:r>
          </a:p>
          <a:p>
            <a:pPr>
              <a:buFont typeface="Arial"/>
              <a:buChar char="•"/>
            </a:pPr>
            <a:endParaRPr lang="en-US" dirty="0" smtClean="0"/>
          </a:p>
          <a:p>
            <a:pPr>
              <a:buFont typeface="Arial"/>
              <a:buChar char="•"/>
            </a:pPr>
            <a:endParaRPr lang="en-US" dirty="0"/>
          </a:p>
        </p:txBody>
      </p:sp>
      <p:sp>
        <p:nvSpPr>
          <p:cNvPr id="4" name="Right Brace 3"/>
          <p:cNvSpPr/>
          <p:nvPr/>
        </p:nvSpPr>
        <p:spPr>
          <a:xfrm>
            <a:off x="3589867" y="1896534"/>
            <a:ext cx="931333" cy="958908"/>
          </a:xfrm>
          <a:prstGeom prst="rightBrace">
            <a:avLst/>
          </a:prstGeom>
          <a:ln>
            <a:solidFill>
              <a:srgbClr val="FFFF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sp>
        <p:nvSpPr>
          <p:cNvPr id="5" name="TextBox 4"/>
          <p:cNvSpPr txBox="1"/>
          <p:nvPr/>
        </p:nvSpPr>
        <p:spPr>
          <a:xfrm>
            <a:off x="4673600" y="2116666"/>
            <a:ext cx="3048000" cy="400110"/>
          </a:xfrm>
          <a:prstGeom prst="rect">
            <a:avLst/>
          </a:prstGeom>
          <a:noFill/>
        </p:spPr>
        <p:txBody>
          <a:bodyPr wrap="square" rtlCol="0">
            <a:spAutoFit/>
          </a:bodyPr>
          <a:lstStyle/>
          <a:p>
            <a:r>
              <a:rPr lang="en-US" sz="2000" dirty="0" smtClean="0">
                <a:solidFill>
                  <a:srgbClr val="FFFF00"/>
                </a:solidFill>
              </a:rPr>
              <a:t>Need at least one of these</a:t>
            </a:r>
            <a:endParaRPr lang="en-US" sz="2000" dirty="0">
              <a:solidFill>
                <a:srgbClr val="FFFF00"/>
              </a:solidFill>
            </a:endParaRPr>
          </a:p>
        </p:txBody>
      </p:sp>
    </p:spTree>
    <p:extLst>
      <p:ext uri="{BB962C8B-B14F-4D97-AF65-F5344CB8AC3E}">
        <p14:creationId xmlns:p14="http://schemas.microsoft.com/office/powerpoint/2010/main" val="151726990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Schizophrenia</a:t>
            </a:r>
            <a:endParaRPr lang="en-US" dirty="0">
              <a:solidFill>
                <a:srgbClr val="121429"/>
              </a:solidFill>
            </a:endParaRPr>
          </a:p>
        </p:txBody>
      </p:sp>
      <p:sp>
        <p:nvSpPr>
          <p:cNvPr id="2" name="Content Placeholder 1"/>
          <p:cNvSpPr>
            <a:spLocks noGrp="1"/>
          </p:cNvSpPr>
          <p:nvPr>
            <p:ph idx="1"/>
          </p:nvPr>
        </p:nvSpPr>
        <p:spPr>
          <a:xfrm>
            <a:off x="412612" y="1307285"/>
            <a:ext cx="4193255" cy="5068447"/>
          </a:xfrm>
        </p:spPr>
        <p:txBody>
          <a:bodyPr>
            <a:normAutofit/>
          </a:bodyPr>
          <a:lstStyle/>
          <a:p>
            <a:pPr>
              <a:buFont typeface="Arial"/>
              <a:buChar char="•"/>
            </a:pPr>
            <a:r>
              <a:rPr lang="en-US" sz="2800" dirty="0" smtClean="0"/>
              <a:t>Cognitive Symptoms</a:t>
            </a:r>
          </a:p>
          <a:p>
            <a:pPr lvl="1">
              <a:buFont typeface="Arial"/>
              <a:buChar char="•"/>
            </a:pPr>
            <a:r>
              <a:rPr lang="en-US" sz="2400" dirty="0"/>
              <a:t>Memory</a:t>
            </a:r>
          </a:p>
          <a:p>
            <a:pPr lvl="1">
              <a:buFont typeface="Arial"/>
              <a:buChar char="•"/>
            </a:pPr>
            <a:r>
              <a:rPr lang="en-US" sz="2400" dirty="0"/>
              <a:t>Language</a:t>
            </a:r>
          </a:p>
          <a:p>
            <a:pPr lvl="1">
              <a:buFont typeface="Arial"/>
              <a:buChar char="•"/>
            </a:pPr>
            <a:r>
              <a:rPr lang="en-US" sz="2400" dirty="0"/>
              <a:t>Attention</a:t>
            </a:r>
          </a:p>
          <a:p>
            <a:pPr lvl="1">
              <a:buFont typeface="Arial"/>
              <a:buChar char="•"/>
            </a:pPr>
            <a:r>
              <a:rPr lang="en-US" sz="2400" dirty="0"/>
              <a:t>Executive </a:t>
            </a:r>
            <a:r>
              <a:rPr lang="en-US" sz="2400" dirty="0" smtClean="0"/>
              <a:t>Function</a:t>
            </a:r>
          </a:p>
          <a:p>
            <a:pPr marL="384048" lvl="1" indent="0">
              <a:buNone/>
            </a:pPr>
            <a:r>
              <a:rPr lang="en-US" sz="2400" dirty="0"/>
              <a:t> </a:t>
            </a:r>
            <a:r>
              <a:rPr lang="en-US" sz="2400" dirty="0" smtClean="0"/>
              <a:t> </a:t>
            </a:r>
          </a:p>
          <a:p>
            <a:pPr marL="384048" lvl="1" indent="0">
              <a:buNone/>
            </a:pPr>
            <a:endParaRPr lang="en-US" sz="2400" dirty="0" smtClean="0"/>
          </a:p>
          <a:p>
            <a:pPr>
              <a:buFont typeface="Arial"/>
              <a:buChar char="•"/>
            </a:pPr>
            <a:r>
              <a:rPr lang="en-US" sz="2800" dirty="0" smtClean="0"/>
              <a:t>Mood Symptoms</a:t>
            </a:r>
          </a:p>
          <a:p>
            <a:pPr lvl="1">
              <a:buFont typeface="Arial"/>
              <a:buChar char="•"/>
            </a:pPr>
            <a:r>
              <a:rPr lang="en-US" sz="2400" dirty="0" smtClean="0"/>
              <a:t>Depression</a:t>
            </a:r>
          </a:p>
          <a:p>
            <a:pPr lvl="1">
              <a:buFont typeface="Arial"/>
              <a:buChar char="•"/>
            </a:pPr>
            <a:r>
              <a:rPr lang="en-US" sz="2400" dirty="0" err="1" smtClean="0"/>
              <a:t>Dysphoria</a:t>
            </a:r>
            <a:endParaRPr lang="en-US" sz="2400" dirty="0" smtClean="0"/>
          </a:p>
        </p:txBody>
      </p:sp>
      <p:sp>
        <p:nvSpPr>
          <p:cNvPr id="6" name="Right Brace 5"/>
          <p:cNvSpPr/>
          <p:nvPr/>
        </p:nvSpPr>
        <p:spPr>
          <a:xfrm>
            <a:off x="3843867" y="1623158"/>
            <a:ext cx="1083734" cy="222071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Right Brace 6"/>
          <p:cNvSpPr/>
          <p:nvPr/>
        </p:nvSpPr>
        <p:spPr>
          <a:xfrm>
            <a:off x="3403601" y="4786032"/>
            <a:ext cx="1524000" cy="15897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p:cNvSpPr txBox="1"/>
          <p:nvPr/>
        </p:nvSpPr>
        <p:spPr>
          <a:xfrm>
            <a:off x="5181601" y="1623158"/>
            <a:ext cx="3352800" cy="2118529"/>
          </a:xfrm>
          <a:prstGeom prst="rect">
            <a:avLst/>
          </a:prstGeom>
          <a:noFill/>
        </p:spPr>
        <p:txBody>
          <a:bodyPr wrap="square" rtlCol="0">
            <a:spAutoFit/>
          </a:bodyPr>
          <a:lstStyle/>
          <a:p>
            <a:pPr algn="ctr">
              <a:lnSpc>
                <a:spcPct val="110000"/>
              </a:lnSpc>
            </a:pPr>
            <a:r>
              <a:rPr lang="en-US" sz="2000" dirty="0" smtClean="0"/>
              <a:t>Involves all domains</a:t>
            </a:r>
          </a:p>
          <a:p>
            <a:pPr algn="ctr">
              <a:lnSpc>
                <a:spcPct val="110000"/>
              </a:lnSpc>
            </a:pPr>
            <a:r>
              <a:rPr lang="en-US" sz="2000" dirty="0" smtClean="0"/>
              <a:t>Progressive</a:t>
            </a:r>
          </a:p>
          <a:p>
            <a:pPr algn="ctr">
              <a:lnSpc>
                <a:spcPct val="110000"/>
              </a:lnSpc>
            </a:pPr>
            <a:r>
              <a:rPr lang="en-US" sz="2000" dirty="0" smtClean="0"/>
              <a:t>Highly correlated with functional impairment</a:t>
            </a:r>
          </a:p>
          <a:p>
            <a:pPr algn="ctr">
              <a:lnSpc>
                <a:spcPct val="110000"/>
              </a:lnSpc>
            </a:pPr>
            <a:r>
              <a:rPr lang="en-US" sz="2000" dirty="0" smtClean="0"/>
              <a:t>Poor response to antipsychotics</a:t>
            </a:r>
            <a:endParaRPr lang="en-US" sz="2000" dirty="0"/>
          </a:p>
        </p:txBody>
      </p:sp>
      <p:sp>
        <p:nvSpPr>
          <p:cNvPr id="10" name="TextBox 9"/>
          <p:cNvSpPr txBox="1"/>
          <p:nvPr/>
        </p:nvSpPr>
        <p:spPr>
          <a:xfrm>
            <a:off x="5181601" y="4588933"/>
            <a:ext cx="3352799" cy="2272417"/>
          </a:xfrm>
          <a:prstGeom prst="rect">
            <a:avLst/>
          </a:prstGeom>
          <a:noFill/>
        </p:spPr>
        <p:txBody>
          <a:bodyPr wrap="square" rtlCol="0">
            <a:spAutoFit/>
          </a:bodyPr>
          <a:lstStyle/>
          <a:p>
            <a:pPr algn="ctr"/>
            <a:r>
              <a:rPr lang="en-US" sz="2000" dirty="0" smtClean="0"/>
              <a:t>Disabling/distressing</a:t>
            </a:r>
          </a:p>
          <a:p>
            <a:pPr algn="ctr"/>
            <a:r>
              <a:rPr lang="en-US" sz="2000" dirty="0" smtClean="0"/>
              <a:t>Contributes to </a:t>
            </a:r>
            <a:r>
              <a:rPr lang="en-US" sz="2000" dirty="0" err="1" smtClean="0"/>
              <a:t>suicidality</a:t>
            </a:r>
            <a:r>
              <a:rPr lang="en-US" sz="2000" dirty="0" smtClean="0"/>
              <a:t> </a:t>
            </a:r>
          </a:p>
          <a:p>
            <a:pPr algn="ctr"/>
            <a:endParaRPr lang="en-US" sz="2000" dirty="0" smtClean="0"/>
          </a:p>
          <a:p>
            <a:pPr algn="ctr"/>
            <a:r>
              <a:rPr lang="en-US" sz="2000" u="sng" dirty="0" smtClean="0"/>
              <a:t>Suicide in Schizophrenia</a:t>
            </a:r>
          </a:p>
          <a:p>
            <a:pPr algn="ctr"/>
            <a:r>
              <a:rPr lang="en-US" sz="2000" dirty="0" smtClean="0"/>
              <a:t> </a:t>
            </a:r>
            <a:r>
              <a:rPr lang="en-US" sz="2000" dirty="0"/>
              <a:t>20-50% </a:t>
            </a:r>
            <a:r>
              <a:rPr lang="en-US" sz="2000" dirty="0" smtClean="0"/>
              <a:t>attempt</a:t>
            </a:r>
          </a:p>
          <a:p>
            <a:pPr algn="ctr"/>
            <a:r>
              <a:rPr lang="en-US" sz="2000" dirty="0" smtClean="0"/>
              <a:t> </a:t>
            </a:r>
            <a:r>
              <a:rPr lang="en-US" sz="2000" dirty="0"/>
              <a:t>5-6% succeed</a:t>
            </a:r>
          </a:p>
          <a:p>
            <a:pPr algn="ctr">
              <a:lnSpc>
                <a:spcPct val="110000"/>
              </a:lnSpc>
            </a:pPr>
            <a:endParaRPr lang="en-US" sz="2000" dirty="0"/>
          </a:p>
        </p:txBody>
      </p:sp>
      <p:sp>
        <p:nvSpPr>
          <p:cNvPr id="11" name="Rectangle 10"/>
          <p:cNvSpPr/>
          <p:nvPr/>
        </p:nvSpPr>
        <p:spPr>
          <a:xfrm>
            <a:off x="5181601" y="5469467"/>
            <a:ext cx="3352799" cy="1151466"/>
          </a:xfrm>
          <a:prstGeom prst="rect">
            <a:avLst/>
          </a:prstGeom>
          <a:noFill/>
          <a:ln w="38100" cmpd="sng">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1837101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Schizophrenia</a:t>
            </a:r>
            <a:endParaRPr lang="en-US" dirty="0">
              <a:solidFill>
                <a:srgbClr val="121429"/>
              </a:solidFill>
            </a:endParaRPr>
          </a:p>
        </p:txBody>
      </p:sp>
      <p:sp>
        <p:nvSpPr>
          <p:cNvPr id="2" name="Content Placeholder 1"/>
          <p:cNvSpPr>
            <a:spLocks noGrp="1"/>
          </p:cNvSpPr>
          <p:nvPr>
            <p:ph idx="1"/>
          </p:nvPr>
        </p:nvSpPr>
        <p:spPr>
          <a:xfrm>
            <a:off x="926554" y="1276835"/>
            <a:ext cx="7648500" cy="5086031"/>
          </a:xfrm>
        </p:spPr>
        <p:txBody>
          <a:bodyPr>
            <a:normAutofit fontScale="92500" lnSpcReduction="20000"/>
          </a:bodyPr>
          <a:lstStyle/>
          <a:p>
            <a:pPr marL="18288" indent="0" algn="ctr">
              <a:buNone/>
            </a:pPr>
            <a:r>
              <a:rPr lang="en-US" sz="2400" b="1" dirty="0" smtClean="0">
                <a:solidFill>
                  <a:srgbClr val="3AD81E"/>
                </a:solidFill>
              </a:rPr>
              <a:t>Positive Prognostic Factors</a:t>
            </a:r>
          </a:p>
          <a:p>
            <a:pPr marL="18288" indent="0" algn="ctr">
              <a:buNone/>
            </a:pPr>
            <a:r>
              <a:rPr lang="en-US" dirty="0"/>
              <a:t>Acute and/or late onset </a:t>
            </a:r>
            <a:endParaRPr lang="en-US" dirty="0" smtClean="0"/>
          </a:p>
          <a:p>
            <a:pPr marL="18288" indent="0" algn="ctr">
              <a:buNone/>
            </a:pPr>
            <a:r>
              <a:rPr lang="en-US" dirty="0" smtClean="0"/>
              <a:t>Positive </a:t>
            </a:r>
            <a:r>
              <a:rPr lang="en-US" dirty="0"/>
              <a:t>symptoms </a:t>
            </a:r>
            <a:endParaRPr lang="en-US" dirty="0" smtClean="0"/>
          </a:p>
          <a:p>
            <a:pPr marL="18288" indent="0" algn="ctr">
              <a:buNone/>
            </a:pPr>
            <a:r>
              <a:rPr lang="en-US" dirty="0" smtClean="0"/>
              <a:t>Family </a:t>
            </a:r>
            <a:r>
              <a:rPr lang="en-US" dirty="0" err="1"/>
              <a:t>Hx</a:t>
            </a:r>
            <a:r>
              <a:rPr lang="en-US" dirty="0"/>
              <a:t> of affective disorder </a:t>
            </a:r>
            <a:endParaRPr lang="en-US" dirty="0" smtClean="0"/>
          </a:p>
          <a:p>
            <a:pPr marL="18288" indent="0" algn="ctr">
              <a:buNone/>
            </a:pPr>
            <a:r>
              <a:rPr lang="en-US" dirty="0" smtClean="0"/>
              <a:t>Supportive </a:t>
            </a:r>
            <a:r>
              <a:rPr lang="en-US" dirty="0"/>
              <a:t>family </a:t>
            </a:r>
            <a:endParaRPr lang="en-US" dirty="0" smtClean="0"/>
          </a:p>
          <a:p>
            <a:pPr marL="18288" indent="0" algn="ctr">
              <a:buNone/>
            </a:pPr>
            <a:r>
              <a:rPr lang="en-US" dirty="0" smtClean="0"/>
              <a:t>Good </a:t>
            </a:r>
            <a:r>
              <a:rPr lang="en-US" dirty="0"/>
              <a:t>premorbid functioning</a:t>
            </a:r>
          </a:p>
          <a:p>
            <a:pPr marL="18288" indent="0">
              <a:buNone/>
            </a:pPr>
            <a:endParaRPr lang="en-US" dirty="0" smtClean="0"/>
          </a:p>
          <a:p>
            <a:pPr marL="18288" indent="0" algn="ctr">
              <a:buNone/>
            </a:pPr>
            <a:r>
              <a:rPr lang="en-US" sz="2400" b="1" dirty="0">
                <a:solidFill>
                  <a:srgbClr val="C80018"/>
                </a:solidFill>
              </a:rPr>
              <a:t>N</a:t>
            </a:r>
            <a:r>
              <a:rPr lang="en-US" sz="2400" b="1" dirty="0" smtClean="0">
                <a:solidFill>
                  <a:srgbClr val="C80018"/>
                </a:solidFill>
              </a:rPr>
              <a:t>egative Prognostic Factors</a:t>
            </a:r>
          </a:p>
          <a:p>
            <a:pPr marL="18288" indent="0" algn="ctr">
              <a:buNone/>
            </a:pPr>
            <a:r>
              <a:rPr lang="en-US" dirty="0"/>
              <a:t>Insidious and/or early </a:t>
            </a:r>
            <a:r>
              <a:rPr lang="en-US" dirty="0" smtClean="0"/>
              <a:t>onset</a:t>
            </a:r>
          </a:p>
          <a:p>
            <a:pPr marL="18288" indent="0" algn="ctr">
              <a:buNone/>
            </a:pPr>
            <a:r>
              <a:rPr lang="en-US" dirty="0" smtClean="0"/>
              <a:t> </a:t>
            </a:r>
            <a:r>
              <a:rPr lang="en-US" dirty="0"/>
              <a:t>Negative symptoms </a:t>
            </a:r>
            <a:endParaRPr lang="en-US" dirty="0" smtClean="0"/>
          </a:p>
          <a:p>
            <a:pPr marL="18288" indent="0" algn="ctr">
              <a:buNone/>
            </a:pPr>
            <a:r>
              <a:rPr lang="en-US" dirty="0" smtClean="0"/>
              <a:t>Family </a:t>
            </a:r>
            <a:r>
              <a:rPr lang="en-US" dirty="0" err="1"/>
              <a:t>Hx</a:t>
            </a:r>
            <a:r>
              <a:rPr lang="en-US" dirty="0"/>
              <a:t> of schizophrenia</a:t>
            </a:r>
          </a:p>
          <a:p>
            <a:endParaRPr lang="en-US" dirty="0"/>
          </a:p>
        </p:txBody>
      </p:sp>
    </p:spTree>
    <p:extLst>
      <p:ext uri="{BB962C8B-B14F-4D97-AF65-F5344CB8AC3E}">
        <p14:creationId xmlns:p14="http://schemas.microsoft.com/office/powerpoint/2010/main" val="295208637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t>Schizophrenia</a:t>
            </a:r>
            <a:endParaRPr lang="en-US" dirty="0"/>
          </a:p>
        </p:txBody>
      </p:sp>
      <p:sp>
        <p:nvSpPr>
          <p:cNvPr id="2" name="Content Placeholder 1"/>
          <p:cNvSpPr>
            <a:spLocks noGrp="1"/>
          </p:cNvSpPr>
          <p:nvPr>
            <p:ph idx="1"/>
          </p:nvPr>
        </p:nvSpPr>
        <p:spPr>
          <a:xfrm>
            <a:off x="412612" y="1429235"/>
            <a:ext cx="8162442" cy="5086031"/>
          </a:xfrm>
        </p:spPr>
        <p:txBody>
          <a:bodyPr numCol="2">
            <a:noAutofit/>
          </a:bodyPr>
          <a:lstStyle/>
          <a:p>
            <a:pPr marL="18288" indent="0">
              <a:buNone/>
            </a:pPr>
            <a:r>
              <a:rPr lang="en-US" sz="2800" dirty="0" smtClean="0"/>
              <a:t>Epidemiology</a:t>
            </a:r>
          </a:p>
          <a:p>
            <a:pPr lvl="1">
              <a:buFont typeface="Arial"/>
              <a:buChar char="•"/>
            </a:pPr>
            <a:r>
              <a:rPr lang="en-US" sz="2400" dirty="0" smtClean="0"/>
              <a:t>~1% </a:t>
            </a:r>
            <a:r>
              <a:rPr lang="en-US" sz="2400" dirty="0" err="1" smtClean="0"/>
              <a:t>prevalance</a:t>
            </a:r>
            <a:endParaRPr lang="en-US" sz="2400" dirty="0"/>
          </a:p>
          <a:p>
            <a:pPr lvl="1">
              <a:buFont typeface="Arial"/>
              <a:buChar char="•"/>
            </a:pPr>
            <a:r>
              <a:rPr lang="en-US" sz="2400" dirty="0" smtClean="0"/>
              <a:t>1.4 men </a:t>
            </a:r>
            <a:r>
              <a:rPr lang="en-US" sz="2800" b="1" dirty="0" smtClean="0"/>
              <a:t>: </a:t>
            </a:r>
            <a:r>
              <a:rPr lang="en-US" sz="2400" dirty="0" smtClean="0"/>
              <a:t>1 woman</a:t>
            </a:r>
          </a:p>
          <a:p>
            <a:pPr lvl="1">
              <a:buFont typeface="Arial"/>
              <a:buChar char="•"/>
            </a:pPr>
            <a:r>
              <a:rPr lang="en-US" sz="2400" dirty="0" smtClean="0"/>
              <a:t>Starts in 20s</a:t>
            </a:r>
          </a:p>
          <a:p>
            <a:pPr lvl="1">
              <a:buFont typeface="Arial"/>
              <a:buChar char="•"/>
            </a:pPr>
            <a:endParaRPr lang="en-US" sz="2400" dirty="0"/>
          </a:p>
          <a:p>
            <a:pPr lvl="1">
              <a:buFont typeface="Arial"/>
              <a:buChar char="•"/>
            </a:pPr>
            <a:endParaRPr lang="en-US" sz="2400" dirty="0" smtClean="0"/>
          </a:p>
          <a:p>
            <a:pPr marL="18288" indent="0">
              <a:buNone/>
            </a:pPr>
            <a:r>
              <a:rPr lang="en-US" sz="2800" dirty="0"/>
              <a:t>Concordance </a:t>
            </a:r>
            <a:r>
              <a:rPr lang="en-US" sz="2800" dirty="0" smtClean="0"/>
              <a:t>Rate</a:t>
            </a:r>
          </a:p>
          <a:p>
            <a:pPr lvl="1">
              <a:buFont typeface="Arial"/>
              <a:buChar char="•"/>
            </a:pPr>
            <a:r>
              <a:rPr lang="en-US" sz="2400" dirty="0" smtClean="0"/>
              <a:t>Twins/both parents: 50%</a:t>
            </a:r>
          </a:p>
          <a:p>
            <a:pPr lvl="1">
              <a:buFont typeface="Arial"/>
              <a:buChar char="•"/>
            </a:pPr>
            <a:r>
              <a:rPr lang="en-US" sz="2400" dirty="0" smtClean="0"/>
              <a:t>Siblings/one parent: ~10%</a:t>
            </a:r>
            <a:endParaRPr lang="en-US" sz="2400" dirty="0"/>
          </a:p>
          <a:p>
            <a:pPr lvl="1">
              <a:buFont typeface="Arial"/>
              <a:buChar char="•"/>
            </a:pPr>
            <a:endParaRPr lang="en-US" sz="2400" dirty="0" smtClean="0"/>
          </a:p>
          <a:p>
            <a:pPr lvl="1">
              <a:buFont typeface="Arial"/>
              <a:buChar char="•"/>
            </a:pPr>
            <a:endParaRPr lang="en-US" sz="2400" dirty="0"/>
          </a:p>
          <a:p>
            <a:pPr marL="18288" indent="0">
              <a:buNone/>
            </a:pPr>
            <a:r>
              <a:rPr lang="en-US" sz="2800" dirty="0" smtClean="0"/>
              <a:t>Risk Factors</a:t>
            </a:r>
          </a:p>
          <a:p>
            <a:pPr lvl="1">
              <a:buFont typeface="Arial"/>
              <a:buChar char="•"/>
            </a:pPr>
            <a:r>
              <a:rPr lang="en-US" sz="2400" dirty="0" smtClean="0"/>
              <a:t>Family </a:t>
            </a:r>
            <a:r>
              <a:rPr lang="en-US" sz="2400" dirty="0" err="1" smtClean="0"/>
              <a:t>hx</a:t>
            </a:r>
            <a:endParaRPr lang="en-US" sz="2400" dirty="0" smtClean="0"/>
          </a:p>
          <a:p>
            <a:pPr lvl="1">
              <a:buFont typeface="Arial"/>
              <a:buChar char="•"/>
            </a:pPr>
            <a:r>
              <a:rPr lang="en-US" sz="2400" dirty="0" smtClean="0"/>
              <a:t>Obstetric complications</a:t>
            </a:r>
          </a:p>
          <a:p>
            <a:pPr lvl="1">
              <a:buFont typeface="Arial"/>
              <a:buChar char="•"/>
            </a:pPr>
            <a:r>
              <a:rPr lang="en-US" sz="2400" dirty="0" smtClean="0"/>
              <a:t>Infection</a:t>
            </a:r>
          </a:p>
          <a:p>
            <a:pPr lvl="1">
              <a:buFont typeface="Arial"/>
              <a:buChar char="•"/>
            </a:pPr>
            <a:r>
              <a:rPr lang="en-US" sz="2400" dirty="0" smtClean="0"/>
              <a:t>Winter Birth</a:t>
            </a:r>
          </a:p>
          <a:p>
            <a:pPr lvl="1">
              <a:buFont typeface="Arial"/>
              <a:buChar char="•"/>
            </a:pPr>
            <a:r>
              <a:rPr lang="en-US" sz="2400" dirty="0" smtClean="0"/>
              <a:t>Immune factors</a:t>
            </a:r>
          </a:p>
          <a:p>
            <a:pPr lvl="1">
              <a:buFont typeface="Arial"/>
              <a:buChar char="•"/>
            </a:pPr>
            <a:r>
              <a:rPr lang="en-US" sz="2400" dirty="0" smtClean="0"/>
              <a:t>Nutritional Deficiencies</a:t>
            </a:r>
          </a:p>
          <a:p>
            <a:pPr lvl="1">
              <a:buFont typeface="Arial"/>
              <a:buChar char="•"/>
            </a:pPr>
            <a:r>
              <a:rPr lang="en-US" sz="2400" dirty="0" smtClean="0"/>
              <a:t>Cannabis/drug use</a:t>
            </a:r>
          </a:p>
          <a:p>
            <a:pPr lvl="1">
              <a:buFont typeface="Arial"/>
              <a:buChar char="•"/>
            </a:pPr>
            <a:r>
              <a:rPr lang="en-US" sz="2400" dirty="0" smtClean="0"/>
              <a:t>Immigration</a:t>
            </a:r>
          </a:p>
          <a:p>
            <a:pPr lvl="1">
              <a:buFont typeface="Arial"/>
              <a:buChar char="•"/>
            </a:pPr>
            <a:r>
              <a:rPr lang="en-US" sz="2400" dirty="0" smtClean="0"/>
              <a:t>Advanced paternal age</a:t>
            </a:r>
            <a:endParaRPr lang="en-US" sz="2400" dirty="0"/>
          </a:p>
        </p:txBody>
      </p:sp>
    </p:spTree>
    <p:extLst>
      <p:ext uri="{BB962C8B-B14F-4D97-AF65-F5344CB8AC3E}">
        <p14:creationId xmlns:p14="http://schemas.microsoft.com/office/powerpoint/2010/main" val="76810116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Schizophrenia</a:t>
            </a:r>
            <a:endParaRPr lang="en-US" dirty="0">
              <a:solidFill>
                <a:srgbClr val="121429"/>
              </a:solidFill>
            </a:endParaRPr>
          </a:p>
        </p:txBody>
      </p:sp>
      <p:sp>
        <p:nvSpPr>
          <p:cNvPr id="2" name="Content Placeholder 1"/>
          <p:cNvSpPr>
            <a:spLocks noGrp="1"/>
          </p:cNvSpPr>
          <p:nvPr>
            <p:ph idx="1"/>
          </p:nvPr>
        </p:nvSpPr>
        <p:spPr>
          <a:xfrm>
            <a:off x="926554" y="1276835"/>
            <a:ext cx="7648500" cy="5086031"/>
          </a:xfrm>
        </p:spPr>
        <p:txBody>
          <a:bodyPr>
            <a:normAutofit/>
          </a:bodyPr>
          <a:lstStyle/>
          <a:p>
            <a:pPr marL="18288" indent="0">
              <a:buNone/>
            </a:pPr>
            <a:r>
              <a:rPr lang="en-US" sz="2800" dirty="0" smtClean="0"/>
              <a:t>Etiology</a:t>
            </a:r>
          </a:p>
          <a:p>
            <a:pPr marL="841248" lvl="1" indent="-457200">
              <a:buFont typeface="+mj-lt"/>
              <a:buAutoNum type="arabicPeriod"/>
            </a:pPr>
            <a:r>
              <a:rPr lang="en-US" sz="2400" b="1" i="1" dirty="0" smtClean="0"/>
              <a:t>Dopamine Hypothesis</a:t>
            </a:r>
            <a:r>
              <a:rPr lang="en-US" sz="2400" dirty="0" smtClean="0"/>
              <a:t>: </a:t>
            </a:r>
            <a:r>
              <a:rPr lang="en-US" sz="2800" b="1" dirty="0" smtClean="0"/>
              <a:t>+</a:t>
            </a:r>
            <a:r>
              <a:rPr lang="en-US" sz="2400" dirty="0" smtClean="0"/>
              <a:t>symptoms due to over activity of dopamine in mesolimbic tract; psychotic symptoms can be induced by dopamine agonists</a:t>
            </a:r>
          </a:p>
          <a:p>
            <a:pPr marL="841248" lvl="1" indent="-457200">
              <a:buFont typeface="+mj-lt"/>
              <a:buAutoNum type="arabicPeriod"/>
            </a:pPr>
            <a:r>
              <a:rPr lang="en-US" sz="2400" b="1" i="1" dirty="0" smtClean="0"/>
              <a:t>Neurodevelopmental Hypothesis</a:t>
            </a:r>
          </a:p>
          <a:p>
            <a:pPr marL="1207008" lvl="2" indent="-457200">
              <a:buFont typeface="+mj-lt"/>
              <a:buAutoNum type="arabicPeriod"/>
            </a:pPr>
            <a:r>
              <a:rPr lang="en-US" sz="2000" dirty="0" smtClean="0"/>
              <a:t>Genetic + Environmental risk</a:t>
            </a:r>
          </a:p>
          <a:p>
            <a:pPr marL="841248" lvl="1" indent="-457200">
              <a:buFont typeface="+mj-lt"/>
              <a:buAutoNum type="arabicPeriod"/>
            </a:pPr>
            <a:r>
              <a:rPr lang="en-US" sz="2400" b="1" i="1" dirty="0" smtClean="0"/>
              <a:t>Neurodegenerative Hypothesis</a:t>
            </a:r>
          </a:p>
          <a:p>
            <a:pPr marL="1207008" lvl="2" indent="-457200">
              <a:buFont typeface="+mj-lt"/>
              <a:buAutoNum type="arabicPeriod"/>
            </a:pPr>
            <a:r>
              <a:rPr lang="en-US" sz="2000" dirty="0" smtClean="0"/>
              <a:t>Functional and structural brain abnormalities</a:t>
            </a:r>
          </a:p>
          <a:p>
            <a:pPr marL="1207008" lvl="2" indent="-457200">
              <a:buFont typeface="+mj-lt"/>
              <a:buAutoNum type="arabicPeriod"/>
            </a:pPr>
            <a:r>
              <a:rPr lang="en-US" sz="2000" dirty="0" smtClean="0"/>
              <a:t>Cognitive disturbances</a:t>
            </a:r>
          </a:p>
          <a:p>
            <a:pPr marL="1207008" lvl="2" indent="-457200">
              <a:buFont typeface="+mj-lt"/>
              <a:buAutoNum type="arabicPeriod"/>
            </a:pPr>
            <a:r>
              <a:rPr lang="en-US" sz="2000" dirty="0" smtClean="0"/>
              <a:t>Progressive nature of disease</a:t>
            </a:r>
          </a:p>
          <a:p>
            <a:pPr lvl="2">
              <a:buFont typeface="Arial"/>
              <a:buChar char="•"/>
            </a:pPr>
            <a:endParaRPr lang="en-US" sz="2000" dirty="0"/>
          </a:p>
        </p:txBody>
      </p:sp>
    </p:spTree>
    <p:extLst>
      <p:ext uri="{BB962C8B-B14F-4D97-AF65-F5344CB8AC3E}">
        <p14:creationId xmlns:p14="http://schemas.microsoft.com/office/powerpoint/2010/main" val="309095203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000" dirty="0" smtClean="0">
                <a:solidFill>
                  <a:srgbClr val="121429"/>
                </a:solidFill>
              </a:rPr>
              <a:t>Differential Diagnosis: Psychosis</a:t>
            </a:r>
            <a:endParaRPr lang="en-US" sz="4000" dirty="0">
              <a:solidFill>
                <a:srgbClr val="121429"/>
              </a:solidFill>
            </a:endParaRPr>
          </a:p>
        </p:txBody>
      </p:sp>
      <p:sp>
        <p:nvSpPr>
          <p:cNvPr id="2" name="Content Placeholder 1"/>
          <p:cNvSpPr>
            <a:spLocks noGrp="1"/>
          </p:cNvSpPr>
          <p:nvPr>
            <p:ph idx="1"/>
          </p:nvPr>
        </p:nvSpPr>
        <p:spPr>
          <a:xfrm>
            <a:off x="412612" y="1473200"/>
            <a:ext cx="8162442" cy="4889666"/>
          </a:xfrm>
        </p:spPr>
        <p:txBody>
          <a:bodyPr>
            <a:normAutofit/>
          </a:bodyPr>
          <a:lstStyle/>
          <a:p>
            <a:pPr marL="18288" indent="0">
              <a:buNone/>
            </a:pPr>
            <a:r>
              <a:rPr lang="en-US" sz="2400" b="1" dirty="0" smtClean="0">
                <a:solidFill>
                  <a:schemeClr val="accent6">
                    <a:lumMod val="60000"/>
                    <a:lumOff val="40000"/>
                  </a:schemeClr>
                </a:solidFill>
              </a:rPr>
              <a:t>Delusional Disorder</a:t>
            </a:r>
          </a:p>
          <a:p>
            <a:pPr lvl="1">
              <a:buFont typeface="Arial"/>
              <a:buChar char="•"/>
            </a:pPr>
            <a:r>
              <a:rPr lang="en-US" sz="2000" dirty="0" smtClean="0"/>
              <a:t>1+ delusions for </a:t>
            </a:r>
            <a:r>
              <a:rPr lang="en-US" sz="2000" dirty="0" smtClean="0">
                <a:solidFill>
                  <a:srgbClr val="FFFF00"/>
                </a:solidFill>
              </a:rPr>
              <a:t>at least 1 month</a:t>
            </a:r>
          </a:p>
          <a:p>
            <a:pPr lvl="1">
              <a:buFont typeface="Arial"/>
              <a:buChar char="•"/>
            </a:pPr>
            <a:r>
              <a:rPr lang="en-US" sz="2000" dirty="0" smtClean="0"/>
              <a:t>Functioning not impaired</a:t>
            </a:r>
          </a:p>
          <a:p>
            <a:pPr lvl="1">
              <a:buFont typeface="Arial"/>
              <a:buChar char="•"/>
            </a:pPr>
            <a:r>
              <a:rPr lang="en-US" sz="2000" dirty="0" smtClean="0"/>
              <a:t>Disorganized speech, negative </a:t>
            </a:r>
            <a:r>
              <a:rPr lang="en-US" sz="2000" dirty="0" err="1" smtClean="0"/>
              <a:t>sxs</a:t>
            </a:r>
            <a:r>
              <a:rPr lang="en-US" sz="2000" dirty="0" smtClean="0"/>
              <a:t> not present</a:t>
            </a:r>
          </a:p>
          <a:p>
            <a:pPr lvl="1">
              <a:buFont typeface="Arial"/>
              <a:buChar char="•"/>
            </a:pPr>
            <a:r>
              <a:rPr lang="en-US" sz="2000" dirty="0" err="1" smtClean="0"/>
              <a:t>Tx</a:t>
            </a:r>
            <a:r>
              <a:rPr lang="en-US" sz="2000" dirty="0" smtClean="0"/>
              <a:t> = can use any antipsychotic, but poor response to antipsychotics, SSRIs may be beneficial</a:t>
            </a:r>
          </a:p>
          <a:p>
            <a:pPr marL="384048" lvl="1" indent="0">
              <a:buNone/>
            </a:pPr>
            <a:endParaRPr lang="en-US" sz="2000" dirty="0" smtClean="0"/>
          </a:p>
          <a:p>
            <a:pPr marL="18288" indent="0">
              <a:buNone/>
            </a:pPr>
            <a:r>
              <a:rPr lang="en-US" sz="2400" b="1" dirty="0">
                <a:solidFill>
                  <a:srgbClr val="C4BCC6"/>
                </a:solidFill>
              </a:rPr>
              <a:t>Brief Psychotic </a:t>
            </a:r>
            <a:r>
              <a:rPr lang="en-US" sz="2400" b="1" dirty="0" smtClean="0">
                <a:solidFill>
                  <a:srgbClr val="C4BCC6"/>
                </a:solidFill>
              </a:rPr>
              <a:t>Disorder</a:t>
            </a:r>
          </a:p>
          <a:p>
            <a:pPr lvl="1">
              <a:buFont typeface="Arial"/>
              <a:buChar char="•"/>
            </a:pPr>
            <a:r>
              <a:rPr lang="en-US" sz="2000" dirty="0" smtClean="0"/>
              <a:t>Psychotic symptoms </a:t>
            </a:r>
            <a:r>
              <a:rPr lang="en-US" sz="2000" dirty="0">
                <a:solidFill>
                  <a:srgbClr val="FFFF00"/>
                </a:solidFill>
              </a:rPr>
              <a:t>&gt;</a:t>
            </a:r>
            <a:r>
              <a:rPr lang="en-US" sz="2000" dirty="0" smtClean="0">
                <a:solidFill>
                  <a:srgbClr val="FFFF00"/>
                </a:solidFill>
              </a:rPr>
              <a:t>1 </a:t>
            </a:r>
            <a:r>
              <a:rPr lang="en-US" sz="2000" dirty="0" smtClean="0">
                <a:solidFill>
                  <a:srgbClr val="FFFF00"/>
                </a:solidFill>
              </a:rPr>
              <a:t>day but </a:t>
            </a:r>
            <a:r>
              <a:rPr lang="en-US" sz="2000" dirty="0" smtClean="0">
                <a:solidFill>
                  <a:srgbClr val="FFFF00"/>
                </a:solidFill>
              </a:rPr>
              <a:t>&lt;1 </a:t>
            </a:r>
            <a:r>
              <a:rPr lang="en-US" sz="2000" dirty="0" smtClean="0">
                <a:solidFill>
                  <a:srgbClr val="FFFF00"/>
                </a:solidFill>
              </a:rPr>
              <a:t>month </a:t>
            </a:r>
            <a:r>
              <a:rPr lang="en-US" sz="2000" dirty="0" smtClean="0"/>
              <a:t>with gradual recovery to baseline</a:t>
            </a:r>
          </a:p>
          <a:p>
            <a:pPr lvl="1">
              <a:buFont typeface="Arial"/>
              <a:buChar char="•"/>
            </a:pPr>
            <a:r>
              <a:rPr lang="en-US" sz="2000" dirty="0" err="1" smtClean="0"/>
              <a:t>Tx</a:t>
            </a:r>
            <a:r>
              <a:rPr lang="en-US" sz="2000" dirty="0" smtClean="0"/>
              <a:t> = brief hospitalization, self-limited, antipsychotics can be helpful with agitation/distress; f/u with psychotherapy/supportive therapy after</a:t>
            </a:r>
            <a:endParaRPr lang="en-US" sz="2000" dirty="0"/>
          </a:p>
          <a:p>
            <a:pPr>
              <a:buFont typeface="Arial"/>
              <a:buChar char="•"/>
            </a:pPr>
            <a:endParaRPr lang="en-US" sz="2400" dirty="0"/>
          </a:p>
        </p:txBody>
      </p:sp>
    </p:spTree>
    <p:extLst>
      <p:ext uri="{BB962C8B-B14F-4D97-AF65-F5344CB8AC3E}">
        <p14:creationId xmlns:p14="http://schemas.microsoft.com/office/powerpoint/2010/main" val="181571867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000" dirty="0" smtClean="0">
                <a:solidFill>
                  <a:schemeClr val="bg2">
                    <a:lumMod val="50000"/>
                  </a:schemeClr>
                </a:solidFill>
              </a:rPr>
              <a:t>Differential Diagnosis: Psychosis</a:t>
            </a:r>
            <a:endParaRPr lang="en-US" sz="4000" dirty="0">
              <a:solidFill>
                <a:schemeClr val="bg2">
                  <a:lumMod val="50000"/>
                </a:schemeClr>
              </a:solidFill>
            </a:endParaRPr>
          </a:p>
        </p:txBody>
      </p:sp>
      <p:sp>
        <p:nvSpPr>
          <p:cNvPr id="2" name="Content Placeholder 1"/>
          <p:cNvSpPr>
            <a:spLocks noGrp="1"/>
          </p:cNvSpPr>
          <p:nvPr>
            <p:ph idx="1"/>
          </p:nvPr>
        </p:nvSpPr>
        <p:spPr>
          <a:xfrm>
            <a:off x="412611" y="1744133"/>
            <a:ext cx="8341921" cy="4775199"/>
          </a:xfrm>
        </p:spPr>
        <p:txBody>
          <a:bodyPr>
            <a:normAutofit lnSpcReduction="10000"/>
          </a:bodyPr>
          <a:lstStyle/>
          <a:p>
            <a:pPr marL="18288" indent="0">
              <a:buNone/>
            </a:pPr>
            <a:r>
              <a:rPr lang="en-US" sz="2800" b="1" dirty="0" err="1" smtClean="0">
                <a:solidFill>
                  <a:schemeClr val="accent6">
                    <a:lumMod val="60000"/>
                    <a:lumOff val="40000"/>
                  </a:schemeClr>
                </a:solidFill>
              </a:rPr>
              <a:t>Schizophreniform</a:t>
            </a:r>
            <a:r>
              <a:rPr lang="en-US" sz="2800" b="1" dirty="0" smtClean="0">
                <a:solidFill>
                  <a:schemeClr val="accent6">
                    <a:lumMod val="60000"/>
                    <a:lumOff val="40000"/>
                  </a:schemeClr>
                </a:solidFill>
              </a:rPr>
              <a:t> Disorder</a:t>
            </a:r>
          </a:p>
          <a:p>
            <a:pPr lvl="1">
              <a:buFont typeface="Arial"/>
              <a:buChar char="•"/>
            </a:pPr>
            <a:r>
              <a:rPr lang="en-US" sz="2400" dirty="0" smtClean="0"/>
              <a:t>Symptoms similar to Schizophrenia</a:t>
            </a:r>
          </a:p>
          <a:p>
            <a:pPr lvl="1">
              <a:buFont typeface="Arial"/>
              <a:buChar char="•"/>
            </a:pPr>
            <a:r>
              <a:rPr lang="en-US" sz="2400" dirty="0" smtClean="0"/>
              <a:t>Duration </a:t>
            </a:r>
            <a:r>
              <a:rPr lang="en-US" sz="2400" dirty="0" smtClean="0">
                <a:solidFill>
                  <a:srgbClr val="FFFF00"/>
                </a:solidFill>
              </a:rPr>
              <a:t>&gt; 1 month, but &lt; 6 months</a:t>
            </a:r>
          </a:p>
          <a:p>
            <a:pPr lvl="1">
              <a:buFont typeface="Arial"/>
              <a:buChar char="•"/>
            </a:pPr>
            <a:r>
              <a:rPr lang="en-US" sz="2400" dirty="0" err="1" smtClean="0"/>
              <a:t>Tx</a:t>
            </a:r>
            <a:r>
              <a:rPr lang="en-US" sz="2400" dirty="0" smtClean="0"/>
              <a:t> = hospitalization, antipsychotics</a:t>
            </a:r>
          </a:p>
          <a:p>
            <a:pPr lvl="1">
              <a:buFont typeface="Arial"/>
              <a:buChar char="•"/>
            </a:pPr>
            <a:r>
              <a:rPr lang="en-US" sz="2400" dirty="0" smtClean="0"/>
              <a:t>Most go on to diagnosis of Schizophrenia, mood disorder, or Schizoaffective </a:t>
            </a:r>
          </a:p>
          <a:p>
            <a:pPr lvl="1">
              <a:buFont typeface="Arial"/>
              <a:buChar char="•"/>
            </a:pPr>
            <a:endParaRPr lang="en-US" sz="2400" dirty="0" smtClean="0"/>
          </a:p>
          <a:p>
            <a:pPr marL="18288" indent="0">
              <a:buNone/>
            </a:pPr>
            <a:r>
              <a:rPr lang="en-US" sz="2800" b="1" dirty="0" smtClean="0">
                <a:solidFill>
                  <a:srgbClr val="C4BCC6"/>
                </a:solidFill>
              </a:rPr>
              <a:t>Schizophrenia </a:t>
            </a:r>
          </a:p>
          <a:p>
            <a:pPr lvl="1">
              <a:buFont typeface="Arial"/>
              <a:buChar char="•"/>
            </a:pPr>
            <a:r>
              <a:rPr lang="en-US" sz="2400" dirty="0" smtClean="0"/>
              <a:t>Symptom duration </a:t>
            </a:r>
            <a:r>
              <a:rPr lang="en-US" sz="2400" dirty="0" smtClean="0">
                <a:solidFill>
                  <a:srgbClr val="FFFF00"/>
                </a:solidFill>
              </a:rPr>
              <a:t>&gt; 6 months</a:t>
            </a:r>
          </a:p>
          <a:p>
            <a:pPr lvl="1">
              <a:buFont typeface="Arial"/>
              <a:buChar char="•"/>
            </a:pPr>
            <a:r>
              <a:rPr lang="en-US" sz="2400" dirty="0" err="1" smtClean="0"/>
              <a:t>Tx</a:t>
            </a:r>
            <a:r>
              <a:rPr lang="en-US" sz="2400" dirty="0" smtClean="0"/>
              <a:t>: Antipsychotics (1</a:t>
            </a:r>
            <a:r>
              <a:rPr lang="en-US" sz="2400" baseline="30000" dirty="0" smtClean="0"/>
              <a:t>st</a:t>
            </a:r>
            <a:r>
              <a:rPr lang="en-US" sz="2400" dirty="0"/>
              <a:t> </a:t>
            </a:r>
            <a:r>
              <a:rPr lang="en-US" sz="2400" dirty="0" smtClean="0"/>
              <a:t>or 2</a:t>
            </a:r>
            <a:r>
              <a:rPr lang="en-US" sz="2400" baseline="30000" dirty="0" smtClean="0"/>
              <a:t>nd</a:t>
            </a:r>
            <a:r>
              <a:rPr lang="en-US" sz="2400" dirty="0" smtClean="0"/>
              <a:t> gen), ECT, hospitalization, outpatient therapy, </a:t>
            </a:r>
            <a:r>
              <a:rPr lang="en-US" sz="2400" dirty="0" err="1" smtClean="0"/>
              <a:t>mutli</a:t>
            </a:r>
            <a:r>
              <a:rPr lang="en-US" sz="2400" dirty="0" smtClean="0"/>
              <a:t>-faceted approach</a:t>
            </a:r>
          </a:p>
          <a:p>
            <a:pPr marL="384048" lvl="1" indent="0">
              <a:buNone/>
            </a:pPr>
            <a:endParaRPr lang="en-US" sz="2400" dirty="0" smtClean="0"/>
          </a:p>
        </p:txBody>
      </p:sp>
    </p:spTree>
    <p:extLst>
      <p:ext uri="{BB962C8B-B14F-4D97-AF65-F5344CB8AC3E}">
        <p14:creationId xmlns:p14="http://schemas.microsoft.com/office/powerpoint/2010/main" val="140256328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000" dirty="0" smtClean="0">
                <a:solidFill>
                  <a:schemeClr val="bg2">
                    <a:lumMod val="50000"/>
                  </a:schemeClr>
                </a:solidFill>
              </a:rPr>
              <a:t>Differential Diagnosis: Psychosis</a:t>
            </a:r>
            <a:endParaRPr lang="en-US" sz="4000" dirty="0">
              <a:solidFill>
                <a:schemeClr val="bg2">
                  <a:lumMod val="50000"/>
                </a:schemeClr>
              </a:solidFill>
            </a:endParaRPr>
          </a:p>
        </p:txBody>
      </p:sp>
      <p:sp>
        <p:nvSpPr>
          <p:cNvPr id="2" name="Content Placeholder 1"/>
          <p:cNvSpPr>
            <a:spLocks noGrp="1"/>
          </p:cNvSpPr>
          <p:nvPr>
            <p:ph idx="1"/>
          </p:nvPr>
        </p:nvSpPr>
        <p:spPr>
          <a:xfrm>
            <a:off x="412612" y="1276835"/>
            <a:ext cx="8162442" cy="5086031"/>
          </a:xfrm>
        </p:spPr>
        <p:txBody>
          <a:bodyPr>
            <a:normAutofit/>
          </a:bodyPr>
          <a:lstStyle/>
          <a:p>
            <a:pPr marL="18288" indent="0">
              <a:buNone/>
            </a:pPr>
            <a:r>
              <a:rPr lang="en-US" sz="3200" b="1" dirty="0">
                <a:solidFill>
                  <a:srgbClr val="C4BCC6"/>
                </a:solidFill>
              </a:rPr>
              <a:t>Schizoaffective Disorder</a:t>
            </a:r>
          </a:p>
          <a:p>
            <a:pPr lvl="1">
              <a:buFont typeface="Arial"/>
              <a:buChar char="•"/>
            </a:pPr>
            <a:r>
              <a:rPr lang="en-US" sz="2800" dirty="0"/>
              <a:t>Major mood </a:t>
            </a:r>
            <a:r>
              <a:rPr lang="en-US" sz="2800" dirty="0" smtClean="0"/>
              <a:t>episode </a:t>
            </a:r>
            <a:r>
              <a:rPr lang="en-US" sz="2800" dirty="0"/>
              <a:t>+ Schizophrenia </a:t>
            </a:r>
            <a:r>
              <a:rPr lang="en-US" sz="2800" dirty="0" err="1"/>
              <a:t>sxs</a:t>
            </a:r>
            <a:endParaRPr lang="en-US" sz="2800" dirty="0"/>
          </a:p>
          <a:p>
            <a:pPr lvl="1">
              <a:buFont typeface="Arial"/>
              <a:buChar char="•"/>
            </a:pPr>
            <a:r>
              <a:rPr lang="en-US" sz="2800" dirty="0"/>
              <a:t>Mood </a:t>
            </a:r>
            <a:r>
              <a:rPr lang="en-US" sz="2800" dirty="0" err="1"/>
              <a:t>sxs</a:t>
            </a:r>
            <a:r>
              <a:rPr lang="en-US" sz="2800" dirty="0"/>
              <a:t> </a:t>
            </a:r>
            <a:r>
              <a:rPr lang="en-US" sz="2800" dirty="0" smtClean="0"/>
              <a:t>predominate </a:t>
            </a:r>
            <a:endParaRPr lang="en-US" sz="2800" dirty="0"/>
          </a:p>
          <a:p>
            <a:pPr lvl="1">
              <a:buFont typeface="Arial"/>
              <a:buChar char="•"/>
            </a:pPr>
            <a:r>
              <a:rPr lang="en-US" sz="2800" dirty="0"/>
              <a:t>Must have at least 2 weeks of delusions or hallucinations </a:t>
            </a:r>
            <a:r>
              <a:rPr lang="en-US" sz="2800" b="1" i="1" dirty="0">
                <a:solidFill>
                  <a:schemeClr val="accent6">
                    <a:lumMod val="60000"/>
                    <a:lumOff val="40000"/>
                  </a:schemeClr>
                </a:solidFill>
              </a:rPr>
              <a:t>in absence of mood disorder </a:t>
            </a:r>
            <a:r>
              <a:rPr lang="en-US" sz="2800" dirty="0"/>
              <a:t>(differentiates from mood disorder w/ psychotic features</a:t>
            </a:r>
            <a:r>
              <a:rPr lang="en-US" sz="2800" dirty="0" smtClean="0"/>
              <a:t>)</a:t>
            </a:r>
          </a:p>
          <a:p>
            <a:pPr lvl="1">
              <a:buFont typeface="Arial"/>
              <a:buChar char="•"/>
            </a:pPr>
            <a:r>
              <a:rPr lang="en-US" sz="2800" dirty="0" err="1" smtClean="0"/>
              <a:t>Tx</a:t>
            </a:r>
            <a:r>
              <a:rPr lang="en-US" sz="2800" dirty="0" smtClean="0"/>
              <a:t> = 2</a:t>
            </a:r>
            <a:r>
              <a:rPr lang="en-US" sz="2800" baseline="30000" dirty="0" smtClean="0"/>
              <a:t>nd</a:t>
            </a:r>
            <a:r>
              <a:rPr lang="en-US" sz="2800" dirty="0" smtClean="0"/>
              <a:t> gen antipsychotics, additional mood stabilizer or antidepressant possible, ECT for medication-resistant forms</a:t>
            </a:r>
            <a:endParaRPr lang="en-US" sz="2800" dirty="0"/>
          </a:p>
        </p:txBody>
      </p:sp>
    </p:spTree>
    <p:extLst>
      <p:ext uri="{BB962C8B-B14F-4D97-AF65-F5344CB8AC3E}">
        <p14:creationId xmlns:p14="http://schemas.microsoft.com/office/powerpoint/2010/main" val="72059498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Goals</a:t>
            </a:r>
            <a:endParaRPr lang="en-US" dirty="0">
              <a:solidFill>
                <a:srgbClr val="121429"/>
              </a:solidFill>
            </a:endParaRPr>
          </a:p>
        </p:txBody>
      </p:sp>
      <p:sp>
        <p:nvSpPr>
          <p:cNvPr id="2" name="Content Placeholder 1"/>
          <p:cNvSpPr>
            <a:spLocks noGrp="1"/>
          </p:cNvSpPr>
          <p:nvPr>
            <p:ph idx="1"/>
          </p:nvPr>
        </p:nvSpPr>
        <p:spPr>
          <a:xfrm>
            <a:off x="673690" y="1283804"/>
            <a:ext cx="7956197" cy="3657599"/>
          </a:xfrm>
        </p:spPr>
        <p:txBody>
          <a:bodyPr/>
          <a:lstStyle/>
          <a:p>
            <a:pPr>
              <a:buFont typeface="Arial"/>
              <a:buChar char="•"/>
            </a:pPr>
            <a:r>
              <a:rPr lang="en-US" sz="2800" dirty="0" smtClean="0"/>
              <a:t>Brief </a:t>
            </a:r>
            <a:r>
              <a:rPr lang="en-US" sz="2800" dirty="0"/>
              <a:t>o</a:t>
            </a:r>
            <a:r>
              <a:rPr lang="en-US" sz="2800" dirty="0" smtClean="0"/>
              <a:t>verview of material covered thus far</a:t>
            </a:r>
          </a:p>
          <a:p>
            <a:pPr>
              <a:buFont typeface="Arial"/>
              <a:buChar char="•"/>
            </a:pPr>
            <a:r>
              <a:rPr lang="en-US" sz="2800" dirty="0" smtClean="0"/>
              <a:t>Highlight important, exam-relevant material</a:t>
            </a:r>
          </a:p>
          <a:p>
            <a:pPr>
              <a:buFont typeface="Arial"/>
              <a:buChar char="•"/>
            </a:pPr>
            <a:r>
              <a:rPr lang="en-US" sz="2800" dirty="0" smtClean="0"/>
              <a:t>Provide a space for questions and discussion</a:t>
            </a:r>
          </a:p>
          <a:p>
            <a:pPr>
              <a:buFont typeface="Arial"/>
              <a:buChar char="•"/>
            </a:pPr>
            <a:endParaRPr lang="en-US" dirty="0" smtClean="0"/>
          </a:p>
          <a:p>
            <a:pPr>
              <a:buFont typeface="Arial"/>
              <a:buChar char="•"/>
            </a:pPr>
            <a:r>
              <a:rPr lang="en-US" dirty="0" smtClean="0"/>
              <a:t>These reviews should help guide your studying!</a:t>
            </a:r>
            <a:endParaRPr lang="en-US" dirty="0"/>
          </a:p>
        </p:txBody>
      </p:sp>
    </p:spTree>
    <p:extLst>
      <p:ext uri="{BB962C8B-B14F-4D97-AF65-F5344CB8AC3E}">
        <p14:creationId xmlns:p14="http://schemas.microsoft.com/office/powerpoint/2010/main" val="68892275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000" dirty="0" smtClean="0">
                <a:solidFill>
                  <a:schemeClr val="bg2">
                    <a:lumMod val="50000"/>
                  </a:schemeClr>
                </a:solidFill>
              </a:rPr>
              <a:t>Differential Diagnosis: Psychosis</a:t>
            </a:r>
            <a:endParaRPr lang="en-US" sz="4000" dirty="0">
              <a:solidFill>
                <a:schemeClr val="bg2">
                  <a:lumMod val="50000"/>
                </a:schemeClr>
              </a:solidFill>
            </a:endParaRPr>
          </a:p>
        </p:txBody>
      </p:sp>
      <p:sp>
        <p:nvSpPr>
          <p:cNvPr id="2" name="Content Placeholder 1"/>
          <p:cNvSpPr>
            <a:spLocks noGrp="1"/>
          </p:cNvSpPr>
          <p:nvPr>
            <p:ph idx="1"/>
          </p:nvPr>
        </p:nvSpPr>
        <p:spPr>
          <a:xfrm>
            <a:off x="412612" y="1490133"/>
            <a:ext cx="8162442" cy="4872733"/>
          </a:xfrm>
        </p:spPr>
        <p:txBody>
          <a:bodyPr>
            <a:normAutofit/>
          </a:bodyPr>
          <a:lstStyle/>
          <a:p>
            <a:pPr>
              <a:buFont typeface="Arial"/>
              <a:buChar char="•"/>
            </a:pPr>
            <a:r>
              <a:rPr lang="en-US" sz="3200" dirty="0" smtClean="0">
                <a:solidFill>
                  <a:srgbClr val="C4BCC6"/>
                </a:solidFill>
              </a:rPr>
              <a:t>Substance/Medication </a:t>
            </a:r>
            <a:r>
              <a:rPr lang="mr-IN" sz="3200" dirty="0" smtClean="0">
                <a:solidFill>
                  <a:srgbClr val="C4BCC6"/>
                </a:solidFill>
              </a:rPr>
              <a:t>–</a:t>
            </a:r>
            <a:r>
              <a:rPr lang="en-US" sz="3200" dirty="0" smtClean="0">
                <a:solidFill>
                  <a:srgbClr val="C4BCC6"/>
                </a:solidFill>
              </a:rPr>
              <a:t> Induced Psychotic Disorder</a:t>
            </a:r>
          </a:p>
          <a:p>
            <a:pPr>
              <a:buFont typeface="Arial"/>
              <a:buChar char="•"/>
            </a:pPr>
            <a:r>
              <a:rPr lang="en-US" sz="3200" dirty="0" smtClean="0">
                <a:solidFill>
                  <a:srgbClr val="C4BCC6"/>
                </a:solidFill>
              </a:rPr>
              <a:t>Mood Disorders</a:t>
            </a:r>
          </a:p>
          <a:p>
            <a:pPr>
              <a:buFont typeface="Arial"/>
              <a:buChar char="•"/>
            </a:pPr>
            <a:r>
              <a:rPr lang="en-US" sz="3200" dirty="0" smtClean="0">
                <a:solidFill>
                  <a:srgbClr val="C4BCC6"/>
                </a:solidFill>
              </a:rPr>
              <a:t>Neurocognitive Disorders</a:t>
            </a:r>
          </a:p>
          <a:p>
            <a:pPr>
              <a:buFont typeface="Arial"/>
              <a:buChar char="•"/>
            </a:pPr>
            <a:r>
              <a:rPr lang="en-US" sz="3200" dirty="0" smtClean="0">
                <a:solidFill>
                  <a:srgbClr val="C4BCC6"/>
                </a:solidFill>
              </a:rPr>
              <a:t>Psychosis secondary to general medical conditions</a:t>
            </a:r>
          </a:p>
          <a:p>
            <a:pPr>
              <a:buFont typeface="Arial"/>
              <a:buChar char="•"/>
            </a:pPr>
            <a:endParaRPr lang="en-US" sz="3200" dirty="0">
              <a:solidFill>
                <a:srgbClr val="C4BCC6"/>
              </a:solidFill>
            </a:endParaRPr>
          </a:p>
        </p:txBody>
      </p:sp>
    </p:spTree>
    <p:extLst>
      <p:ext uri="{BB962C8B-B14F-4D97-AF65-F5344CB8AC3E}">
        <p14:creationId xmlns:p14="http://schemas.microsoft.com/office/powerpoint/2010/main" val="156340969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rgbClr val="121429"/>
                </a:solidFill>
              </a:rPr>
              <a:t>Antipsychotics</a:t>
            </a:r>
            <a:endParaRPr lang="en-US" sz="5400" dirty="0">
              <a:solidFill>
                <a:srgbClr val="121429"/>
              </a:solidFill>
            </a:endParaRPr>
          </a:p>
        </p:txBody>
      </p:sp>
      <p:sp>
        <p:nvSpPr>
          <p:cNvPr id="2" name="Content Placeholder 1"/>
          <p:cNvSpPr>
            <a:spLocks noGrp="1"/>
          </p:cNvSpPr>
          <p:nvPr>
            <p:ph idx="1"/>
          </p:nvPr>
        </p:nvSpPr>
        <p:spPr>
          <a:xfrm>
            <a:off x="926554" y="1276835"/>
            <a:ext cx="7648500" cy="5086031"/>
          </a:xfrm>
        </p:spPr>
        <p:txBody>
          <a:bodyPr>
            <a:normAutofit/>
          </a:bodyPr>
          <a:lstStyle/>
          <a:p>
            <a:pPr marL="18288" indent="0">
              <a:buNone/>
            </a:pPr>
            <a:r>
              <a:rPr lang="en-US" sz="2800" b="1" u="sng" dirty="0" smtClean="0">
                <a:solidFill>
                  <a:schemeClr val="accent6">
                    <a:lumMod val="60000"/>
                    <a:lumOff val="40000"/>
                  </a:schemeClr>
                </a:solidFill>
              </a:rPr>
              <a:t>Four Dopamine (DA) Pathways</a:t>
            </a:r>
          </a:p>
          <a:p>
            <a:pPr marL="475488" indent="-457200">
              <a:buFont typeface="+mj-lt"/>
              <a:buAutoNum type="arabicPeriod"/>
            </a:pPr>
            <a:r>
              <a:rPr lang="en-US" sz="2800" dirty="0" smtClean="0"/>
              <a:t>Mesolimbic</a:t>
            </a:r>
          </a:p>
          <a:p>
            <a:pPr lvl="2">
              <a:buFont typeface="Arial"/>
              <a:buChar char="•"/>
            </a:pPr>
            <a:r>
              <a:rPr lang="en-US" sz="2000" dirty="0" smtClean="0">
                <a:latin typeface="Wingdings"/>
                <a:ea typeface="Wingdings"/>
                <a:cs typeface="Wingdings"/>
                <a:sym typeface="Wingdings"/>
              </a:rPr>
              <a:t></a:t>
            </a:r>
            <a:r>
              <a:rPr lang="en-US" sz="2000" dirty="0" smtClean="0"/>
              <a:t>DA </a:t>
            </a:r>
            <a:r>
              <a:rPr lang="en-US" sz="2000" dirty="0" smtClean="0">
                <a:sym typeface="Wingdings"/>
              </a:rPr>
              <a:t> Positive symptoms</a:t>
            </a:r>
            <a:endParaRPr lang="en-US" sz="2000" dirty="0" smtClean="0"/>
          </a:p>
          <a:p>
            <a:pPr marL="475488" indent="-457200">
              <a:buFont typeface="+mj-lt"/>
              <a:buAutoNum type="arabicPeriod"/>
            </a:pPr>
            <a:r>
              <a:rPr lang="en-US" sz="2800" dirty="0" err="1" smtClean="0"/>
              <a:t>Mesocortical</a:t>
            </a:r>
            <a:endParaRPr lang="en-US" sz="2800" dirty="0" smtClean="0"/>
          </a:p>
          <a:p>
            <a:pPr lvl="2">
              <a:buFont typeface="Arial"/>
              <a:buChar char="•"/>
            </a:pPr>
            <a:r>
              <a:rPr lang="en-US" sz="2000" dirty="0" smtClean="0">
                <a:latin typeface="Wingdings"/>
                <a:ea typeface="Wingdings"/>
                <a:cs typeface="Wingdings"/>
                <a:sym typeface="Wingdings"/>
              </a:rPr>
              <a:t></a:t>
            </a:r>
            <a:r>
              <a:rPr lang="en-US" sz="2000" dirty="0" smtClean="0"/>
              <a:t>DA </a:t>
            </a:r>
            <a:r>
              <a:rPr lang="en-US" sz="2000" dirty="0" smtClean="0">
                <a:sym typeface="Wingdings"/>
              </a:rPr>
              <a:t> Negative symptoms</a:t>
            </a:r>
            <a:endParaRPr lang="en-US" sz="2000" dirty="0" smtClean="0"/>
          </a:p>
          <a:p>
            <a:pPr marL="475488" indent="-457200">
              <a:buFont typeface="+mj-lt"/>
              <a:buAutoNum type="arabicPeriod"/>
            </a:pPr>
            <a:r>
              <a:rPr lang="en-US" sz="2800" dirty="0" err="1" smtClean="0"/>
              <a:t>Nigrostriatial</a:t>
            </a:r>
            <a:endParaRPr lang="en-US" sz="2800" dirty="0" smtClean="0"/>
          </a:p>
          <a:p>
            <a:pPr lvl="2">
              <a:buFont typeface="Arial"/>
              <a:buChar char="•"/>
            </a:pPr>
            <a:r>
              <a:rPr lang="en-US" sz="2000" dirty="0" smtClean="0"/>
              <a:t>DA competes with Ach in basal ganglia</a:t>
            </a:r>
          </a:p>
          <a:p>
            <a:pPr marL="475488" indent="-457200">
              <a:buFont typeface="+mj-lt"/>
              <a:buAutoNum type="arabicPeriod"/>
            </a:pPr>
            <a:r>
              <a:rPr lang="en-US" sz="2800" dirty="0" err="1" smtClean="0"/>
              <a:t>Tuberoinfundibular</a:t>
            </a:r>
            <a:endParaRPr lang="en-US" sz="2800" dirty="0" smtClean="0"/>
          </a:p>
          <a:p>
            <a:pPr lvl="2">
              <a:buFont typeface="Arial"/>
              <a:buChar char="•"/>
            </a:pPr>
            <a:r>
              <a:rPr lang="en-US" sz="2000" dirty="0" smtClean="0"/>
              <a:t>DA inhibits prolactin release</a:t>
            </a:r>
          </a:p>
          <a:p>
            <a:endParaRPr lang="en-US" sz="2800" dirty="0"/>
          </a:p>
        </p:txBody>
      </p:sp>
    </p:spTree>
    <p:extLst>
      <p:ext uri="{BB962C8B-B14F-4D97-AF65-F5344CB8AC3E}">
        <p14:creationId xmlns:p14="http://schemas.microsoft.com/office/powerpoint/2010/main" val="335838456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Antipsychotics</a:t>
            </a:r>
            <a:r>
              <a:rPr lang="en-US" sz="4800" dirty="0" smtClean="0"/>
              <a:t> </a:t>
            </a:r>
            <a:r>
              <a:rPr lang="en-US" sz="4800" dirty="0" smtClean="0">
                <a:solidFill>
                  <a:schemeClr val="bg1">
                    <a:lumMod val="95000"/>
                    <a:lumOff val="5000"/>
                  </a:schemeClr>
                </a:solidFill>
              </a:rPr>
              <a:t>-</a:t>
            </a:r>
            <a:r>
              <a:rPr lang="en-US" sz="4800" dirty="0" smtClean="0"/>
              <a:t> </a:t>
            </a:r>
            <a:r>
              <a:rPr lang="en-US" sz="4800" dirty="0" err="1" smtClean="0">
                <a:solidFill>
                  <a:srgbClr val="FFFF00"/>
                </a:solidFill>
              </a:rPr>
              <a:t>Typicals</a:t>
            </a:r>
            <a:endParaRPr lang="en-US" sz="5400" dirty="0">
              <a:solidFill>
                <a:srgbClr val="FFFF00"/>
              </a:solidFill>
            </a:endParaRPr>
          </a:p>
        </p:txBody>
      </p:sp>
      <p:sp>
        <p:nvSpPr>
          <p:cNvPr id="2" name="Content Placeholder 1"/>
          <p:cNvSpPr>
            <a:spLocks noGrp="1"/>
          </p:cNvSpPr>
          <p:nvPr>
            <p:ph idx="1"/>
          </p:nvPr>
        </p:nvSpPr>
        <p:spPr>
          <a:xfrm>
            <a:off x="412612" y="1276835"/>
            <a:ext cx="8162442" cy="5086031"/>
          </a:xfrm>
        </p:spPr>
        <p:txBody>
          <a:bodyPr>
            <a:normAutofit/>
          </a:bodyPr>
          <a:lstStyle/>
          <a:p>
            <a:pPr marL="18288" indent="0">
              <a:buNone/>
            </a:pPr>
            <a:r>
              <a:rPr lang="en-US" sz="2800" b="1" u="sng" dirty="0" smtClean="0">
                <a:solidFill>
                  <a:schemeClr val="accent6">
                    <a:lumMod val="60000"/>
                    <a:lumOff val="40000"/>
                  </a:schemeClr>
                </a:solidFill>
              </a:rPr>
              <a:t>Typical Antipsychotics </a:t>
            </a:r>
            <a:r>
              <a:rPr lang="en-US" sz="1800" dirty="0" smtClean="0"/>
              <a:t>(Conventional, First Generation)</a:t>
            </a:r>
            <a:endParaRPr lang="en-US" sz="2800" dirty="0" smtClean="0"/>
          </a:p>
          <a:p>
            <a:pPr lvl="1">
              <a:buFont typeface="Arial"/>
              <a:buChar char="•"/>
            </a:pPr>
            <a:r>
              <a:rPr lang="en-US" sz="2400" dirty="0" smtClean="0"/>
              <a:t>Mechanism of Action</a:t>
            </a:r>
          </a:p>
          <a:p>
            <a:pPr lvl="2">
              <a:buFont typeface="Arial"/>
              <a:buChar char="•"/>
            </a:pPr>
            <a:r>
              <a:rPr lang="en-US" sz="2000" b="1" dirty="0" smtClean="0"/>
              <a:t>Dopamine </a:t>
            </a:r>
            <a:r>
              <a:rPr lang="en-US" sz="2000" b="1" dirty="0"/>
              <a:t>(D2) blockade </a:t>
            </a:r>
            <a:r>
              <a:rPr lang="en-US" sz="2000" dirty="0"/>
              <a:t>– therapeutic action (as well as side effects</a:t>
            </a:r>
            <a:r>
              <a:rPr lang="en-US" sz="2000" dirty="0" smtClean="0"/>
              <a:t>)</a:t>
            </a:r>
          </a:p>
          <a:p>
            <a:pPr lvl="2">
              <a:buFont typeface="Arial"/>
              <a:buChar char="•"/>
            </a:pPr>
            <a:r>
              <a:rPr lang="en-US" sz="2000" b="1" dirty="0" smtClean="0"/>
              <a:t>Muscarinic </a:t>
            </a:r>
            <a:r>
              <a:rPr lang="en-US" sz="2000" b="1" dirty="0"/>
              <a:t>(M1) blockade </a:t>
            </a:r>
            <a:r>
              <a:rPr lang="en-US" sz="2000" dirty="0"/>
              <a:t>– anticholinergic effects </a:t>
            </a:r>
          </a:p>
          <a:p>
            <a:pPr lvl="2">
              <a:buFont typeface="Arial"/>
              <a:buChar char="•"/>
            </a:pPr>
            <a:r>
              <a:rPr lang="en-US" sz="2000" b="1" dirty="0" smtClean="0"/>
              <a:t>Alpha1 </a:t>
            </a:r>
            <a:r>
              <a:rPr lang="en-US" sz="2000" b="1" dirty="0"/>
              <a:t>blockade </a:t>
            </a:r>
            <a:r>
              <a:rPr lang="en-US" sz="2000" dirty="0"/>
              <a:t>– orthostatic hypotension/dizziness/</a:t>
            </a:r>
            <a:r>
              <a:rPr lang="en-US" sz="2000" dirty="0" smtClean="0"/>
              <a:t>drowsiness</a:t>
            </a:r>
          </a:p>
          <a:p>
            <a:pPr lvl="2">
              <a:buFont typeface="Arial"/>
              <a:buChar char="•"/>
            </a:pPr>
            <a:r>
              <a:rPr lang="en-US" sz="2000" b="1" dirty="0" smtClean="0"/>
              <a:t>Histamine </a:t>
            </a:r>
            <a:r>
              <a:rPr lang="en-US" sz="2000" b="1" dirty="0"/>
              <a:t>(H1) blockade </a:t>
            </a:r>
            <a:r>
              <a:rPr lang="en-US" sz="2000" dirty="0"/>
              <a:t>– drowsiness, weight gain</a:t>
            </a:r>
          </a:p>
          <a:p>
            <a:pPr lvl="2">
              <a:buFont typeface="Arial"/>
              <a:buChar char="•"/>
            </a:pPr>
            <a:endParaRPr lang="en-US" sz="2000" dirty="0" smtClean="0"/>
          </a:p>
          <a:p>
            <a:pPr>
              <a:buFont typeface="Arial"/>
              <a:buChar char="•"/>
            </a:pPr>
            <a:endParaRPr lang="en-US" sz="2800" dirty="0"/>
          </a:p>
        </p:txBody>
      </p:sp>
    </p:spTree>
    <p:extLst>
      <p:ext uri="{BB962C8B-B14F-4D97-AF65-F5344CB8AC3E}">
        <p14:creationId xmlns:p14="http://schemas.microsoft.com/office/powerpoint/2010/main" val="182586121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rgbClr val="0D0D0D"/>
                </a:solidFill>
              </a:rPr>
              <a:t>Antipsychotics - </a:t>
            </a:r>
            <a:r>
              <a:rPr lang="en-US" sz="4800" dirty="0" smtClean="0"/>
              <a:t> </a:t>
            </a:r>
            <a:r>
              <a:rPr lang="en-US" sz="4800" dirty="0" err="1" smtClean="0">
                <a:solidFill>
                  <a:srgbClr val="FFFF00"/>
                </a:solidFill>
              </a:rPr>
              <a:t>Typicals</a:t>
            </a:r>
            <a:endParaRPr lang="en-US" sz="5400" dirty="0">
              <a:solidFill>
                <a:srgbClr val="FFFF00"/>
              </a:solidFill>
            </a:endParaRPr>
          </a:p>
        </p:txBody>
      </p:sp>
      <p:sp>
        <p:nvSpPr>
          <p:cNvPr id="2" name="Content Placeholder 1"/>
          <p:cNvSpPr>
            <a:spLocks noGrp="1"/>
          </p:cNvSpPr>
          <p:nvPr>
            <p:ph idx="1"/>
          </p:nvPr>
        </p:nvSpPr>
        <p:spPr>
          <a:xfrm>
            <a:off x="412612" y="1300603"/>
            <a:ext cx="4785921" cy="5086031"/>
          </a:xfrm>
        </p:spPr>
        <p:txBody>
          <a:bodyPr>
            <a:normAutofit/>
          </a:bodyPr>
          <a:lstStyle/>
          <a:p>
            <a:pPr marL="18288" indent="0">
              <a:buNone/>
            </a:pPr>
            <a:r>
              <a:rPr lang="en-US" sz="2000" b="1" u="sng" dirty="0"/>
              <a:t>Four Dopamine (DA) Pathways</a:t>
            </a:r>
          </a:p>
          <a:p>
            <a:pPr marL="475488" indent="-457200">
              <a:buFont typeface="+mj-lt"/>
              <a:buAutoNum type="arabicPeriod"/>
            </a:pPr>
            <a:r>
              <a:rPr lang="en-US" sz="2000" b="1" dirty="0"/>
              <a:t>Mesolimbic</a:t>
            </a:r>
          </a:p>
          <a:p>
            <a:pPr lvl="2"/>
            <a:r>
              <a:rPr lang="en-US" sz="1800" dirty="0">
                <a:latin typeface="Wingdings"/>
                <a:ea typeface="Wingdings"/>
                <a:cs typeface="Wingdings"/>
                <a:sym typeface="Wingdings"/>
              </a:rPr>
              <a:t></a:t>
            </a:r>
            <a:r>
              <a:rPr lang="en-US" sz="1800" dirty="0"/>
              <a:t>DA </a:t>
            </a:r>
            <a:r>
              <a:rPr lang="en-US" sz="1800" dirty="0">
                <a:sym typeface="Wingdings"/>
              </a:rPr>
              <a:t> Positive </a:t>
            </a:r>
            <a:r>
              <a:rPr lang="en-US" sz="1800" dirty="0" smtClean="0">
                <a:sym typeface="Wingdings"/>
              </a:rPr>
              <a:t>symptoms</a:t>
            </a:r>
          </a:p>
          <a:p>
            <a:pPr lvl="2"/>
            <a:endParaRPr lang="en-US" sz="1600" dirty="0"/>
          </a:p>
          <a:p>
            <a:pPr marL="475488" indent="-457200">
              <a:buFont typeface="+mj-lt"/>
              <a:buAutoNum type="arabicPeriod"/>
            </a:pPr>
            <a:r>
              <a:rPr lang="en-US" sz="2000" b="1" dirty="0" err="1"/>
              <a:t>Mesocortical</a:t>
            </a:r>
            <a:endParaRPr lang="en-US" sz="2000" b="1" dirty="0"/>
          </a:p>
          <a:p>
            <a:pPr lvl="2"/>
            <a:r>
              <a:rPr lang="en-US" sz="1800" dirty="0">
                <a:latin typeface="Wingdings"/>
                <a:ea typeface="Wingdings"/>
                <a:cs typeface="Wingdings"/>
                <a:sym typeface="Wingdings"/>
              </a:rPr>
              <a:t></a:t>
            </a:r>
            <a:r>
              <a:rPr lang="en-US" sz="1800" dirty="0"/>
              <a:t>DA </a:t>
            </a:r>
            <a:r>
              <a:rPr lang="en-US" sz="1800" dirty="0">
                <a:sym typeface="Wingdings"/>
              </a:rPr>
              <a:t> Negative </a:t>
            </a:r>
            <a:r>
              <a:rPr lang="en-US" sz="1800" dirty="0" smtClean="0">
                <a:sym typeface="Wingdings"/>
              </a:rPr>
              <a:t>symptoms</a:t>
            </a:r>
          </a:p>
          <a:p>
            <a:pPr lvl="2"/>
            <a:endParaRPr lang="en-US" sz="1600" dirty="0"/>
          </a:p>
          <a:p>
            <a:pPr marL="475488" indent="-457200">
              <a:buFont typeface="+mj-lt"/>
              <a:buAutoNum type="arabicPeriod"/>
            </a:pPr>
            <a:r>
              <a:rPr lang="en-US" sz="2000" b="1" dirty="0" err="1"/>
              <a:t>Nigrostriatial</a:t>
            </a:r>
            <a:endParaRPr lang="en-US" sz="2000" b="1" dirty="0"/>
          </a:p>
          <a:p>
            <a:pPr lvl="2"/>
            <a:r>
              <a:rPr lang="en-US" sz="1800" dirty="0"/>
              <a:t>DA competes with Ach in basal </a:t>
            </a:r>
            <a:r>
              <a:rPr lang="en-US" sz="1800" dirty="0" smtClean="0"/>
              <a:t>ganglia</a:t>
            </a:r>
          </a:p>
          <a:p>
            <a:pPr lvl="2"/>
            <a:endParaRPr lang="en-US" sz="1600" dirty="0"/>
          </a:p>
          <a:p>
            <a:pPr marL="475488" indent="-457200">
              <a:buFont typeface="+mj-lt"/>
              <a:buAutoNum type="arabicPeriod"/>
            </a:pPr>
            <a:r>
              <a:rPr lang="en-US" sz="2000" b="1" dirty="0" err="1"/>
              <a:t>Tuberoinfundibular</a:t>
            </a:r>
            <a:endParaRPr lang="en-US" sz="2000" b="1" dirty="0"/>
          </a:p>
          <a:p>
            <a:pPr lvl="2"/>
            <a:r>
              <a:rPr lang="en-US" sz="1800" dirty="0"/>
              <a:t>DA inhibits prolactin release</a:t>
            </a:r>
          </a:p>
          <a:p>
            <a:endParaRPr lang="en-US" sz="1800" dirty="0" smtClean="0"/>
          </a:p>
          <a:p>
            <a:endParaRPr lang="en-US" sz="1800" dirty="0"/>
          </a:p>
        </p:txBody>
      </p:sp>
      <p:sp>
        <p:nvSpPr>
          <p:cNvPr id="4" name="TextBox 3"/>
          <p:cNvSpPr txBox="1"/>
          <p:nvPr/>
        </p:nvSpPr>
        <p:spPr>
          <a:xfrm>
            <a:off x="5198533" y="1422400"/>
            <a:ext cx="3691467" cy="4401205"/>
          </a:xfrm>
          <a:prstGeom prst="rect">
            <a:avLst/>
          </a:prstGeom>
          <a:noFill/>
        </p:spPr>
        <p:txBody>
          <a:bodyPr wrap="square" rtlCol="0">
            <a:spAutoFit/>
          </a:bodyPr>
          <a:lstStyle/>
          <a:p>
            <a:r>
              <a:rPr lang="en-US" sz="2000" u="sng" dirty="0" smtClean="0"/>
              <a:t>Universal D2 Blockade</a:t>
            </a:r>
          </a:p>
          <a:p>
            <a:endParaRPr lang="en-US" sz="2000" u="sng" dirty="0" smtClean="0"/>
          </a:p>
          <a:p>
            <a:pPr marL="342900" indent="-342900">
              <a:buFont typeface="Wingdings" charset="0"/>
              <a:buChar char="ê"/>
            </a:pPr>
            <a:r>
              <a:rPr lang="en-US" sz="2000" dirty="0" smtClean="0"/>
              <a:t>DA </a:t>
            </a:r>
            <a:r>
              <a:rPr lang="en-US" sz="2000" dirty="0" smtClean="0">
                <a:sym typeface="Wingdings"/>
              </a:rPr>
              <a:t> </a:t>
            </a:r>
            <a:r>
              <a:rPr lang="en-US" sz="2000" dirty="0" smtClean="0">
                <a:solidFill>
                  <a:srgbClr val="3AD81E"/>
                </a:solidFill>
                <a:latin typeface="Wingdings"/>
                <a:ea typeface="Wingdings"/>
                <a:cs typeface="Wingdings"/>
                <a:sym typeface="Wingdings"/>
              </a:rPr>
              <a:t></a:t>
            </a:r>
            <a:r>
              <a:rPr lang="en-US" sz="2000" dirty="0" smtClean="0">
                <a:solidFill>
                  <a:srgbClr val="3AD81E"/>
                </a:solidFill>
                <a:sym typeface="Wingdings"/>
              </a:rPr>
              <a:t> positive </a:t>
            </a:r>
            <a:r>
              <a:rPr lang="en-US" sz="2000" dirty="0" err="1" smtClean="0">
                <a:solidFill>
                  <a:srgbClr val="3AD81E"/>
                </a:solidFill>
                <a:sym typeface="Wingdings"/>
              </a:rPr>
              <a:t>sxs</a:t>
            </a:r>
            <a:endParaRPr lang="en-US" sz="2000" dirty="0" smtClean="0">
              <a:solidFill>
                <a:srgbClr val="3AD81E"/>
              </a:solidFill>
              <a:sym typeface="Wingdings"/>
            </a:endParaRPr>
          </a:p>
          <a:p>
            <a:endParaRPr lang="en-US" sz="2000" dirty="0">
              <a:sym typeface="Wingdings"/>
            </a:endParaRPr>
          </a:p>
          <a:p>
            <a:endParaRPr lang="en-US" sz="2000" dirty="0" smtClean="0">
              <a:sym typeface="Wingdings"/>
            </a:endParaRPr>
          </a:p>
          <a:p>
            <a:pPr marL="342900" indent="-342900">
              <a:buFont typeface="Wingdings" charset="0"/>
              <a:buChar char="ê"/>
            </a:pPr>
            <a:r>
              <a:rPr lang="en-US" sz="2000" dirty="0" smtClean="0">
                <a:sym typeface="Wingdings"/>
              </a:rPr>
              <a:t>DA </a:t>
            </a:r>
            <a:r>
              <a:rPr lang="en-US" sz="2000" dirty="0" smtClean="0">
                <a:solidFill>
                  <a:srgbClr val="FF0000"/>
                </a:solidFill>
                <a:latin typeface="Wingdings"/>
                <a:ea typeface="Wingdings"/>
                <a:cs typeface="Wingdings"/>
                <a:sym typeface="Wingdings"/>
              </a:rPr>
              <a:t></a:t>
            </a:r>
            <a:r>
              <a:rPr lang="en-US" sz="2000" dirty="0" smtClean="0">
                <a:solidFill>
                  <a:srgbClr val="FF0000"/>
                </a:solidFill>
                <a:sym typeface="Wingdings"/>
              </a:rPr>
              <a:t>negative </a:t>
            </a:r>
            <a:r>
              <a:rPr lang="en-US" sz="2000" dirty="0" err="1" smtClean="0">
                <a:solidFill>
                  <a:srgbClr val="FF0000"/>
                </a:solidFill>
                <a:sym typeface="Wingdings"/>
              </a:rPr>
              <a:t>sxs</a:t>
            </a:r>
            <a:endParaRPr lang="en-US" sz="2000" dirty="0" smtClean="0">
              <a:solidFill>
                <a:srgbClr val="FF0000"/>
              </a:solidFill>
              <a:sym typeface="Wingdings"/>
            </a:endParaRPr>
          </a:p>
          <a:p>
            <a:pPr marL="342900" indent="-342900">
              <a:buFont typeface="Wingdings" charset="0"/>
              <a:buChar char="ê"/>
            </a:pPr>
            <a:endParaRPr lang="en-US" sz="2000" dirty="0">
              <a:sym typeface="Wingdings"/>
            </a:endParaRPr>
          </a:p>
          <a:p>
            <a:pPr marL="342900" indent="-342900">
              <a:buFont typeface="Wingdings" charset="0"/>
              <a:buChar char="ê"/>
            </a:pPr>
            <a:endParaRPr lang="en-US" sz="2000" dirty="0" smtClean="0">
              <a:sym typeface="Wingdings"/>
            </a:endParaRPr>
          </a:p>
          <a:p>
            <a:pPr marL="342900" indent="-342900">
              <a:buFont typeface="Wingdings" charset="0"/>
              <a:buChar char="ê"/>
            </a:pPr>
            <a:r>
              <a:rPr lang="en-US" sz="2000" dirty="0" smtClean="0"/>
              <a:t>DA </a:t>
            </a:r>
            <a:r>
              <a:rPr lang="en-US" sz="2000" dirty="0" smtClean="0">
                <a:sym typeface="Wingdings"/>
              </a:rPr>
              <a:t> </a:t>
            </a:r>
            <a:r>
              <a:rPr lang="en-US" sz="2000" dirty="0" smtClean="0">
                <a:latin typeface="Wingdings"/>
                <a:ea typeface="Wingdings"/>
                <a:cs typeface="Wingdings"/>
                <a:sym typeface="Wingdings"/>
              </a:rPr>
              <a:t></a:t>
            </a:r>
            <a:r>
              <a:rPr lang="en-US" sz="2000" dirty="0" smtClean="0">
                <a:sym typeface="Wingdings"/>
              </a:rPr>
              <a:t> Ach  </a:t>
            </a:r>
            <a:r>
              <a:rPr lang="en-US" sz="2000" dirty="0" smtClean="0">
                <a:solidFill>
                  <a:srgbClr val="FF0000"/>
                </a:solidFill>
                <a:sym typeface="Wingdings"/>
              </a:rPr>
              <a:t>EPS</a:t>
            </a:r>
          </a:p>
          <a:p>
            <a:pPr marL="342900" indent="-342900">
              <a:buFont typeface="Wingdings" charset="0"/>
              <a:buChar char="ê"/>
            </a:pPr>
            <a:endParaRPr lang="en-US" sz="2000" dirty="0" smtClean="0">
              <a:sym typeface="Wingdings"/>
            </a:endParaRPr>
          </a:p>
          <a:p>
            <a:endParaRPr lang="en-US" sz="2000" dirty="0">
              <a:sym typeface="Wingdings"/>
            </a:endParaRPr>
          </a:p>
          <a:p>
            <a:endParaRPr lang="en-US" sz="2000" dirty="0" smtClean="0">
              <a:sym typeface="Wingdings"/>
            </a:endParaRPr>
          </a:p>
          <a:p>
            <a:r>
              <a:rPr lang="en-US" sz="2000" dirty="0" smtClean="0">
                <a:latin typeface="Wingdings"/>
                <a:ea typeface="Wingdings"/>
                <a:cs typeface="Wingdings"/>
                <a:sym typeface="Wingdings"/>
              </a:rPr>
              <a:t></a:t>
            </a:r>
            <a:r>
              <a:rPr lang="en-US" sz="2000" dirty="0" smtClean="0">
                <a:sym typeface="Wingdings"/>
              </a:rPr>
              <a:t> DA </a:t>
            </a:r>
            <a:r>
              <a:rPr lang="en-US" sz="2000" dirty="0" smtClean="0">
                <a:latin typeface="Wingdings"/>
                <a:ea typeface="Wingdings"/>
                <a:cs typeface="Wingdings"/>
                <a:sym typeface="Wingdings"/>
              </a:rPr>
              <a:t></a:t>
            </a:r>
            <a:r>
              <a:rPr lang="en-US" sz="2000" dirty="0" smtClean="0">
                <a:sym typeface="Wingdings"/>
              </a:rPr>
              <a:t> Prolactin </a:t>
            </a:r>
            <a:r>
              <a:rPr lang="en-US" sz="2000" dirty="0" err="1" smtClean="0">
                <a:solidFill>
                  <a:srgbClr val="FF0000"/>
                </a:solidFill>
                <a:sym typeface="Wingdings"/>
              </a:rPr>
              <a:t>galactorrhea</a:t>
            </a:r>
            <a:r>
              <a:rPr lang="en-US" sz="2000" dirty="0" smtClean="0">
                <a:solidFill>
                  <a:srgbClr val="FF0000"/>
                </a:solidFill>
                <a:sym typeface="Wingdings"/>
              </a:rPr>
              <a:t>/amenorrhea</a:t>
            </a:r>
            <a:endParaRPr lang="en-US" sz="2000" dirty="0">
              <a:solidFill>
                <a:srgbClr val="FF0000"/>
              </a:solidFill>
            </a:endParaRPr>
          </a:p>
        </p:txBody>
      </p:sp>
      <p:cxnSp>
        <p:nvCxnSpPr>
          <p:cNvPr id="6" name="Straight Connector 5"/>
          <p:cNvCxnSpPr/>
          <p:nvPr/>
        </p:nvCxnSpPr>
        <p:spPr>
          <a:xfrm flipV="1">
            <a:off x="541867" y="2675467"/>
            <a:ext cx="7924800" cy="16933"/>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41867" y="3589867"/>
            <a:ext cx="7924800" cy="16933"/>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541867" y="4758267"/>
            <a:ext cx="7924800" cy="16933"/>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541867" y="5994400"/>
            <a:ext cx="7924800" cy="16933"/>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114781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pPr marL="18288" indent="0"/>
            <a:r>
              <a:rPr lang="en-US" sz="4000" b="1" dirty="0">
                <a:solidFill>
                  <a:schemeClr val="bg2">
                    <a:lumMod val="50000"/>
                  </a:schemeClr>
                </a:solidFill>
              </a:rPr>
              <a:t>Extrapyramidal Symptoms (EPS)</a:t>
            </a:r>
          </a:p>
        </p:txBody>
      </p:sp>
      <p:sp>
        <p:nvSpPr>
          <p:cNvPr id="2" name="Content Placeholder 1"/>
          <p:cNvSpPr>
            <a:spLocks noGrp="1"/>
          </p:cNvSpPr>
          <p:nvPr>
            <p:ph idx="1"/>
          </p:nvPr>
        </p:nvSpPr>
        <p:spPr>
          <a:xfrm>
            <a:off x="412612" y="1557867"/>
            <a:ext cx="8162442" cy="4910668"/>
          </a:xfrm>
        </p:spPr>
        <p:txBody>
          <a:bodyPr>
            <a:normAutofit lnSpcReduction="10000"/>
          </a:bodyPr>
          <a:lstStyle/>
          <a:p>
            <a:pPr>
              <a:buFont typeface="Arial"/>
              <a:buChar char="•"/>
            </a:pPr>
            <a:r>
              <a:rPr lang="en-US" sz="2400" b="1" dirty="0" smtClean="0">
                <a:solidFill>
                  <a:srgbClr val="C1CA24"/>
                </a:solidFill>
              </a:rPr>
              <a:t>Parkinsonism</a:t>
            </a:r>
            <a:r>
              <a:rPr lang="en-US" sz="2400" dirty="0"/>
              <a:t> </a:t>
            </a:r>
            <a:r>
              <a:rPr lang="mr-IN" sz="2400" dirty="0" smtClean="0"/>
              <a:t>–</a:t>
            </a:r>
            <a:r>
              <a:rPr lang="en-US" sz="2400" dirty="0" smtClean="0"/>
              <a:t> </a:t>
            </a:r>
            <a:r>
              <a:rPr lang="en-US" sz="2400" dirty="0" err="1" smtClean="0"/>
              <a:t>bradykinesia</a:t>
            </a:r>
            <a:r>
              <a:rPr lang="en-US" sz="2400" dirty="0" smtClean="0"/>
              <a:t>, masklike </a:t>
            </a:r>
            <a:r>
              <a:rPr lang="en-US" sz="2400" dirty="0" err="1" smtClean="0"/>
              <a:t>facies</a:t>
            </a:r>
            <a:r>
              <a:rPr lang="en-US" sz="2400" dirty="0" smtClean="0"/>
              <a:t>, </a:t>
            </a:r>
            <a:r>
              <a:rPr lang="en-US" sz="2400" dirty="0" err="1" smtClean="0"/>
              <a:t>cogwheeling</a:t>
            </a:r>
            <a:r>
              <a:rPr lang="en-US" sz="2400" dirty="0" smtClean="0"/>
              <a:t>, pill-rolling tremor</a:t>
            </a:r>
          </a:p>
          <a:p>
            <a:pPr lvl="1">
              <a:buFont typeface="Arial"/>
              <a:buChar char="•"/>
            </a:pPr>
            <a:r>
              <a:rPr lang="en-US" sz="2000" dirty="0" err="1" smtClean="0"/>
              <a:t>Tx</a:t>
            </a:r>
            <a:r>
              <a:rPr lang="en-US" sz="2000" dirty="0" smtClean="0"/>
              <a:t> = </a:t>
            </a:r>
            <a:r>
              <a:rPr lang="en-US" sz="2000" dirty="0" err="1" smtClean="0"/>
              <a:t>anticholinergics</a:t>
            </a:r>
            <a:r>
              <a:rPr lang="en-US" sz="2000" dirty="0" smtClean="0"/>
              <a:t> (</a:t>
            </a:r>
            <a:r>
              <a:rPr lang="en-US" sz="2000" dirty="0" err="1" smtClean="0"/>
              <a:t>benztropine</a:t>
            </a:r>
            <a:r>
              <a:rPr lang="en-US" sz="2000" dirty="0" smtClean="0"/>
              <a:t>, </a:t>
            </a:r>
            <a:r>
              <a:rPr lang="en-US" sz="2000" dirty="0" err="1" smtClean="0"/>
              <a:t>trihexyphenidyl</a:t>
            </a:r>
            <a:r>
              <a:rPr lang="en-US" sz="2000" dirty="0" smtClean="0"/>
              <a:t>, diphenhydramine)</a:t>
            </a:r>
          </a:p>
          <a:p>
            <a:pPr>
              <a:buFont typeface="Arial"/>
              <a:buChar char="•"/>
            </a:pPr>
            <a:r>
              <a:rPr lang="en-US" sz="2400" b="1" dirty="0" err="1" smtClean="0">
                <a:solidFill>
                  <a:srgbClr val="C1CA24"/>
                </a:solidFill>
              </a:rPr>
              <a:t>Akathisia</a:t>
            </a:r>
            <a:r>
              <a:rPr lang="en-US" sz="2400" dirty="0"/>
              <a:t> </a:t>
            </a:r>
            <a:r>
              <a:rPr lang="mr-IN" sz="2400" dirty="0" smtClean="0"/>
              <a:t>–</a:t>
            </a:r>
            <a:r>
              <a:rPr lang="en-US" sz="2400" dirty="0" smtClean="0"/>
              <a:t> unpleasant urge to move</a:t>
            </a:r>
          </a:p>
          <a:p>
            <a:pPr lvl="1">
              <a:buFont typeface="Arial"/>
              <a:buChar char="•"/>
            </a:pPr>
            <a:r>
              <a:rPr lang="en-US" sz="2000" dirty="0" err="1" smtClean="0"/>
              <a:t>Tx</a:t>
            </a:r>
            <a:r>
              <a:rPr lang="en-US" sz="2000" dirty="0" smtClean="0"/>
              <a:t> = propranolol </a:t>
            </a:r>
          </a:p>
          <a:p>
            <a:pPr>
              <a:buFont typeface="Arial"/>
              <a:buChar char="•"/>
            </a:pPr>
            <a:r>
              <a:rPr lang="en-US" sz="2400" b="1" dirty="0" smtClean="0">
                <a:solidFill>
                  <a:srgbClr val="C1CA24"/>
                </a:solidFill>
              </a:rPr>
              <a:t>Dystonia</a:t>
            </a:r>
            <a:r>
              <a:rPr lang="en-US" sz="2400" dirty="0"/>
              <a:t> </a:t>
            </a:r>
            <a:r>
              <a:rPr lang="mr-IN" sz="2400" dirty="0" smtClean="0"/>
              <a:t>–</a:t>
            </a:r>
            <a:r>
              <a:rPr lang="en-US" sz="2400" dirty="0" smtClean="0"/>
              <a:t> painful, involuntary muscle spasms (usually of head or neck)</a:t>
            </a:r>
          </a:p>
          <a:p>
            <a:pPr lvl="1">
              <a:buFont typeface="Arial"/>
              <a:buChar char="•"/>
            </a:pPr>
            <a:r>
              <a:rPr lang="en-US" sz="2000" dirty="0" err="1" smtClean="0"/>
              <a:t>Tx</a:t>
            </a:r>
            <a:r>
              <a:rPr lang="en-US" sz="2000" dirty="0" smtClean="0"/>
              <a:t> = </a:t>
            </a:r>
            <a:r>
              <a:rPr lang="en-US" sz="2000" dirty="0" err="1" smtClean="0"/>
              <a:t>anticholinergics</a:t>
            </a:r>
            <a:r>
              <a:rPr lang="en-US" sz="2000" dirty="0" smtClean="0"/>
              <a:t> </a:t>
            </a:r>
            <a:r>
              <a:rPr lang="en-US" sz="2000" dirty="0"/>
              <a:t>(</a:t>
            </a:r>
            <a:r>
              <a:rPr lang="en-US" sz="2000" dirty="0" err="1" smtClean="0"/>
              <a:t>benztropine</a:t>
            </a:r>
            <a:r>
              <a:rPr lang="en-US" sz="2000" dirty="0" smtClean="0"/>
              <a:t>, </a:t>
            </a:r>
            <a:r>
              <a:rPr lang="en-US" sz="2000" dirty="0"/>
              <a:t>diphenhydramine</a:t>
            </a:r>
            <a:r>
              <a:rPr lang="en-US" sz="2000" dirty="0" smtClean="0"/>
              <a:t>)</a:t>
            </a:r>
          </a:p>
          <a:p>
            <a:pPr>
              <a:buFont typeface="Arial"/>
              <a:buChar char="•"/>
            </a:pPr>
            <a:r>
              <a:rPr lang="en-US" sz="2400" b="1" dirty="0" smtClean="0">
                <a:solidFill>
                  <a:srgbClr val="C1CA24"/>
                </a:solidFill>
              </a:rPr>
              <a:t>Tardive Dyskinesia</a:t>
            </a:r>
            <a:r>
              <a:rPr lang="en-US" sz="2400" dirty="0"/>
              <a:t> </a:t>
            </a:r>
            <a:r>
              <a:rPr lang="mr-IN" sz="2400" dirty="0" smtClean="0"/>
              <a:t>–</a:t>
            </a:r>
            <a:r>
              <a:rPr lang="en-US" sz="2400" dirty="0" smtClean="0"/>
              <a:t> </a:t>
            </a:r>
            <a:r>
              <a:rPr lang="en-US" sz="2400" dirty="0"/>
              <a:t>i</a:t>
            </a:r>
            <a:r>
              <a:rPr lang="en-US" sz="2400" dirty="0" smtClean="0"/>
              <a:t>nvoluntary movements of face/neck/extremities (chewing, tongue protrusion, grimacing)</a:t>
            </a:r>
          </a:p>
          <a:p>
            <a:pPr lvl="1">
              <a:buFont typeface="Arial"/>
              <a:buChar char="•"/>
            </a:pPr>
            <a:r>
              <a:rPr lang="en-US" sz="2000" dirty="0" smtClean="0"/>
              <a:t>Prolonged antipsychotic use</a:t>
            </a:r>
          </a:p>
          <a:p>
            <a:pPr lvl="1">
              <a:buFont typeface="Arial"/>
              <a:buChar char="•"/>
            </a:pPr>
            <a:r>
              <a:rPr lang="en-US" sz="2000" dirty="0" smtClean="0"/>
              <a:t>Often irreversible; switch to lower risk antipsychotic</a:t>
            </a:r>
          </a:p>
        </p:txBody>
      </p:sp>
    </p:spTree>
    <p:extLst>
      <p:ext uri="{BB962C8B-B14F-4D97-AF65-F5344CB8AC3E}">
        <p14:creationId xmlns:p14="http://schemas.microsoft.com/office/powerpoint/2010/main" val="130977789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1" y="362435"/>
            <a:ext cx="8460455" cy="914400"/>
          </a:xfrm>
        </p:spPr>
        <p:txBody>
          <a:bodyPr/>
          <a:lstStyle/>
          <a:p>
            <a:pPr marL="18288" indent="0"/>
            <a:r>
              <a:rPr lang="en-US" sz="3600" b="1" dirty="0">
                <a:solidFill>
                  <a:srgbClr val="121429"/>
                </a:solidFill>
              </a:rPr>
              <a:t>Neuroleptic Malignant Syndrome (NMS)</a:t>
            </a:r>
          </a:p>
        </p:txBody>
      </p:sp>
      <p:sp>
        <p:nvSpPr>
          <p:cNvPr id="2" name="Content Placeholder 1"/>
          <p:cNvSpPr>
            <a:spLocks noGrp="1"/>
          </p:cNvSpPr>
          <p:nvPr>
            <p:ph idx="1"/>
          </p:nvPr>
        </p:nvSpPr>
        <p:spPr>
          <a:xfrm>
            <a:off x="412611" y="1276836"/>
            <a:ext cx="8162443" cy="3972498"/>
          </a:xfrm>
        </p:spPr>
        <p:txBody>
          <a:bodyPr>
            <a:normAutofit/>
          </a:bodyPr>
          <a:lstStyle/>
          <a:p>
            <a:pPr>
              <a:buFont typeface="Arial"/>
              <a:buChar char="•"/>
            </a:pPr>
            <a:r>
              <a:rPr lang="en-US" sz="2800" dirty="0" smtClean="0"/>
              <a:t>Muscle </a:t>
            </a:r>
            <a:r>
              <a:rPr lang="en-US" sz="2800" dirty="0"/>
              <a:t>rigidity, fever, autonomic instability, ↑ CPK</a:t>
            </a:r>
          </a:p>
          <a:p>
            <a:pPr>
              <a:buFont typeface="Arial"/>
              <a:buChar char="•"/>
            </a:pPr>
            <a:r>
              <a:rPr lang="en-US" sz="2800" dirty="0" smtClean="0"/>
              <a:t> </a:t>
            </a:r>
            <a:r>
              <a:rPr lang="en-US" sz="2800" dirty="0"/>
              <a:t>Immediately STOP antipsychotic (</a:t>
            </a:r>
            <a:r>
              <a:rPr lang="en-US" sz="2800" dirty="0">
                <a:solidFill>
                  <a:srgbClr val="C80018"/>
                </a:solidFill>
              </a:rPr>
              <a:t>potentially fatal</a:t>
            </a:r>
            <a:r>
              <a:rPr lang="en-US" sz="2800" dirty="0"/>
              <a:t>)</a:t>
            </a:r>
          </a:p>
          <a:p>
            <a:pPr>
              <a:buFont typeface="Arial"/>
              <a:buChar char="•"/>
            </a:pPr>
            <a:r>
              <a:rPr lang="en-US" sz="2800" dirty="0" smtClean="0"/>
              <a:t> </a:t>
            </a:r>
            <a:r>
              <a:rPr lang="en-US" sz="2800" dirty="0" err="1"/>
              <a:t>Tx</a:t>
            </a:r>
            <a:r>
              <a:rPr lang="en-US" sz="2800" dirty="0"/>
              <a:t> = </a:t>
            </a:r>
            <a:r>
              <a:rPr lang="en-US" sz="2800" dirty="0" smtClean="0"/>
              <a:t>supportive (cooling), </a:t>
            </a:r>
            <a:r>
              <a:rPr lang="en-US" sz="2800" dirty="0" err="1" smtClean="0"/>
              <a:t>dantrolene</a:t>
            </a:r>
            <a:r>
              <a:rPr lang="en-US" sz="2800" dirty="0" smtClean="0"/>
              <a:t> </a:t>
            </a:r>
            <a:r>
              <a:rPr lang="en-US" sz="2800" dirty="0"/>
              <a:t>(inhibits calcium release from SR and allows muscles </a:t>
            </a:r>
            <a:r>
              <a:rPr lang="en-US" sz="2800" dirty="0" smtClean="0"/>
              <a:t>to relax), dopamine </a:t>
            </a:r>
            <a:r>
              <a:rPr lang="en-US" sz="2800" dirty="0" smtClean="0"/>
              <a:t>agonists</a:t>
            </a:r>
            <a:endParaRPr lang="en-US" sz="2800" dirty="0"/>
          </a:p>
        </p:txBody>
      </p:sp>
    </p:spTree>
    <p:extLst>
      <p:ext uri="{BB962C8B-B14F-4D97-AF65-F5344CB8AC3E}">
        <p14:creationId xmlns:p14="http://schemas.microsoft.com/office/powerpoint/2010/main" val="162087655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Antipsychotics</a:t>
            </a:r>
            <a:endParaRPr lang="en-US" sz="5400" dirty="0">
              <a:solidFill>
                <a:schemeClr val="bg2">
                  <a:lumMod val="50000"/>
                </a:schemeClr>
              </a:solidFill>
            </a:endParaRPr>
          </a:p>
        </p:txBody>
      </p:sp>
      <p:sp>
        <p:nvSpPr>
          <p:cNvPr id="2" name="Content Placeholder 1"/>
          <p:cNvSpPr>
            <a:spLocks noGrp="1"/>
          </p:cNvSpPr>
          <p:nvPr>
            <p:ph idx="1"/>
          </p:nvPr>
        </p:nvSpPr>
        <p:spPr>
          <a:xfrm>
            <a:off x="412611" y="1276836"/>
            <a:ext cx="8443521" cy="4632897"/>
          </a:xfrm>
        </p:spPr>
        <p:txBody>
          <a:bodyPr>
            <a:noAutofit/>
          </a:bodyPr>
          <a:lstStyle/>
          <a:p>
            <a:pPr marL="18288" indent="0">
              <a:buNone/>
            </a:pPr>
            <a:endParaRPr lang="en-US" sz="2400" dirty="0" smtClean="0"/>
          </a:p>
          <a:p>
            <a:pPr marL="18288" indent="0">
              <a:buNone/>
            </a:pPr>
            <a:r>
              <a:rPr lang="en-US" sz="2800" b="1" u="sng" dirty="0" smtClean="0">
                <a:solidFill>
                  <a:srgbClr val="C1CA24"/>
                </a:solidFill>
              </a:rPr>
              <a:t>Low Potency </a:t>
            </a:r>
            <a:r>
              <a:rPr lang="en-US" sz="2800" b="1" u="sng" dirty="0" err="1" smtClean="0">
                <a:solidFill>
                  <a:srgbClr val="C1CA24"/>
                </a:solidFill>
              </a:rPr>
              <a:t>Typicals</a:t>
            </a:r>
            <a:r>
              <a:rPr lang="en-US" sz="2800" b="1" u="sng" dirty="0" smtClean="0">
                <a:solidFill>
                  <a:srgbClr val="C1CA24"/>
                </a:solidFill>
              </a:rPr>
              <a:t> </a:t>
            </a:r>
            <a:r>
              <a:rPr lang="en-US" sz="2400" dirty="0" smtClean="0"/>
              <a:t>(lower D2 affinity) </a:t>
            </a:r>
            <a:r>
              <a:rPr lang="mr-IN" sz="2400" dirty="0" smtClean="0"/>
              <a:t>–</a:t>
            </a:r>
            <a:r>
              <a:rPr lang="en-US" sz="2400" dirty="0" smtClean="0"/>
              <a:t> </a:t>
            </a:r>
            <a:r>
              <a:rPr lang="en-US" sz="2400" dirty="0" err="1" smtClean="0">
                <a:solidFill>
                  <a:srgbClr val="FFFF00"/>
                </a:solidFill>
              </a:rPr>
              <a:t>Chlopromazine</a:t>
            </a:r>
            <a:endParaRPr lang="en-US" sz="2400" dirty="0" smtClean="0">
              <a:solidFill>
                <a:srgbClr val="FFFF00"/>
              </a:solidFill>
            </a:endParaRPr>
          </a:p>
          <a:p>
            <a:pPr lvl="1">
              <a:buFont typeface="Arial"/>
              <a:buChar char="•"/>
            </a:pPr>
            <a:r>
              <a:rPr lang="en-US" sz="2000" dirty="0" smtClean="0">
                <a:latin typeface="Wingdings"/>
                <a:ea typeface="Wingdings"/>
                <a:cs typeface="Wingdings"/>
                <a:sym typeface="Wingdings"/>
              </a:rPr>
              <a:t></a:t>
            </a:r>
            <a:r>
              <a:rPr lang="en-US" sz="2000" dirty="0" smtClean="0"/>
              <a:t> dose needed </a:t>
            </a:r>
            <a:r>
              <a:rPr lang="en-US" sz="2000" dirty="0" smtClean="0">
                <a:sym typeface="Wingdings"/>
              </a:rPr>
              <a:t> </a:t>
            </a:r>
            <a:r>
              <a:rPr lang="en-US" sz="2000" dirty="0" smtClean="0">
                <a:latin typeface="Wingdings"/>
                <a:ea typeface="Wingdings"/>
                <a:cs typeface="Wingdings"/>
                <a:sym typeface="Wingdings"/>
              </a:rPr>
              <a:t></a:t>
            </a:r>
            <a:r>
              <a:rPr lang="en-US" sz="2000" dirty="0" smtClean="0">
                <a:sym typeface="Wingdings"/>
              </a:rPr>
              <a:t> </a:t>
            </a:r>
            <a:r>
              <a:rPr lang="en-US" sz="2000" dirty="0" err="1" smtClean="0">
                <a:sym typeface="Wingdings"/>
              </a:rPr>
              <a:t>anticholingeric</a:t>
            </a:r>
            <a:r>
              <a:rPr lang="en-US" sz="2000" dirty="0" smtClean="0">
                <a:sym typeface="Wingdings"/>
              </a:rPr>
              <a:t> effects  </a:t>
            </a:r>
            <a:r>
              <a:rPr lang="en-US" sz="2000" dirty="0" smtClean="0">
                <a:latin typeface="Wingdings"/>
                <a:ea typeface="Wingdings"/>
                <a:cs typeface="Wingdings"/>
                <a:sym typeface="Wingdings"/>
              </a:rPr>
              <a:t></a:t>
            </a:r>
            <a:r>
              <a:rPr lang="en-US" sz="2000" dirty="0" smtClean="0">
                <a:sym typeface="Wingdings"/>
              </a:rPr>
              <a:t>Ach  </a:t>
            </a:r>
            <a:r>
              <a:rPr lang="en-US" sz="2000" dirty="0" smtClean="0">
                <a:latin typeface="Wingdings"/>
                <a:ea typeface="Wingdings"/>
                <a:cs typeface="Wingdings"/>
                <a:sym typeface="Wingdings"/>
              </a:rPr>
              <a:t></a:t>
            </a:r>
            <a:r>
              <a:rPr lang="en-US" sz="2000" dirty="0" smtClean="0">
                <a:sym typeface="Wingdings"/>
              </a:rPr>
              <a:t>EPS</a:t>
            </a:r>
          </a:p>
          <a:p>
            <a:pPr lvl="1">
              <a:buFont typeface="Arial"/>
              <a:buChar char="•"/>
            </a:pPr>
            <a:r>
              <a:rPr lang="en-US" sz="2000" dirty="0" smtClean="0">
                <a:sym typeface="Wingdings"/>
              </a:rPr>
              <a:t>Predominate side effects: anticholinergic, drowsiness, orthostatic hypotension</a:t>
            </a:r>
            <a:endParaRPr lang="en-US" sz="2000" dirty="0" smtClean="0"/>
          </a:p>
          <a:p>
            <a:pPr marL="18288" indent="0">
              <a:buNone/>
            </a:pPr>
            <a:r>
              <a:rPr lang="en-US" sz="2800" b="1" u="sng" dirty="0" smtClean="0">
                <a:solidFill>
                  <a:srgbClr val="C1CA24"/>
                </a:solidFill>
              </a:rPr>
              <a:t>High Potency </a:t>
            </a:r>
            <a:r>
              <a:rPr lang="en-US" sz="2800" b="1" u="sng" dirty="0" err="1" smtClean="0">
                <a:solidFill>
                  <a:srgbClr val="C1CA24"/>
                </a:solidFill>
              </a:rPr>
              <a:t>Typicals</a:t>
            </a:r>
            <a:r>
              <a:rPr lang="en-US" sz="2800" b="1" u="sng" dirty="0">
                <a:solidFill>
                  <a:srgbClr val="C1CA24"/>
                </a:solidFill>
              </a:rPr>
              <a:t> </a:t>
            </a:r>
            <a:r>
              <a:rPr lang="en-US" sz="2400" dirty="0" smtClean="0"/>
              <a:t>(higher D2 affinity) </a:t>
            </a:r>
            <a:r>
              <a:rPr lang="mr-IN" sz="2400" dirty="0" smtClean="0"/>
              <a:t>–</a:t>
            </a:r>
            <a:r>
              <a:rPr lang="en-US" sz="2400" dirty="0" smtClean="0"/>
              <a:t> </a:t>
            </a:r>
            <a:r>
              <a:rPr lang="en-US" sz="2400" dirty="0" smtClean="0">
                <a:solidFill>
                  <a:srgbClr val="FFFF00"/>
                </a:solidFill>
              </a:rPr>
              <a:t>Haloperidol, </a:t>
            </a:r>
            <a:r>
              <a:rPr lang="en-US" sz="2400" dirty="0" err="1" smtClean="0">
                <a:solidFill>
                  <a:srgbClr val="FFFF00"/>
                </a:solidFill>
              </a:rPr>
              <a:t>Fluphenazine</a:t>
            </a:r>
            <a:r>
              <a:rPr lang="en-US" sz="2400" dirty="0" smtClean="0">
                <a:solidFill>
                  <a:srgbClr val="FFFF00"/>
                </a:solidFill>
              </a:rPr>
              <a:t>, </a:t>
            </a:r>
            <a:r>
              <a:rPr lang="en-US" sz="2400" dirty="0" err="1" smtClean="0">
                <a:solidFill>
                  <a:srgbClr val="FFFF00"/>
                </a:solidFill>
              </a:rPr>
              <a:t>Trifluoperazine</a:t>
            </a:r>
            <a:endParaRPr lang="en-US" sz="2400" dirty="0" smtClean="0"/>
          </a:p>
          <a:p>
            <a:pPr lvl="1">
              <a:buFont typeface="Arial"/>
              <a:buChar char="•"/>
            </a:pPr>
            <a:r>
              <a:rPr lang="en-US" sz="2000" dirty="0" smtClean="0">
                <a:latin typeface="Wingdings"/>
                <a:ea typeface="Wingdings"/>
                <a:cs typeface="Wingdings"/>
                <a:sym typeface="Wingdings"/>
              </a:rPr>
              <a:t></a:t>
            </a:r>
            <a:r>
              <a:rPr lang="en-US" sz="2000" dirty="0" smtClean="0"/>
              <a:t> dose needed </a:t>
            </a:r>
            <a:r>
              <a:rPr lang="en-US" sz="2000" dirty="0" smtClean="0">
                <a:sym typeface="Wingdings"/>
              </a:rPr>
              <a:t> </a:t>
            </a:r>
            <a:r>
              <a:rPr lang="en-US" sz="2000" dirty="0" smtClean="0">
                <a:latin typeface="Wingdings"/>
                <a:ea typeface="Wingdings"/>
                <a:cs typeface="Wingdings"/>
                <a:sym typeface="Wingdings"/>
              </a:rPr>
              <a:t></a:t>
            </a:r>
            <a:r>
              <a:rPr lang="en-US" sz="2000" dirty="0" smtClean="0">
                <a:sym typeface="Wingdings"/>
              </a:rPr>
              <a:t> </a:t>
            </a:r>
            <a:r>
              <a:rPr lang="en-US" sz="2000" dirty="0" smtClean="0">
                <a:sym typeface="Wingdings"/>
              </a:rPr>
              <a:t>anticholinergic effects  </a:t>
            </a:r>
            <a:r>
              <a:rPr lang="en-US" sz="2000" dirty="0" smtClean="0">
                <a:latin typeface="Wingdings"/>
                <a:ea typeface="Wingdings"/>
                <a:cs typeface="Wingdings"/>
                <a:sym typeface="Wingdings"/>
              </a:rPr>
              <a:t></a:t>
            </a:r>
            <a:r>
              <a:rPr lang="en-US" sz="2000" dirty="0" smtClean="0">
                <a:sym typeface="Wingdings"/>
              </a:rPr>
              <a:t> Ach  </a:t>
            </a:r>
            <a:r>
              <a:rPr lang="en-US" sz="2000" dirty="0" smtClean="0">
                <a:latin typeface="Wingdings"/>
                <a:ea typeface="Wingdings"/>
                <a:cs typeface="Wingdings"/>
                <a:sym typeface="Wingdings"/>
              </a:rPr>
              <a:t></a:t>
            </a:r>
            <a:r>
              <a:rPr lang="en-US" sz="2000" dirty="0" smtClean="0">
                <a:sym typeface="Wingdings"/>
              </a:rPr>
              <a:t>EPS</a:t>
            </a:r>
          </a:p>
          <a:p>
            <a:pPr lvl="1">
              <a:buFont typeface="Arial"/>
              <a:buChar char="•"/>
            </a:pPr>
            <a:r>
              <a:rPr lang="en-US" sz="2000" dirty="0" smtClean="0">
                <a:sym typeface="Wingdings"/>
              </a:rPr>
              <a:t>EPS symptoms predominate, </a:t>
            </a:r>
            <a:r>
              <a:rPr lang="en-US" sz="2000" dirty="0" err="1" smtClean="0">
                <a:sym typeface="Wingdings"/>
              </a:rPr>
              <a:t>hyperprolactinemia</a:t>
            </a:r>
            <a:endParaRPr lang="en-US" sz="2000" dirty="0" smtClean="0">
              <a:sym typeface="Wingdings"/>
            </a:endParaRPr>
          </a:p>
          <a:p>
            <a:pPr lvl="1">
              <a:buFont typeface="Arial"/>
              <a:buChar char="•"/>
            </a:pPr>
            <a:endParaRPr lang="en-US" sz="2000" dirty="0" smtClean="0">
              <a:sym typeface="Wingdings"/>
            </a:endParaRPr>
          </a:p>
          <a:p>
            <a:pPr marL="384048" lvl="1" indent="0">
              <a:buNone/>
            </a:pPr>
            <a:r>
              <a:rPr lang="en-US" sz="2000" b="1" dirty="0" smtClean="0">
                <a:solidFill>
                  <a:srgbClr val="C1CA24"/>
                </a:solidFill>
                <a:sym typeface="Wingdings"/>
              </a:rPr>
              <a:t>Overall</a:t>
            </a:r>
            <a:r>
              <a:rPr lang="en-US" sz="2000" dirty="0" smtClean="0">
                <a:solidFill>
                  <a:srgbClr val="C1CA24"/>
                </a:solidFill>
                <a:sym typeface="Wingdings"/>
              </a:rPr>
              <a:t>: improve positive </a:t>
            </a:r>
            <a:r>
              <a:rPr lang="en-US" sz="2000" dirty="0" err="1" smtClean="0">
                <a:solidFill>
                  <a:srgbClr val="C1CA24"/>
                </a:solidFill>
                <a:sym typeface="Wingdings"/>
              </a:rPr>
              <a:t>sxs</a:t>
            </a:r>
            <a:r>
              <a:rPr lang="en-US" sz="2000" dirty="0" smtClean="0">
                <a:solidFill>
                  <a:srgbClr val="C1CA24"/>
                </a:solidFill>
                <a:sym typeface="Wingdings"/>
              </a:rPr>
              <a:t>, worsen negative </a:t>
            </a:r>
            <a:r>
              <a:rPr lang="en-US" sz="2000" dirty="0" err="1" smtClean="0">
                <a:solidFill>
                  <a:srgbClr val="C1CA24"/>
                </a:solidFill>
                <a:sym typeface="Wingdings"/>
              </a:rPr>
              <a:t>sxs</a:t>
            </a:r>
            <a:r>
              <a:rPr lang="en-US" sz="2000" dirty="0" smtClean="0">
                <a:solidFill>
                  <a:srgbClr val="C1CA24"/>
                </a:solidFill>
                <a:sym typeface="Wingdings"/>
              </a:rPr>
              <a:t>, cause EPS, anticholinergic, drowsiness, </a:t>
            </a:r>
            <a:r>
              <a:rPr lang="en-US" sz="2000" dirty="0" err="1" smtClean="0">
                <a:solidFill>
                  <a:srgbClr val="C1CA24"/>
                </a:solidFill>
                <a:sym typeface="Wingdings"/>
              </a:rPr>
              <a:t>orthostasis</a:t>
            </a:r>
            <a:endParaRPr lang="en-US" sz="2000" dirty="0" smtClean="0">
              <a:solidFill>
                <a:srgbClr val="C1CA24"/>
              </a:solidFill>
              <a:sym typeface="Wingdings"/>
            </a:endParaRPr>
          </a:p>
        </p:txBody>
      </p:sp>
    </p:spTree>
    <p:extLst>
      <p:ext uri="{BB962C8B-B14F-4D97-AF65-F5344CB8AC3E}">
        <p14:creationId xmlns:p14="http://schemas.microsoft.com/office/powerpoint/2010/main" val="221669109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Antipsychotics - </a:t>
            </a:r>
            <a:r>
              <a:rPr lang="en-US" sz="4800" dirty="0" err="1" smtClean="0">
                <a:solidFill>
                  <a:srgbClr val="FFFF00"/>
                </a:solidFill>
              </a:rPr>
              <a:t>Atypicals</a:t>
            </a:r>
            <a:endParaRPr lang="en-US" sz="5400" dirty="0">
              <a:solidFill>
                <a:srgbClr val="FFFF00"/>
              </a:solidFill>
            </a:endParaRPr>
          </a:p>
        </p:txBody>
      </p:sp>
      <p:sp>
        <p:nvSpPr>
          <p:cNvPr id="2" name="Content Placeholder 1"/>
          <p:cNvSpPr>
            <a:spLocks noGrp="1"/>
          </p:cNvSpPr>
          <p:nvPr>
            <p:ph idx="1"/>
          </p:nvPr>
        </p:nvSpPr>
        <p:spPr>
          <a:xfrm>
            <a:off x="412612" y="1625600"/>
            <a:ext cx="8162442" cy="4978400"/>
          </a:xfrm>
        </p:spPr>
        <p:txBody>
          <a:bodyPr>
            <a:normAutofit lnSpcReduction="10000"/>
          </a:bodyPr>
          <a:lstStyle/>
          <a:p>
            <a:pPr marL="18288" indent="0">
              <a:buNone/>
            </a:pPr>
            <a:r>
              <a:rPr lang="en-US" sz="2800" b="1" u="sng" dirty="0" smtClean="0">
                <a:solidFill>
                  <a:schemeClr val="accent1">
                    <a:lumMod val="60000"/>
                    <a:lumOff val="40000"/>
                  </a:schemeClr>
                </a:solidFill>
              </a:rPr>
              <a:t>Atypical Antipsychotics </a:t>
            </a:r>
            <a:r>
              <a:rPr lang="en-US" sz="2800" dirty="0" smtClean="0">
                <a:solidFill>
                  <a:schemeClr val="accent1">
                    <a:lumMod val="60000"/>
                    <a:lumOff val="40000"/>
                  </a:schemeClr>
                </a:solidFill>
              </a:rPr>
              <a:t>(2</a:t>
            </a:r>
            <a:r>
              <a:rPr lang="en-US" sz="2800" baseline="30000" dirty="0" smtClean="0">
                <a:solidFill>
                  <a:schemeClr val="accent1">
                    <a:lumMod val="60000"/>
                    <a:lumOff val="40000"/>
                  </a:schemeClr>
                </a:solidFill>
              </a:rPr>
              <a:t>nd</a:t>
            </a:r>
            <a:r>
              <a:rPr lang="en-US" sz="2800" dirty="0" smtClean="0">
                <a:solidFill>
                  <a:schemeClr val="accent1">
                    <a:lumMod val="60000"/>
                    <a:lumOff val="40000"/>
                  </a:schemeClr>
                </a:solidFill>
              </a:rPr>
              <a:t> Generation)</a:t>
            </a:r>
          </a:p>
          <a:p>
            <a:pPr>
              <a:buFont typeface="Arial"/>
              <a:buChar char="•"/>
            </a:pPr>
            <a:r>
              <a:rPr lang="en-US" sz="2800" dirty="0" smtClean="0"/>
              <a:t>Mechanism of action</a:t>
            </a:r>
          </a:p>
          <a:p>
            <a:pPr lvl="1">
              <a:buFont typeface="Arial"/>
              <a:buChar char="•"/>
            </a:pPr>
            <a:r>
              <a:rPr lang="en-US" sz="2400" b="1" dirty="0" smtClean="0"/>
              <a:t>Dopamine (D2) blockade</a:t>
            </a:r>
          </a:p>
          <a:p>
            <a:pPr lvl="1">
              <a:buFont typeface="Arial"/>
              <a:buChar char="•"/>
            </a:pPr>
            <a:r>
              <a:rPr lang="en-US" sz="2400" b="1" dirty="0" smtClean="0"/>
              <a:t>Serotonin (5-HT2A) blockade</a:t>
            </a:r>
          </a:p>
          <a:p>
            <a:pPr lvl="2">
              <a:buFont typeface="Arial"/>
              <a:buChar char="•"/>
            </a:pPr>
            <a:r>
              <a:rPr lang="en-US" sz="2000" dirty="0" smtClean="0"/>
              <a:t>Serotonin inhibits DA </a:t>
            </a:r>
          </a:p>
          <a:p>
            <a:pPr lvl="2">
              <a:buFont typeface="Arial"/>
              <a:buChar char="•"/>
            </a:pPr>
            <a:r>
              <a:rPr lang="en-US" sz="2000" dirty="0" smtClean="0">
                <a:latin typeface="Wingdings"/>
                <a:ea typeface="Wingdings"/>
                <a:cs typeface="Wingdings"/>
                <a:sym typeface="Wingdings"/>
              </a:rPr>
              <a:t></a:t>
            </a:r>
            <a:r>
              <a:rPr lang="en-US" sz="2000" dirty="0" smtClean="0">
                <a:sym typeface="Wingdings"/>
              </a:rPr>
              <a:t> </a:t>
            </a:r>
            <a:r>
              <a:rPr lang="en-US" sz="2000" dirty="0" smtClean="0"/>
              <a:t>5-HT2A </a:t>
            </a:r>
            <a:r>
              <a:rPr lang="en-US" sz="2000" dirty="0" smtClean="0">
                <a:sym typeface="Wingdings"/>
              </a:rPr>
              <a:t> </a:t>
            </a:r>
            <a:r>
              <a:rPr lang="en-US" sz="2000" dirty="0" smtClean="0">
                <a:latin typeface="Wingdings"/>
                <a:ea typeface="Wingdings"/>
                <a:cs typeface="Wingdings"/>
                <a:sym typeface="Wingdings"/>
              </a:rPr>
              <a:t></a:t>
            </a:r>
            <a:r>
              <a:rPr lang="en-US" sz="2000" dirty="0" smtClean="0">
                <a:sym typeface="Wingdings"/>
              </a:rPr>
              <a:t>DA (essentially counteracting the DA blockade)</a:t>
            </a:r>
          </a:p>
          <a:p>
            <a:pPr lvl="2">
              <a:buFont typeface="Arial"/>
              <a:buChar char="•"/>
            </a:pPr>
            <a:r>
              <a:rPr lang="en-US" sz="2000" dirty="0" smtClean="0">
                <a:sym typeface="Wingdings"/>
              </a:rPr>
              <a:t>5-HT2A receptor levels very in different brain regions</a:t>
            </a:r>
          </a:p>
          <a:p>
            <a:pPr lvl="3">
              <a:buFont typeface="Arial"/>
              <a:buChar char="•"/>
            </a:pPr>
            <a:r>
              <a:rPr lang="en-US" sz="2000" dirty="0" smtClean="0"/>
              <a:t>Mesolimbic </a:t>
            </a:r>
            <a:r>
              <a:rPr lang="mr-IN" sz="2000" dirty="0" smtClean="0"/>
              <a:t>–</a:t>
            </a:r>
            <a:r>
              <a:rPr lang="en-US" sz="2000" dirty="0" smtClean="0"/>
              <a:t> low levels</a:t>
            </a:r>
          </a:p>
          <a:p>
            <a:pPr lvl="3">
              <a:buFont typeface="Arial"/>
              <a:buChar char="•"/>
            </a:pPr>
            <a:r>
              <a:rPr lang="en-US" sz="2000" dirty="0" err="1" smtClean="0"/>
              <a:t>Mesocortical</a:t>
            </a:r>
            <a:r>
              <a:rPr lang="en-US" sz="2000" dirty="0" smtClean="0"/>
              <a:t>, </a:t>
            </a:r>
            <a:r>
              <a:rPr lang="en-US" sz="2000" dirty="0" err="1" smtClean="0"/>
              <a:t>Nigrostriatial</a:t>
            </a:r>
            <a:r>
              <a:rPr lang="en-US" sz="2000" dirty="0" smtClean="0"/>
              <a:t>, </a:t>
            </a:r>
            <a:r>
              <a:rPr lang="en-US" sz="2000" dirty="0" err="1" smtClean="0"/>
              <a:t>Tuberoinfundibular</a:t>
            </a:r>
            <a:r>
              <a:rPr lang="en-US" sz="2000" dirty="0" smtClean="0"/>
              <a:t> </a:t>
            </a:r>
            <a:r>
              <a:rPr lang="mr-IN" sz="2000" dirty="0" smtClean="0"/>
              <a:t>–</a:t>
            </a:r>
            <a:r>
              <a:rPr lang="en-US" sz="2000" dirty="0" smtClean="0"/>
              <a:t> high levels</a:t>
            </a:r>
          </a:p>
          <a:p>
            <a:pPr lvl="3">
              <a:buFont typeface="Arial"/>
              <a:buChar char="•"/>
            </a:pPr>
            <a:endParaRPr lang="en-US" sz="2000" dirty="0" smtClean="0"/>
          </a:p>
          <a:p>
            <a:pPr>
              <a:buFont typeface="Arial"/>
              <a:buChar char="•"/>
            </a:pPr>
            <a:r>
              <a:rPr lang="en-US" sz="2800" dirty="0"/>
              <a:t>What does this mean</a:t>
            </a:r>
            <a:r>
              <a:rPr lang="en-US" sz="2800" dirty="0" smtClean="0"/>
              <a:t>? There is </a:t>
            </a:r>
            <a:r>
              <a:rPr lang="en-US" sz="2800" b="1" dirty="0" smtClean="0"/>
              <a:t>a </a:t>
            </a:r>
            <a:r>
              <a:rPr lang="en-US" sz="2800" b="1" dirty="0" smtClean="0">
                <a:solidFill>
                  <a:srgbClr val="A1C4E3"/>
                </a:solidFill>
              </a:rPr>
              <a:t>selective D2 blockade in the mesolimbic tract</a:t>
            </a:r>
            <a:endParaRPr lang="en-US" sz="2800" b="1" dirty="0">
              <a:solidFill>
                <a:srgbClr val="A1C4E3"/>
              </a:solidFill>
            </a:endParaRPr>
          </a:p>
          <a:p>
            <a:pPr>
              <a:buFont typeface="Arial"/>
              <a:buChar char="•"/>
            </a:pPr>
            <a:endParaRPr lang="en-US" sz="2800" dirty="0"/>
          </a:p>
        </p:txBody>
      </p:sp>
    </p:spTree>
    <p:extLst>
      <p:ext uri="{BB962C8B-B14F-4D97-AF65-F5344CB8AC3E}">
        <p14:creationId xmlns:p14="http://schemas.microsoft.com/office/powerpoint/2010/main" val="373218474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Antipsychotics -  </a:t>
            </a:r>
            <a:r>
              <a:rPr lang="en-US" sz="4800" dirty="0" err="1" smtClean="0">
                <a:solidFill>
                  <a:srgbClr val="FFFF00"/>
                </a:solidFill>
              </a:rPr>
              <a:t>Atypicals</a:t>
            </a:r>
            <a:endParaRPr lang="en-US" sz="5400" dirty="0">
              <a:solidFill>
                <a:srgbClr val="FFFF00"/>
              </a:solidFill>
            </a:endParaRPr>
          </a:p>
        </p:txBody>
      </p:sp>
      <p:sp>
        <p:nvSpPr>
          <p:cNvPr id="2" name="Content Placeholder 1"/>
          <p:cNvSpPr>
            <a:spLocks noGrp="1"/>
          </p:cNvSpPr>
          <p:nvPr>
            <p:ph idx="1"/>
          </p:nvPr>
        </p:nvSpPr>
        <p:spPr>
          <a:xfrm>
            <a:off x="260212" y="1480035"/>
            <a:ext cx="4785921" cy="5086031"/>
          </a:xfrm>
        </p:spPr>
        <p:txBody>
          <a:bodyPr>
            <a:normAutofit/>
          </a:bodyPr>
          <a:lstStyle/>
          <a:p>
            <a:pPr marL="18288" indent="0">
              <a:buNone/>
            </a:pPr>
            <a:r>
              <a:rPr lang="en-US" sz="2000" b="1" u="sng" dirty="0"/>
              <a:t>Four Dopamine (DA) Pathways</a:t>
            </a:r>
          </a:p>
          <a:p>
            <a:pPr>
              <a:buFont typeface="Arial"/>
              <a:buChar char="•"/>
            </a:pPr>
            <a:r>
              <a:rPr lang="en-US" sz="2000" b="1" dirty="0" smtClean="0"/>
              <a:t>Mesolimbic </a:t>
            </a:r>
            <a:r>
              <a:rPr lang="en-US" sz="1400" b="1" dirty="0" smtClean="0"/>
              <a:t>(few 5-HT2A receptors)</a:t>
            </a:r>
            <a:endParaRPr lang="en-US" sz="1400" b="1" dirty="0"/>
          </a:p>
          <a:p>
            <a:pPr lvl="2">
              <a:buFont typeface="Arial"/>
              <a:buChar char="•"/>
            </a:pPr>
            <a:r>
              <a:rPr lang="en-US" sz="1800" dirty="0">
                <a:latin typeface="Wingdings"/>
                <a:ea typeface="Wingdings"/>
                <a:cs typeface="Wingdings"/>
                <a:sym typeface="Wingdings"/>
              </a:rPr>
              <a:t></a:t>
            </a:r>
            <a:r>
              <a:rPr lang="en-US" sz="1800" dirty="0"/>
              <a:t>DA </a:t>
            </a:r>
            <a:r>
              <a:rPr lang="en-US" sz="1800" dirty="0">
                <a:sym typeface="Wingdings"/>
              </a:rPr>
              <a:t> Positive </a:t>
            </a:r>
            <a:r>
              <a:rPr lang="en-US" sz="1800" dirty="0" smtClean="0">
                <a:sym typeface="Wingdings"/>
              </a:rPr>
              <a:t>symptoms</a:t>
            </a:r>
          </a:p>
          <a:p>
            <a:pPr lvl="2">
              <a:buFont typeface="Arial"/>
              <a:buChar char="•"/>
            </a:pPr>
            <a:endParaRPr lang="en-US" sz="1600" dirty="0"/>
          </a:p>
          <a:p>
            <a:pPr>
              <a:buFont typeface="Arial"/>
              <a:buChar char="•"/>
            </a:pPr>
            <a:r>
              <a:rPr lang="en-US" sz="2000" b="1" dirty="0" err="1" smtClean="0"/>
              <a:t>Mesocortical</a:t>
            </a:r>
            <a:r>
              <a:rPr lang="en-US" sz="2000" b="1" dirty="0" smtClean="0"/>
              <a:t> </a:t>
            </a:r>
            <a:r>
              <a:rPr lang="en-US" sz="1400" b="1" dirty="0" smtClean="0"/>
              <a:t>(many 5-HT2A receptors)</a:t>
            </a:r>
          </a:p>
          <a:p>
            <a:pPr lvl="2">
              <a:buFont typeface="Arial"/>
              <a:buChar char="•"/>
            </a:pPr>
            <a:r>
              <a:rPr lang="en-US" sz="1800" dirty="0" smtClean="0">
                <a:latin typeface="Wingdings"/>
                <a:ea typeface="Wingdings"/>
                <a:cs typeface="Wingdings"/>
                <a:sym typeface="Wingdings"/>
              </a:rPr>
              <a:t></a:t>
            </a:r>
            <a:r>
              <a:rPr lang="en-US" sz="1800" dirty="0"/>
              <a:t>DA </a:t>
            </a:r>
            <a:r>
              <a:rPr lang="en-US" sz="1800" dirty="0">
                <a:sym typeface="Wingdings"/>
              </a:rPr>
              <a:t> Negative </a:t>
            </a:r>
            <a:r>
              <a:rPr lang="en-US" sz="1800" dirty="0" smtClean="0">
                <a:sym typeface="Wingdings"/>
              </a:rPr>
              <a:t>symptoms</a:t>
            </a:r>
          </a:p>
          <a:p>
            <a:pPr lvl="2">
              <a:buFont typeface="Arial"/>
              <a:buChar char="•"/>
            </a:pPr>
            <a:endParaRPr lang="en-US" sz="1600" dirty="0"/>
          </a:p>
          <a:p>
            <a:pPr>
              <a:buFont typeface="Arial"/>
              <a:buChar char="•"/>
            </a:pPr>
            <a:r>
              <a:rPr lang="en-US" sz="2000" b="1" dirty="0" err="1" smtClean="0"/>
              <a:t>Nigrostriatial</a:t>
            </a:r>
            <a:r>
              <a:rPr lang="en-US" sz="2000" b="1" dirty="0" smtClean="0"/>
              <a:t> </a:t>
            </a:r>
            <a:r>
              <a:rPr lang="en-US" sz="1400" b="1" dirty="0" smtClean="0"/>
              <a:t>(many 5-HT2A receptors)</a:t>
            </a:r>
            <a:endParaRPr lang="en-US" sz="2000" b="1" dirty="0"/>
          </a:p>
          <a:p>
            <a:pPr lvl="2">
              <a:buFont typeface="Arial"/>
              <a:buChar char="•"/>
            </a:pPr>
            <a:r>
              <a:rPr lang="en-US" sz="1800" dirty="0"/>
              <a:t>DA competes with Ach in basal </a:t>
            </a:r>
            <a:r>
              <a:rPr lang="en-US" sz="1800" dirty="0" smtClean="0"/>
              <a:t>ganglia</a:t>
            </a:r>
          </a:p>
          <a:p>
            <a:pPr lvl="2">
              <a:buFont typeface="Arial"/>
              <a:buChar char="•"/>
            </a:pPr>
            <a:endParaRPr lang="en-US" sz="1600" dirty="0"/>
          </a:p>
          <a:p>
            <a:pPr>
              <a:buFont typeface="Arial"/>
              <a:buChar char="•"/>
            </a:pPr>
            <a:r>
              <a:rPr lang="en-US" sz="2000" b="1" dirty="0" err="1" smtClean="0"/>
              <a:t>Tuberoinfundibular</a:t>
            </a:r>
            <a:r>
              <a:rPr lang="en-US" sz="2000" b="1" dirty="0" smtClean="0"/>
              <a:t> </a:t>
            </a:r>
            <a:r>
              <a:rPr lang="en-US" sz="1400" b="1" dirty="0" smtClean="0"/>
              <a:t>(many 5-HT2A receptors)</a:t>
            </a:r>
            <a:endParaRPr lang="en-US" sz="2000" b="1" dirty="0"/>
          </a:p>
          <a:p>
            <a:pPr lvl="2">
              <a:buFont typeface="Arial"/>
              <a:buChar char="•"/>
            </a:pPr>
            <a:r>
              <a:rPr lang="en-US" sz="1800" dirty="0"/>
              <a:t>DA inhibits prolactin release</a:t>
            </a:r>
          </a:p>
          <a:p>
            <a:pPr>
              <a:buFont typeface="Arial"/>
              <a:buChar char="•"/>
            </a:pPr>
            <a:endParaRPr lang="en-US" sz="1800" dirty="0" smtClean="0"/>
          </a:p>
          <a:p>
            <a:pPr>
              <a:buFont typeface="Arial"/>
              <a:buChar char="•"/>
            </a:pPr>
            <a:endParaRPr lang="en-US" sz="1800" dirty="0"/>
          </a:p>
        </p:txBody>
      </p:sp>
      <p:sp>
        <p:nvSpPr>
          <p:cNvPr id="4" name="TextBox 3"/>
          <p:cNvSpPr txBox="1"/>
          <p:nvPr/>
        </p:nvSpPr>
        <p:spPr>
          <a:xfrm>
            <a:off x="4707467" y="1422400"/>
            <a:ext cx="4301066" cy="4478148"/>
          </a:xfrm>
          <a:prstGeom prst="rect">
            <a:avLst/>
          </a:prstGeom>
          <a:noFill/>
        </p:spPr>
        <p:txBody>
          <a:bodyPr wrap="square" rtlCol="0">
            <a:spAutoFit/>
          </a:bodyPr>
          <a:lstStyle/>
          <a:p>
            <a:r>
              <a:rPr lang="en-US" sz="1900" u="sng" dirty="0" smtClean="0"/>
              <a:t>5-HT2A and D2 Blockade</a:t>
            </a:r>
          </a:p>
          <a:p>
            <a:endParaRPr lang="en-US" sz="1900" u="sng" dirty="0" smtClean="0"/>
          </a:p>
          <a:p>
            <a:pPr marL="342900" indent="-342900">
              <a:buFont typeface="Wingdings" charset="0"/>
              <a:buChar char="ê"/>
            </a:pPr>
            <a:r>
              <a:rPr lang="en-US" sz="1900" dirty="0" smtClean="0"/>
              <a:t>DA </a:t>
            </a:r>
            <a:r>
              <a:rPr lang="en-US" sz="1900" dirty="0" smtClean="0">
                <a:sym typeface="Wingdings"/>
              </a:rPr>
              <a:t> </a:t>
            </a:r>
            <a:r>
              <a:rPr lang="en-US" sz="1900" dirty="0" smtClean="0">
                <a:solidFill>
                  <a:srgbClr val="3AD81E"/>
                </a:solidFill>
                <a:latin typeface="Wingdings"/>
                <a:ea typeface="Wingdings"/>
                <a:cs typeface="Wingdings"/>
                <a:sym typeface="Wingdings"/>
              </a:rPr>
              <a:t></a:t>
            </a:r>
            <a:r>
              <a:rPr lang="en-US" sz="1900" dirty="0" smtClean="0">
                <a:solidFill>
                  <a:srgbClr val="3AD81E"/>
                </a:solidFill>
                <a:sym typeface="Wingdings"/>
              </a:rPr>
              <a:t> positive </a:t>
            </a:r>
            <a:r>
              <a:rPr lang="en-US" sz="1900" dirty="0" err="1" smtClean="0">
                <a:solidFill>
                  <a:srgbClr val="3AD81E"/>
                </a:solidFill>
                <a:sym typeface="Wingdings"/>
              </a:rPr>
              <a:t>sxs</a:t>
            </a:r>
            <a:endParaRPr lang="en-US" sz="1900" dirty="0" smtClean="0">
              <a:solidFill>
                <a:srgbClr val="3AD81E"/>
              </a:solidFill>
              <a:sym typeface="Wingdings"/>
            </a:endParaRPr>
          </a:p>
          <a:p>
            <a:endParaRPr lang="en-US" sz="1900" dirty="0">
              <a:sym typeface="Wingdings"/>
            </a:endParaRPr>
          </a:p>
          <a:p>
            <a:endParaRPr lang="en-US" sz="1900" dirty="0" smtClean="0">
              <a:sym typeface="Wingdings"/>
            </a:endParaRPr>
          </a:p>
          <a:p>
            <a:pPr marL="342900" indent="-342900">
              <a:buFont typeface="Wingdings" charset="0"/>
              <a:buChar char="ê"/>
            </a:pPr>
            <a:r>
              <a:rPr lang="en-US" sz="1900" dirty="0">
                <a:sym typeface="Wingdings"/>
              </a:rPr>
              <a:t>5</a:t>
            </a:r>
            <a:r>
              <a:rPr lang="en-US" sz="1900" dirty="0" smtClean="0">
                <a:sym typeface="Wingdings"/>
              </a:rPr>
              <a:t>-HT </a:t>
            </a:r>
            <a:r>
              <a:rPr lang="en-US" sz="1900" dirty="0" smtClean="0">
                <a:latin typeface="Wingdings"/>
                <a:ea typeface="Wingdings"/>
                <a:cs typeface="Wingdings"/>
                <a:sym typeface="Wingdings"/>
              </a:rPr>
              <a:t></a:t>
            </a:r>
            <a:r>
              <a:rPr lang="en-US" sz="1900" dirty="0" smtClean="0">
                <a:sym typeface="Wingdings"/>
              </a:rPr>
              <a:t> DA </a:t>
            </a:r>
            <a:r>
              <a:rPr lang="en-US" sz="1900" dirty="0" smtClean="0">
                <a:solidFill>
                  <a:srgbClr val="3AD81E"/>
                </a:solidFill>
                <a:latin typeface="Wingdings"/>
                <a:ea typeface="Wingdings"/>
                <a:cs typeface="Wingdings"/>
                <a:sym typeface="Wingdings"/>
              </a:rPr>
              <a:t></a:t>
            </a:r>
            <a:r>
              <a:rPr lang="en-US" sz="1900" dirty="0" smtClean="0">
                <a:solidFill>
                  <a:srgbClr val="3AD81E"/>
                </a:solidFill>
                <a:ea typeface="Wingdings"/>
                <a:cs typeface="Wingdings"/>
                <a:sym typeface="Wingdings"/>
              </a:rPr>
              <a:t> </a:t>
            </a:r>
            <a:r>
              <a:rPr lang="en-US" sz="1900" dirty="0" smtClean="0">
                <a:solidFill>
                  <a:srgbClr val="3AD81E"/>
                </a:solidFill>
                <a:sym typeface="Wingdings"/>
              </a:rPr>
              <a:t>negative </a:t>
            </a:r>
            <a:r>
              <a:rPr lang="en-US" sz="1900" dirty="0" err="1" smtClean="0">
                <a:solidFill>
                  <a:srgbClr val="3AD81E"/>
                </a:solidFill>
                <a:sym typeface="Wingdings"/>
              </a:rPr>
              <a:t>sxs</a:t>
            </a:r>
            <a:endParaRPr lang="en-US" sz="1900" dirty="0" smtClean="0">
              <a:solidFill>
                <a:srgbClr val="3AD81E"/>
              </a:solidFill>
              <a:sym typeface="Wingdings"/>
            </a:endParaRPr>
          </a:p>
          <a:p>
            <a:pPr marL="342900" indent="-342900">
              <a:buFont typeface="Wingdings" charset="0"/>
              <a:buChar char="ê"/>
            </a:pPr>
            <a:endParaRPr lang="en-US" sz="1900" dirty="0" smtClean="0">
              <a:solidFill>
                <a:srgbClr val="FF0000"/>
              </a:solidFill>
              <a:sym typeface="Wingdings"/>
            </a:endParaRPr>
          </a:p>
          <a:p>
            <a:pPr marL="342900" indent="-342900">
              <a:buFont typeface="Wingdings" charset="0"/>
              <a:buChar char="ê"/>
            </a:pPr>
            <a:endParaRPr lang="en-US" sz="1900" dirty="0">
              <a:sym typeface="Wingdings"/>
            </a:endParaRPr>
          </a:p>
          <a:p>
            <a:endParaRPr lang="en-US" sz="1900" dirty="0" smtClean="0">
              <a:sym typeface="Wingdings"/>
            </a:endParaRPr>
          </a:p>
          <a:p>
            <a:pPr marL="342900" indent="-342900">
              <a:buFont typeface="Wingdings" charset="0"/>
              <a:buChar char="ê"/>
            </a:pPr>
            <a:r>
              <a:rPr lang="en-US" sz="1900" dirty="0" smtClean="0"/>
              <a:t>5-HT </a:t>
            </a:r>
            <a:r>
              <a:rPr lang="en-US" sz="1900" dirty="0" smtClean="0">
                <a:sym typeface="Wingdings"/>
              </a:rPr>
              <a:t> </a:t>
            </a:r>
            <a:r>
              <a:rPr lang="en-US" sz="1900" dirty="0" smtClean="0">
                <a:latin typeface="Wingdings"/>
                <a:ea typeface="Wingdings"/>
                <a:cs typeface="Wingdings"/>
                <a:sym typeface="Wingdings"/>
              </a:rPr>
              <a:t></a:t>
            </a:r>
            <a:r>
              <a:rPr lang="en-US" sz="1900" dirty="0" smtClean="0"/>
              <a:t>DA </a:t>
            </a:r>
            <a:r>
              <a:rPr lang="en-US" sz="1900" dirty="0" smtClean="0">
                <a:sym typeface="Wingdings"/>
              </a:rPr>
              <a:t>  </a:t>
            </a:r>
            <a:r>
              <a:rPr lang="en-US" sz="1900" dirty="0" smtClean="0">
                <a:latin typeface="Wingdings"/>
                <a:ea typeface="Wingdings"/>
                <a:cs typeface="Wingdings"/>
                <a:sym typeface="Wingdings"/>
              </a:rPr>
              <a:t></a:t>
            </a:r>
            <a:r>
              <a:rPr lang="en-US" sz="1900" dirty="0" smtClean="0">
                <a:sym typeface="Wingdings"/>
              </a:rPr>
              <a:t>Ach  </a:t>
            </a:r>
            <a:r>
              <a:rPr lang="en-US" sz="1900" dirty="0" smtClean="0">
                <a:solidFill>
                  <a:srgbClr val="3AD81E"/>
                </a:solidFill>
                <a:latin typeface="Wingdings"/>
                <a:ea typeface="Wingdings"/>
                <a:cs typeface="Wingdings"/>
                <a:sym typeface="Wingdings"/>
              </a:rPr>
              <a:t></a:t>
            </a:r>
            <a:r>
              <a:rPr lang="en-US" sz="1900" dirty="0" smtClean="0">
                <a:solidFill>
                  <a:srgbClr val="3AD81E"/>
                </a:solidFill>
                <a:sym typeface="Wingdings"/>
              </a:rPr>
              <a:t>EPS</a:t>
            </a:r>
          </a:p>
          <a:p>
            <a:pPr marL="342900" indent="-342900">
              <a:buFont typeface="Wingdings" charset="0"/>
              <a:buChar char="ê"/>
            </a:pPr>
            <a:endParaRPr lang="en-US" sz="1900" dirty="0" smtClean="0">
              <a:sym typeface="Wingdings"/>
            </a:endParaRPr>
          </a:p>
          <a:p>
            <a:endParaRPr lang="en-US" sz="1900" dirty="0">
              <a:sym typeface="Wingdings"/>
            </a:endParaRPr>
          </a:p>
          <a:p>
            <a:endParaRPr lang="en-US" sz="1900" dirty="0" smtClean="0">
              <a:sym typeface="Wingdings"/>
            </a:endParaRPr>
          </a:p>
          <a:p>
            <a:r>
              <a:rPr lang="en-US" sz="1900" dirty="0" smtClean="0">
                <a:latin typeface="Wingdings"/>
                <a:ea typeface="Wingdings"/>
                <a:cs typeface="Wingdings"/>
                <a:sym typeface="Wingdings"/>
              </a:rPr>
              <a:t></a:t>
            </a:r>
            <a:r>
              <a:rPr lang="en-US" sz="1900" dirty="0" smtClean="0">
                <a:sym typeface="Wingdings"/>
              </a:rPr>
              <a:t> 5-HT </a:t>
            </a:r>
            <a:r>
              <a:rPr lang="en-US" sz="1900" dirty="0" smtClean="0">
                <a:latin typeface="Wingdings"/>
                <a:ea typeface="Wingdings"/>
                <a:cs typeface="Wingdings"/>
                <a:sym typeface="Wingdings"/>
              </a:rPr>
              <a:t></a:t>
            </a:r>
            <a:r>
              <a:rPr lang="en-US" sz="1900" dirty="0" smtClean="0">
                <a:sym typeface="Wingdings"/>
              </a:rPr>
              <a:t> DA  </a:t>
            </a:r>
            <a:r>
              <a:rPr lang="en-US" sz="1900" dirty="0" smtClean="0">
                <a:latin typeface="Wingdings"/>
                <a:ea typeface="Wingdings"/>
                <a:cs typeface="Wingdings"/>
                <a:sym typeface="Wingdings"/>
              </a:rPr>
              <a:t></a:t>
            </a:r>
            <a:r>
              <a:rPr lang="en-US" sz="1900" dirty="0" smtClean="0">
                <a:sym typeface="Wingdings"/>
              </a:rPr>
              <a:t>Prolactin </a:t>
            </a:r>
            <a:r>
              <a:rPr lang="en-US" sz="1900" dirty="0" smtClean="0">
                <a:solidFill>
                  <a:srgbClr val="3AD81E"/>
                </a:solidFill>
                <a:latin typeface="Wingdings"/>
                <a:ea typeface="Wingdings"/>
                <a:cs typeface="Wingdings"/>
                <a:sym typeface="Wingdings"/>
              </a:rPr>
              <a:t></a:t>
            </a:r>
            <a:r>
              <a:rPr lang="en-US" sz="1900" dirty="0" err="1" smtClean="0">
                <a:solidFill>
                  <a:srgbClr val="3AD81E"/>
                </a:solidFill>
                <a:sym typeface="Wingdings"/>
              </a:rPr>
              <a:t>galactorrhea</a:t>
            </a:r>
            <a:r>
              <a:rPr lang="en-US" sz="1900" dirty="0" smtClean="0">
                <a:solidFill>
                  <a:srgbClr val="3AD81E"/>
                </a:solidFill>
                <a:sym typeface="Wingdings"/>
              </a:rPr>
              <a:t>/amenorrhea</a:t>
            </a:r>
            <a:endParaRPr lang="en-US" sz="1900" dirty="0">
              <a:solidFill>
                <a:srgbClr val="3AD81E"/>
              </a:solidFill>
            </a:endParaRPr>
          </a:p>
        </p:txBody>
      </p:sp>
      <p:cxnSp>
        <p:nvCxnSpPr>
          <p:cNvPr id="6" name="Straight Connector 5"/>
          <p:cNvCxnSpPr/>
          <p:nvPr/>
        </p:nvCxnSpPr>
        <p:spPr>
          <a:xfrm flipV="1">
            <a:off x="541867" y="2914726"/>
            <a:ext cx="7924800" cy="16933"/>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41867" y="3884340"/>
            <a:ext cx="7924800" cy="16933"/>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541867" y="4840304"/>
            <a:ext cx="7924800" cy="16933"/>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541867" y="5994400"/>
            <a:ext cx="7924800" cy="16933"/>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6059243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rgbClr val="121429"/>
                </a:solidFill>
              </a:rPr>
              <a:t>Antipsychotics - </a:t>
            </a:r>
            <a:r>
              <a:rPr lang="en-US" sz="4800" dirty="0" err="1" smtClean="0">
                <a:solidFill>
                  <a:srgbClr val="FFFF00"/>
                </a:solidFill>
              </a:rPr>
              <a:t>Atypicals</a:t>
            </a:r>
            <a:endParaRPr lang="en-US" sz="5400" dirty="0">
              <a:solidFill>
                <a:srgbClr val="FFFF00"/>
              </a:solidFill>
            </a:endParaRPr>
          </a:p>
        </p:txBody>
      </p:sp>
      <p:sp>
        <p:nvSpPr>
          <p:cNvPr id="2" name="Content Placeholder 1"/>
          <p:cNvSpPr>
            <a:spLocks noGrp="1"/>
          </p:cNvSpPr>
          <p:nvPr>
            <p:ph idx="1"/>
          </p:nvPr>
        </p:nvSpPr>
        <p:spPr>
          <a:xfrm>
            <a:off x="412612" y="1276834"/>
            <a:ext cx="8162442" cy="5276365"/>
          </a:xfrm>
        </p:spPr>
        <p:txBody>
          <a:bodyPr>
            <a:noAutofit/>
          </a:bodyPr>
          <a:lstStyle/>
          <a:p>
            <a:pPr>
              <a:buFont typeface="Arial"/>
              <a:buChar char="•"/>
            </a:pPr>
            <a:r>
              <a:rPr lang="en-US" sz="2400" dirty="0" err="1" smtClean="0">
                <a:solidFill>
                  <a:schemeClr val="accent2">
                    <a:lumMod val="40000"/>
                    <a:lumOff val="60000"/>
                  </a:schemeClr>
                </a:solidFill>
              </a:rPr>
              <a:t>Risperidone</a:t>
            </a:r>
            <a:r>
              <a:rPr lang="en-US" sz="2400" dirty="0" smtClean="0"/>
              <a:t> - </a:t>
            </a:r>
            <a:r>
              <a:rPr lang="en-US" sz="2400" dirty="0" err="1"/>
              <a:t>hyperprolactinemia</a:t>
            </a:r>
            <a:r>
              <a:rPr lang="en-US" sz="2400" dirty="0"/>
              <a:t> (most similar to </a:t>
            </a:r>
            <a:r>
              <a:rPr lang="en-US" sz="2400" dirty="0" err="1"/>
              <a:t>typicals</a:t>
            </a:r>
            <a:r>
              <a:rPr lang="en-US" sz="2400" dirty="0" smtClean="0"/>
              <a:t>)</a:t>
            </a:r>
          </a:p>
          <a:p>
            <a:pPr>
              <a:buFont typeface="Arial"/>
              <a:buChar char="•"/>
            </a:pPr>
            <a:r>
              <a:rPr lang="en-US" sz="2400" dirty="0" smtClean="0">
                <a:solidFill>
                  <a:srgbClr val="A9CCEE"/>
                </a:solidFill>
              </a:rPr>
              <a:t>Olanzapine</a:t>
            </a:r>
            <a:r>
              <a:rPr lang="en-US" sz="2400" dirty="0" smtClean="0"/>
              <a:t> - weight gain</a:t>
            </a:r>
          </a:p>
          <a:p>
            <a:pPr>
              <a:buFont typeface="Arial"/>
              <a:buChar char="•"/>
            </a:pPr>
            <a:r>
              <a:rPr lang="en-US" sz="2400" dirty="0" err="1" smtClean="0">
                <a:solidFill>
                  <a:srgbClr val="A9CCEE"/>
                </a:solidFill>
              </a:rPr>
              <a:t>Quetiapine</a:t>
            </a:r>
            <a:r>
              <a:rPr lang="en-US" sz="2400" dirty="0" smtClean="0">
                <a:solidFill>
                  <a:srgbClr val="A9CCEE"/>
                </a:solidFill>
              </a:rPr>
              <a:t> </a:t>
            </a:r>
            <a:r>
              <a:rPr lang="en-US" sz="2400" dirty="0" smtClean="0"/>
              <a:t>- sedation</a:t>
            </a:r>
          </a:p>
          <a:p>
            <a:pPr>
              <a:buFont typeface="Arial"/>
              <a:buChar char="•"/>
            </a:pPr>
            <a:r>
              <a:rPr lang="en-US" sz="2400" dirty="0" err="1" smtClean="0">
                <a:solidFill>
                  <a:srgbClr val="A9CCEE"/>
                </a:solidFill>
              </a:rPr>
              <a:t>Ziprasidone</a:t>
            </a:r>
            <a:r>
              <a:rPr lang="en-US" sz="2400" dirty="0" smtClean="0">
                <a:solidFill>
                  <a:srgbClr val="A9CCEE"/>
                </a:solidFill>
              </a:rPr>
              <a:t> </a:t>
            </a:r>
            <a:r>
              <a:rPr lang="en-US" sz="2400" dirty="0" smtClean="0"/>
              <a:t>- </a:t>
            </a:r>
            <a:r>
              <a:rPr lang="en-US" sz="2400" dirty="0" smtClean="0">
                <a:latin typeface="Wingdings"/>
                <a:ea typeface="Wingdings"/>
                <a:cs typeface="Wingdings"/>
                <a:sym typeface="Wingdings"/>
              </a:rPr>
              <a:t></a:t>
            </a:r>
            <a:r>
              <a:rPr lang="en-US" sz="2400" dirty="0" smtClean="0"/>
              <a:t> </a:t>
            </a:r>
            <a:r>
              <a:rPr lang="en-US" sz="2400" dirty="0"/>
              <a:t>weight gain, </a:t>
            </a:r>
            <a:r>
              <a:rPr lang="en-US" sz="2400" dirty="0" smtClean="0">
                <a:latin typeface="Wingdings"/>
                <a:ea typeface="Wingdings"/>
                <a:cs typeface="Wingdings"/>
                <a:sym typeface="Wingdings"/>
              </a:rPr>
              <a:t></a:t>
            </a:r>
            <a:r>
              <a:rPr lang="en-US" sz="2400" dirty="0" smtClean="0"/>
              <a:t> </a:t>
            </a:r>
            <a:r>
              <a:rPr lang="en-US" sz="2400" dirty="0" err="1"/>
              <a:t>QTc</a:t>
            </a:r>
            <a:r>
              <a:rPr lang="en-US" sz="2400" dirty="0"/>
              <a:t> </a:t>
            </a:r>
          </a:p>
          <a:p>
            <a:pPr>
              <a:buFont typeface="Arial"/>
              <a:buChar char="•"/>
            </a:pPr>
            <a:r>
              <a:rPr lang="en-US" sz="2400" dirty="0" err="1" smtClean="0">
                <a:solidFill>
                  <a:srgbClr val="A9CCEE"/>
                </a:solidFill>
              </a:rPr>
              <a:t>Aripiprazole</a:t>
            </a:r>
            <a:r>
              <a:rPr lang="en-US" sz="2400" dirty="0" smtClean="0">
                <a:solidFill>
                  <a:srgbClr val="A9CCEE"/>
                </a:solidFill>
              </a:rPr>
              <a:t> </a:t>
            </a:r>
            <a:r>
              <a:rPr lang="en-US" sz="2400" dirty="0"/>
              <a:t>(D2 partial agonist) </a:t>
            </a:r>
            <a:r>
              <a:rPr lang="en-US" sz="2400" dirty="0" smtClean="0"/>
              <a:t>- </a:t>
            </a:r>
            <a:r>
              <a:rPr lang="en-US" sz="2400" dirty="0" err="1" smtClean="0"/>
              <a:t>akathisia</a:t>
            </a:r>
            <a:endParaRPr lang="en-US" sz="2400" dirty="0" smtClean="0"/>
          </a:p>
          <a:p>
            <a:pPr>
              <a:buFont typeface="Arial"/>
              <a:buChar char="•"/>
            </a:pPr>
            <a:endParaRPr lang="en-US" sz="2400" dirty="0" smtClean="0"/>
          </a:p>
          <a:p>
            <a:pPr>
              <a:buFont typeface="Arial"/>
              <a:buChar char="•"/>
            </a:pPr>
            <a:r>
              <a:rPr lang="en-US" sz="2400" dirty="0" smtClean="0">
                <a:solidFill>
                  <a:srgbClr val="A9CCEE"/>
                </a:solidFill>
              </a:rPr>
              <a:t>Clozapine</a:t>
            </a:r>
            <a:r>
              <a:rPr lang="en-US" sz="2400" dirty="0" smtClean="0"/>
              <a:t> </a:t>
            </a:r>
            <a:r>
              <a:rPr lang="mr-IN" sz="2400" dirty="0" smtClean="0"/>
              <a:t>–</a:t>
            </a:r>
            <a:r>
              <a:rPr lang="en-US" sz="2400" dirty="0" smtClean="0"/>
              <a:t> </a:t>
            </a:r>
            <a:r>
              <a:rPr lang="en-US" sz="2400" dirty="0" err="1" smtClean="0"/>
              <a:t>agranulocytosis</a:t>
            </a:r>
            <a:r>
              <a:rPr lang="en-US" sz="2400" dirty="0" smtClean="0"/>
              <a:t> (needs frequent blood work)</a:t>
            </a:r>
          </a:p>
          <a:p>
            <a:pPr lvl="1">
              <a:buFont typeface="Arial"/>
              <a:buChar char="•"/>
            </a:pPr>
            <a:r>
              <a:rPr lang="en-US" sz="2000" dirty="0" smtClean="0"/>
              <a:t>Only antipsychotic with </a:t>
            </a:r>
            <a:r>
              <a:rPr lang="en-US" sz="2000" dirty="0" smtClean="0">
                <a:latin typeface="Wingdings"/>
                <a:ea typeface="Wingdings"/>
                <a:cs typeface="Wingdings"/>
                <a:sym typeface="Wingdings"/>
              </a:rPr>
              <a:t></a:t>
            </a:r>
            <a:r>
              <a:rPr lang="en-US" sz="2000" dirty="0">
                <a:sym typeface="Wingdings"/>
              </a:rPr>
              <a:t> </a:t>
            </a:r>
            <a:r>
              <a:rPr lang="en-US" sz="2000" dirty="0" smtClean="0"/>
              <a:t>efficacy</a:t>
            </a:r>
          </a:p>
          <a:p>
            <a:pPr lvl="1">
              <a:buFont typeface="Arial"/>
              <a:buChar char="•"/>
            </a:pPr>
            <a:r>
              <a:rPr lang="en-US" sz="2000" dirty="0" smtClean="0"/>
              <a:t>Reduces risk of suicide</a:t>
            </a:r>
          </a:p>
          <a:p>
            <a:pPr lvl="1">
              <a:buFont typeface="Arial"/>
              <a:buChar char="•"/>
            </a:pPr>
            <a:r>
              <a:rPr lang="en-US" sz="2000" dirty="0" smtClean="0"/>
              <a:t>No EPS, TD or </a:t>
            </a:r>
            <a:r>
              <a:rPr lang="en-US" sz="2000" dirty="0" err="1" smtClean="0"/>
              <a:t>prolactinemia</a:t>
            </a:r>
            <a:endParaRPr lang="en-US" sz="2000" dirty="0" smtClean="0"/>
          </a:p>
          <a:p>
            <a:pPr lvl="1">
              <a:buFont typeface="Arial"/>
              <a:buChar char="•"/>
            </a:pPr>
            <a:r>
              <a:rPr lang="en-US" sz="2000" dirty="0" smtClean="0"/>
              <a:t>Use in cases of 2x failed </a:t>
            </a:r>
            <a:r>
              <a:rPr lang="en-US" sz="2000" dirty="0" err="1" smtClean="0"/>
              <a:t>tx</a:t>
            </a:r>
            <a:endParaRPr lang="en-US" sz="2000" dirty="0" smtClean="0"/>
          </a:p>
          <a:p>
            <a:pPr lvl="1">
              <a:buFont typeface="Arial"/>
              <a:buChar char="•"/>
            </a:pPr>
            <a:endParaRPr lang="en-US" sz="2000" dirty="0"/>
          </a:p>
        </p:txBody>
      </p:sp>
    </p:spTree>
    <p:extLst>
      <p:ext uri="{BB962C8B-B14F-4D97-AF65-F5344CB8AC3E}">
        <p14:creationId xmlns:p14="http://schemas.microsoft.com/office/powerpoint/2010/main" val="365097340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Topics</a:t>
            </a:r>
            <a:endParaRPr lang="en-US" dirty="0">
              <a:solidFill>
                <a:srgbClr val="121429"/>
              </a:solidFill>
            </a:endParaRPr>
          </a:p>
        </p:txBody>
      </p:sp>
      <p:sp>
        <p:nvSpPr>
          <p:cNvPr id="2" name="Content Placeholder 1"/>
          <p:cNvSpPr>
            <a:spLocks noGrp="1"/>
          </p:cNvSpPr>
          <p:nvPr>
            <p:ph idx="1"/>
          </p:nvPr>
        </p:nvSpPr>
        <p:spPr>
          <a:xfrm>
            <a:off x="926554" y="1276835"/>
            <a:ext cx="6096000" cy="3657599"/>
          </a:xfrm>
        </p:spPr>
        <p:txBody>
          <a:bodyPr/>
          <a:lstStyle/>
          <a:p>
            <a:pPr>
              <a:buFont typeface="Wingdings" charset="2"/>
              <a:buChar char="²"/>
            </a:pPr>
            <a:r>
              <a:rPr lang="en-US" sz="2800" dirty="0" smtClean="0"/>
              <a:t>Mental Status Exam</a:t>
            </a:r>
          </a:p>
          <a:p>
            <a:pPr>
              <a:buFont typeface="Wingdings" charset="2"/>
              <a:buChar char="²"/>
            </a:pPr>
            <a:r>
              <a:rPr lang="en-US" sz="2800" dirty="0" smtClean="0"/>
              <a:t>Psychosis and Psychotic Disorders</a:t>
            </a:r>
          </a:p>
          <a:p>
            <a:pPr>
              <a:buFont typeface="Wingdings" charset="2"/>
              <a:buChar char="²"/>
            </a:pPr>
            <a:r>
              <a:rPr lang="en-US" sz="2800" dirty="0" smtClean="0"/>
              <a:t>Schizophrenia</a:t>
            </a:r>
          </a:p>
          <a:p>
            <a:pPr>
              <a:buFont typeface="Wingdings" charset="2"/>
              <a:buChar char="²"/>
            </a:pPr>
            <a:r>
              <a:rPr lang="en-US" sz="2800" dirty="0" smtClean="0"/>
              <a:t>Antipsychotics</a:t>
            </a:r>
          </a:p>
          <a:p>
            <a:pPr>
              <a:buFont typeface="Wingdings" charset="2"/>
              <a:buChar char="²"/>
            </a:pPr>
            <a:r>
              <a:rPr lang="en-US" sz="2800" dirty="0" smtClean="0"/>
              <a:t>Intoxication/Withdrawal</a:t>
            </a:r>
          </a:p>
          <a:p>
            <a:pPr>
              <a:buFont typeface="Wingdings" charset="2"/>
              <a:buChar char="²"/>
            </a:pPr>
            <a:endParaRPr lang="en-US" dirty="0" smtClean="0"/>
          </a:p>
          <a:p>
            <a:pPr>
              <a:buFont typeface="Wingdings" charset="2"/>
              <a:buChar char="²"/>
            </a:pPr>
            <a:endParaRPr lang="en-US" dirty="0"/>
          </a:p>
        </p:txBody>
      </p:sp>
    </p:spTree>
    <p:extLst>
      <p:ext uri="{BB962C8B-B14F-4D97-AF65-F5344CB8AC3E}">
        <p14:creationId xmlns:p14="http://schemas.microsoft.com/office/powerpoint/2010/main" val="160675161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Antipsychotics</a:t>
            </a:r>
            <a:endParaRPr lang="en-US" sz="5400" dirty="0">
              <a:solidFill>
                <a:schemeClr val="bg2">
                  <a:lumMod val="50000"/>
                </a:schemeClr>
              </a:solidFill>
            </a:endParaRPr>
          </a:p>
        </p:txBody>
      </p:sp>
      <p:sp>
        <p:nvSpPr>
          <p:cNvPr id="2" name="Content Placeholder 1"/>
          <p:cNvSpPr>
            <a:spLocks noGrp="1"/>
          </p:cNvSpPr>
          <p:nvPr>
            <p:ph idx="1"/>
          </p:nvPr>
        </p:nvSpPr>
        <p:spPr>
          <a:xfrm>
            <a:off x="412612" y="1276835"/>
            <a:ext cx="8162442" cy="5086031"/>
          </a:xfrm>
        </p:spPr>
        <p:txBody>
          <a:bodyPr>
            <a:normAutofit/>
          </a:bodyPr>
          <a:lstStyle/>
          <a:p>
            <a:pPr marL="18288" indent="0">
              <a:buNone/>
            </a:pPr>
            <a:r>
              <a:rPr lang="en-US" sz="3200" u="sng" dirty="0" smtClean="0">
                <a:solidFill>
                  <a:schemeClr val="accent2">
                    <a:lumMod val="40000"/>
                    <a:lumOff val="60000"/>
                  </a:schemeClr>
                </a:solidFill>
              </a:rPr>
              <a:t>All </a:t>
            </a:r>
            <a:r>
              <a:rPr lang="en-US" sz="3200" u="sng" dirty="0" err="1" smtClean="0">
                <a:solidFill>
                  <a:schemeClr val="accent2">
                    <a:lumMod val="40000"/>
                    <a:lumOff val="60000"/>
                  </a:schemeClr>
                </a:solidFill>
              </a:rPr>
              <a:t>Atypicals</a:t>
            </a:r>
            <a:endParaRPr lang="en-US" sz="3200" u="sng" dirty="0" smtClean="0">
              <a:solidFill>
                <a:schemeClr val="accent2">
                  <a:lumMod val="40000"/>
                  <a:lumOff val="60000"/>
                </a:schemeClr>
              </a:solidFill>
            </a:endParaRPr>
          </a:p>
          <a:p>
            <a:pPr>
              <a:buFont typeface="Arial"/>
              <a:buChar char="•"/>
            </a:pPr>
            <a:r>
              <a:rPr lang="en-US" sz="2800" dirty="0" smtClean="0">
                <a:latin typeface="Wingdings"/>
                <a:ea typeface="Wingdings"/>
                <a:cs typeface="Wingdings"/>
                <a:sym typeface="Wingdings"/>
              </a:rPr>
              <a:t></a:t>
            </a:r>
            <a:r>
              <a:rPr lang="en-US" sz="2800" dirty="0" smtClean="0"/>
              <a:t>weight</a:t>
            </a:r>
          </a:p>
          <a:p>
            <a:pPr>
              <a:buFont typeface="Arial"/>
              <a:buChar char="•"/>
            </a:pPr>
            <a:r>
              <a:rPr lang="en-US" sz="2800" dirty="0" smtClean="0"/>
              <a:t>Metabolic syndrome risk</a:t>
            </a:r>
          </a:p>
          <a:p>
            <a:pPr>
              <a:buFont typeface="Arial"/>
              <a:buChar char="•"/>
            </a:pPr>
            <a:r>
              <a:rPr lang="en-US" sz="2800" dirty="0" smtClean="0"/>
              <a:t>Varying degree of </a:t>
            </a:r>
            <a:r>
              <a:rPr lang="en-US" sz="2800" dirty="0" err="1" smtClean="0"/>
              <a:t>anticholingergic</a:t>
            </a:r>
            <a:r>
              <a:rPr lang="en-US" sz="2800" dirty="0" smtClean="0"/>
              <a:t> symptoms, sedation, </a:t>
            </a:r>
            <a:r>
              <a:rPr lang="en-US" sz="2800" dirty="0" err="1" smtClean="0"/>
              <a:t>orthostasis</a:t>
            </a:r>
            <a:endParaRPr lang="en-US" sz="2800" dirty="0" smtClean="0"/>
          </a:p>
          <a:p>
            <a:pPr>
              <a:buFont typeface="Arial"/>
              <a:buChar char="•"/>
            </a:pPr>
            <a:endParaRPr lang="en-US" sz="2800" dirty="0"/>
          </a:p>
          <a:p>
            <a:pPr marL="18288" indent="0">
              <a:buNone/>
            </a:pPr>
            <a:r>
              <a:rPr lang="en-US" sz="3200" u="sng" dirty="0" smtClean="0">
                <a:solidFill>
                  <a:srgbClr val="FFFF00"/>
                </a:solidFill>
              </a:rPr>
              <a:t>All Antipsychotics</a:t>
            </a:r>
          </a:p>
          <a:p>
            <a:pPr>
              <a:buFont typeface="Arial"/>
              <a:buChar char="•"/>
            </a:pPr>
            <a:r>
              <a:rPr lang="en-US" sz="2800" dirty="0" smtClean="0">
                <a:latin typeface="Wingdings"/>
                <a:ea typeface="Wingdings"/>
                <a:cs typeface="Wingdings"/>
                <a:sym typeface="Wingdings"/>
              </a:rPr>
              <a:t></a:t>
            </a:r>
            <a:r>
              <a:rPr lang="en-US" sz="2800" dirty="0" smtClean="0"/>
              <a:t> seizure threshold</a:t>
            </a:r>
          </a:p>
          <a:p>
            <a:pPr>
              <a:buFont typeface="Arial"/>
              <a:buChar char="•"/>
            </a:pPr>
            <a:endParaRPr lang="en-US" sz="2800" dirty="0"/>
          </a:p>
        </p:txBody>
      </p:sp>
    </p:spTree>
    <p:extLst>
      <p:ext uri="{BB962C8B-B14F-4D97-AF65-F5344CB8AC3E}">
        <p14:creationId xmlns:p14="http://schemas.microsoft.com/office/powerpoint/2010/main" val="369940160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Intoxication &amp; Withdrawal</a:t>
            </a:r>
            <a:endParaRPr lang="en-US" sz="5400" dirty="0">
              <a:solidFill>
                <a:schemeClr val="bg2">
                  <a:lumMod val="50000"/>
                </a:schemeClr>
              </a:solidFill>
            </a:endParaRPr>
          </a:p>
        </p:txBody>
      </p:sp>
      <p:sp>
        <p:nvSpPr>
          <p:cNvPr id="2" name="Content Placeholder 1"/>
          <p:cNvSpPr>
            <a:spLocks noGrp="1"/>
          </p:cNvSpPr>
          <p:nvPr>
            <p:ph idx="1"/>
          </p:nvPr>
        </p:nvSpPr>
        <p:spPr>
          <a:xfrm>
            <a:off x="412612" y="1276835"/>
            <a:ext cx="8162442" cy="5086031"/>
          </a:xfrm>
        </p:spPr>
        <p:txBody>
          <a:bodyPr>
            <a:normAutofit lnSpcReduction="10000"/>
          </a:bodyPr>
          <a:lstStyle/>
          <a:p>
            <a:pPr marL="18288" indent="0">
              <a:buNone/>
            </a:pPr>
            <a:r>
              <a:rPr lang="en-US" sz="2400" b="1" dirty="0" smtClean="0">
                <a:solidFill>
                  <a:srgbClr val="F79914"/>
                </a:solidFill>
              </a:rPr>
              <a:t>Substance Use Disorder</a:t>
            </a:r>
            <a:r>
              <a:rPr lang="en-US" sz="2400" b="1" dirty="0">
                <a:solidFill>
                  <a:srgbClr val="F79914"/>
                </a:solidFill>
              </a:rPr>
              <a:t>  </a:t>
            </a:r>
            <a:r>
              <a:rPr lang="en-US" dirty="0"/>
              <a:t>– problematic pattern of substance use leading to significant impairment or distress over 12 month period involving</a:t>
            </a:r>
            <a:r>
              <a:rPr lang="en-US" dirty="0" smtClean="0"/>
              <a:t>:</a:t>
            </a:r>
          </a:p>
          <a:p>
            <a:pPr lvl="1">
              <a:buFont typeface="Arial"/>
              <a:buChar char="•"/>
            </a:pPr>
            <a:r>
              <a:rPr lang="en-US" dirty="0" smtClean="0"/>
              <a:t>Impaired </a:t>
            </a:r>
            <a:r>
              <a:rPr lang="en-US" dirty="0"/>
              <a:t>Control – can’t cut down, taking more than </a:t>
            </a:r>
            <a:r>
              <a:rPr lang="en-US" dirty="0" smtClean="0"/>
              <a:t>intended</a:t>
            </a:r>
          </a:p>
          <a:p>
            <a:pPr lvl="1">
              <a:buFont typeface="Arial"/>
              <a:buChar char="•"/>
            </a:pPr>
            <a:r>
              <a:rPr lang="en-US" dirty="0" smtClean="0"/>
              <a:t>Social </a:t>
            </a:r>
            <a:r>
              <a:rPr lang="en-US" dirty="0"/>
              <a:t>Impairment – not fulfilling obligations, giving up important </a:t>
            </a:r>
            <a:r>
              <a:rPr lang="en-US" dirty="0" smtClean="0"/>
              <a:t>activities</a:t>
            </a:r>
          </a:p>
          <a:p>
            <a:pPr lvl="1">
              <a:buFont typeface="Arial"/>
              <a:buChar char="•"/>
            </a:pPr>
            <a:r>
              <a:rPr lang="en-US" dirty="0" smtClean="0"/>
              <a:t>Risky </a:t>
            </a:r>
            <a:r>
              <a:rPr lang="en-US" dirty="0"/>
              <a:t>Use – ignoring hazardous purchasing conditions or physical </a:t>
            </a:r>
            <a:r>
              <a:rPr lang="en-US" dirty="0" smtClean="0"/>
              <a:t>effects</a:t>
            </a:r>
          </a:p>
          <a:p>
            <a:pPr lvl="1">
              <a:buFont typeface="Arial"/>
              <a:buChar char="•"/>
            </a:pPr>
            <a:r>
              <a:rPr lang="en-US" dirty="0" smtClean="0"/>
              <a:t>Pharmacologic </a:t>
            </a:r>
            <a:r>
              <a:rPr lang="en-US" dirty="0"/>
              <a:t>Dependence – tolerance, withdrawal if stop using</a:t>
            </a:r>
          </a:p>
          <a:p>
            <a:pPr marL="18288" indent="0">
              <a:buNone/>
            </a:pPr>
            <a:endParaRPr lang="en-US" dirty="0"/>
          </a:p>
          <a:p>
            <a:pPr marL="18288" indent="0">
              <a:buNone/>
            </a:pPr>
            <a:endParaRPr lang="en-US" dirty="0"/>
          </a:p>
        </p:txBody>
      </p:sp>
    </p:spTree>
    <p:extLst>
      <p:ext uri="{BB962C8B-B14F-4D97-AF65-F5344CB8AC3E}">
        <p14:creationId xmlns:p14="http://schemas.microsoft.com/office/powerpoint/2010/main" val="3356967099"/>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Intoxication &amp; Withdrawal</a:t>
            </a:r>
            <a:endParaRPr lang="en-US" sz="5400" dirty="0">
              <a:solidFill>
                <a:schemeClr val="bg2">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3758921"/>
              </p:ext>
            </p:extLst>
          </p:nvPr>
        </p:nvGraphicFramePr>
        <p:xfrm>
          <a:off x="135467" y="1422402"/>
          <a:ext cx="8818955" cy="5147730"/>
        </p:xfrm>
        <a:graphic>
          <a:graphicData uri="http://schemas.openxmlformats.org/drawingml/2006/table">
            <a:tbl>
              <a:tblPr firstRow="1" bandRow="1">
                <a:tableStyleId>{2A488322-F2BA-4B5B-9748-0D474271808F}</a:tableStyleId>
              </a:tblPr>
              <a:tblGrid>
                <a:gridCol w="1763791"/>
                <a:gridCol w="1763791"/>
                <a:gridCol w="1763791"/>
                <a:gridCol w="1763791"/>
                <a:gridCol w="1763791"/>
              </a:tblGrid>
              <a:tr h="857955">
                <a:tc>
                  <a:txBody>
                    <a:bodyPr/>
                    <a:lstStyle/>
                    <a:p>
                      <a:pPr algn="ctr"/>
                      <a:r>
                        <a:rPr lang="en-US" dirty="0" smtClean="0">
                          <a:solidFill>
                            <a:schemeClr val="bg2">
                              <a:lumMod val="50000"/>
                            </a:schemeClr>
                          </a:solidFill>
                        </a:rPr>
                        <a:t>Stimulants</a:t>
                      </a:r>
                      <a:endParaRPr lang="en-US" dirty="0">
                        <a:solidFill>
                          <a:schemeClr val="bg2">
                            <a:lumMod val="50000"/>
                          </a:schemeClr>
                        </a:solidFill>
                      </a:endParaRPr>
                    </a:p>
                  </a:txBody>
                  <a:tcPr anchor="ctr"/>
                </a:tc>
                <a:tc>
                  <a:txBody>
                    <a:bodyPr/>
                    <a:lstStyle/>
                    <a:p>
                      <a:pPr algn="ctr"/>
                      <a:r>
                        <a:rPr lang="en-US" dirty="0" smtClean="0">
                          <a:solidFill>
                            <a:schemeClr val="bg2">
                              <a:lumMod val="50000"/>
                            </a:schemeClr>
                          </a:solidFill>
                        </a:rPr>
                        <a:t>Sedatives</a:t>
                      </a:r>
                      <a:endParaRPr lang="en-US" dirty="0">
                        <a:solidFill>
                          <a:schemeClr val="bg2">
                            <a:lumMod val="50000"/>
                          </a:schemeClr>
                        </a:solidFill>
                      </a:endParaRPr>
                    </a:p>
                  </a:txBody>
                  <a:tcPr anchor="ctr"/>
                </a:tc>
                <a:tc>
                  <a:txBody>
                    <a:bodyPr/>
                    <a:lstStyle/>
                    <a:p>
                      <a:pPr algn="ctr"/>
                      <a:r>
                        <a:rPr lang="en-US" dirty="0" smtClean="0">
                          <a:solidFill>
                            <a:schemeClr val="bg2">
                              <a:lumMod val="50000"/>
                            </a:schemeClr>
                          </a:solidFill>
                        </a:rPr>
                        <a:t>Hallucinogens</a:t>
                      </a:r>
                      <a:endParaRPr lang="en-US" dirty="0">
                        <a:solidFill>
                          <a:schemeClr val="bg2">
                            <a:lumMod val="50000"/>
                          </a:schemeClr>
                        </a:solidFill>
                      </a:endParaRPr>
                    </a:p>
                  </a:txBody>
                  <a:tcPr anchor="ctr"/>
                </a:tc>
                <a:tc>
                  <a:txBody>
                    <a:bodyPr/>
                    <a:lstStyle/>
                    <a:p>
                      <a:pPr algn="ctr"/>
                      <a:r>
                        <a:rPr lang="en-US" dirty="0" smtClean="0">
                          <a:solidFill>
                            <a:schemeClr val="bg2">
                              <a:lumMod val="50000"/>
                            </a:schemeClr>
                          </a:solidFill>
                        </a:rPr>
                        <a:t>Dissociative Anesthetics</a:t>
                      </a:r>
                      <a:endParaRPr lang="en-US" dirty="0">
                        <a:solidFill>
                          <a:schemeClr val="bg2">
                            <a:lumMod val="50000"/>
                          </a:schemeClr>
                        </a:solidFill>
                      </a:endParaRPr>
                    </a:p>
                  </a:txBody>
                  <a:tcPr anchor="ctr"/>
                </a:tc>
                <a:tc>
                  <a:txBody>
                    <a:bodyPr/>
                    <a:lstStyle/>
                    <a:p>
                      <a:pPr algn="ctr"/>
                      <a:r>
                        <a:rPr lang="en-US" dirty="0" smtClean="0">
                          <a:solidFill>
                            <a:schemeClr val="bg2">
                              <a:lumMod val="50000"/>
                            </a:schemeClr>
                          </a:solidFill>
                        </a:rPr>
                        <a:t>Cannabinoids</a:t>
                      </a:r>
                      <a:endParaRPr lang="en-US" dirty="0">
                        <a:solidFill>
                          <a:schemeClr val="bg2">
                            <a:lumMod val="50000"/>
                          </a:schemeClr>
                        </a:solidFill>
                      </a:endParaRPr>
                    </a:p>
                  </a:txBody>
                  <a:tcPr anchor="ctr"/>
                </a:tc>
              </a:tr>
              <a:tr h="857955">
                <a:tc>
                  <a:txBody>
                    <a:bodyPr/>
                    <a:lstStyle/>
                    <a:p>
                      <a:pPr algn="ctr"/>
                      <a:r>
                        <a:rPr lang="en-US" dirty="0" smtClean="0"/>
                        <a:t>Cocaine</a:t>
                      </a:r>
                      <a:endParaRPr lang="en-US" dirty="0">
                        <a:solidFill>
                          <a:schemeClr val="bg1"/>
                        </a:solidFill>
                      </a:endParaRPr>
                    </a:p>
                  </a:txBody>
                  <a:tcPr anchor="ctr"/>
                </a:tc>
                <a:tc>
                  <a:txBody>
                    <a:bodyPr/>
                    <a:lstStyle/>
                    <a:p>
                      <a:pPr algn="ctr"/>
                      <a:r>
                        <a:rPr lang="en-US" dirty="0" smtClean="0"/>
                        <a:t>Alcohol</a:t>
                      </a:r>
                      <a:endParaRPr lang="en-US" dirty="0"/>
                    </a:p>
                  </a:txBody>
                  <a:tcPr anchor="ctr"/>
                </a:tc>
                <a:tc>
                  <a:txBody>
                    <a:bodyPr/>
                    <a:lstStyle/>
                    <a:p>
                      <a:pPr algn="ctr"/>
                      <a:r>
                        <a:rPr lang="en-US" dirty="0" smtClean="0"/>
                        <a:t>LSD</a:t>
                      </a:r>
                      <a:endParaRPr lang="en-US" dirty="0"/>
                    </a:p>
                  </a:txBody>
                  <a:tcPr anchor="ctr"/>
                </a:tc>
                <a:tc>
                  <a:txBody>
                    <a:bodyPr/>
                    <a:lstStyle/>
                    <a:p>
                      <a:pPr algn="ctr"/>
                      <a:r>
                        <a:rPr lang="en-US" dirty="0" smtClean="0"/>
                        <a:t>PCP</a:t>
                      </a:r>
                      <a:endParaRPr lang="en-US" dirty="0"/>
                    </a:p>
                  </a:txBody>
                  <a:tcPr anchor="ctr"/>
                </a:tc>
                <a:tc>
                  <a:txBody>
                    <a:bodyPr/>
                    <a:lstStyle/>
                    <a:p>
                      <a:pPr algn="ctr"/>
                      <a:r>
                        <a:rPr lang="en-US" dirty="0" smtClean="0"/>
                        <a:t>Marijuana</a:t>
                      </a:r>
                      <a:endParaRPr lang="en-US" dirty="0"/>
                    </a:p>
                  </a:txBody>
                  <a:tcPr anchor="ctr"/>
                </a:tc>
              </a:tr>
              <a:tr h="857955">
                <a:tc>
                  <a:txBody>
                    <a:bodyPr/>
                    <a:lstStyle/>
                    <a:p>
                      <a:pPr algn="ctr"/>
                      <a:r>
                        <a:rPr lang="en-US" dirty="0" smtClean="0"/>
                        <a:t>Amphetamines</a:t>
                      </a:r>
                      <a:endParaRPr lang="en-US" dirty="0"/>
                    </a:p>
                  </a:txBody>
                  <a:tcPr anchor="ctr"/>
                </a:tc>
                <a:tc>
                  <a:txBody>
                    <a:bodyPr/>
                    <a:lstStyle/>
                    <a:p>
                      <a:pPr algn="ctr"/>
                      <a:r>
                        <a:rPr lang="en-US" sz="1700" dirty="0" smtClean="0"/>
                        <a:t>Benzodiazepines</a:t>
                      </a:r>
                      <a:endParaRPr lang="en-US" sz="1700" dirty="0"/>
                    </a:p>
                  </a:txBody>
                  <a:tcPr anchor="ctr"/>
                </a:tc>
                <a:tc>
                  <a:txBody>
                    <a:bodyPr/>
                    <a:lstStyle/>
                    <a:p>
                      <a:pPr algn="ctr"/>
                      <a:r>
                        <a:rPr lang="en-US" dirty="0" smtClean="0"/>
                        <a:t>Psilocybin</a:t>
                      </a:r>
                      <a:endParaRPr lang="en-US" dirty="0"/>
                    </a:p>
                  </a:txBody>
                  <a:tcPr anchor="ctr"/>
                </a:tc>
                <a:tc>
                  <a:txBody>
                    <a:bodyPr/>
                    <a:lstStyle/>
                    <a:p>
                      <a:pPr algn="ctr"/>
                      <a:r>
                        <a:rPr lang="en-US" dirty="0" smtClean="0"/>
                        <a:t>Ketamine</a:t>
                      </a:r>
                      <a:endParaRPr lang="en-US" dirty="0"/>
                    </a:p>
                  </a:txBody>
                  <a:tcPr anchor="ctr"/>
                </a:tc>
                <a:tc>
                  <a:txBody>
                    <a:bodyPr/>
                    <a:lstStyle/>
                    <a:p>
                      <a:pPr algn="ctr"/>
                      <a:r>
                        <a:rPr lang="en-US" dirty="0" smtClean="0"/>
                        <a:t>K2</a:t>
                      </a:r>
                    </a:p>
                  </a:txBody>
                  <a:tcPr anchor="ctr"/>
                </a:tc>
              </a:tr>
              <a:tr h="857955">
                <a:tc>
                  <a:txBody>
                    <a:bodyPr/>
                    <a:lstStyle/>
                    <a:p>
                      <a:pPr algn="ctr"/>
                      <a:r>
                        <a:rPr lang="en-US" dirty="0" smtClean="0"/>
                        <a:t>Crystal</a:t>
                      </a:r>
                      <a:r>
                        <a:rPr lang="en-US" baseline="0" dirty="0" smtClean="0"/>
                        <a:t> Meth</a:t>
                      </a:r>
                      <a:endParaRPr lang="en-US" dirty="0"/>
                    </a:p>
                  </a:txBody>
                  <a:tcPr anchor="ctr"/>
                </a:tc>
                <a:tc>
                  <a:txBody>
                    <a:bodyPr/>
                    <a:lstStyle/>
                    <a:p>
                      <a:pPr algn="ctr"/>
                      <a:r>
                        <a:rPr lang="en-US" dirty="0" err="1" smtClean="0"/>
                        <a:t>Barbituates</a:t>
                      </a:r>
                      <a:endParaRPr lang="en-US" dirty="0"/>
                    </a:p>
                  </a:txBody>
                  <a:tcPr anchor="ctr"/>
                </a:tc>
                <a:tc>
                  <a:txBody>
                    <a:bodyPr/>
                    <a:lstStyle/>
                    <a:p>
                      <a:pPr algn="ctr"/>
                      <a:r>
                        <a:rPr lang="en-US" dirty="0" smtClean="0"/>
                        <a:t>Mescaline</a:t>
                      </a:r>
                      <a:endParaRPr lang="en-US" dirty="0"/>
                    </a:p>
                  </a:txBody>
                  <a:tcPr anchor="ctr"/>
                </a:tc>
                <a:tc>
                  <a:txBody>
                    <a:bodyPr/>
                    <a:lstStyle/>
                    <a:p>
                      <a:pPr algn="ctr"/>
                      <a:endParaRPr lang="en-US"/>
                    </a:p>
                  </a:txBody>
                  <a:tcPr anchor="ctr"/>
                </a:tc>
                <a:tc>
                  <a:txBody>
                    <a:bodyPr/>
                    <a:lstStyle/>
                    <a:p>
                      <a:pPr algn="ctr"/>
                      <a:endParaRPr lang="en-US" dirty="0"/>
                    </a:p>
                  </a:txBody>
                  <a:tcPr anchor="ctr"/>
                </a:tc>
              </a:tr>
              <a:tr h="857955">
                <a:tc>
                  <a:txBody>
                    <a:bodyPr/>
                    <a:lstStyle/>
                    <a:p>
                      <a:pPr algn="ctr"/>
                      <a:r>
                        <a:rPr lang="en-US" dirty="0" smtClean="0"/>
                        <a:t>MDMA</a:t>
                      </a:r>
                    </a:p>
                    <a:p>
                      <a:pPr algn="ctr"/>
                      <a:r>
                        <a:rPr lang="en-US" dirty="0" smtClean="0"/>
                        <a:t>(Ecstasy)</a:t>
                      </a:r>
                      <a:endParaRPr lang="en-US" dirty="0"/>
                    </a:p>
                  </a:txBody>
                  <a:tcPr anchor="ctr"/>
                </a:tc>
                <a:tc>
                  <a:txBody>
                    <a:bodyPr/>
                    <a:lstStyle/>
                    <a:p>
                      <a:pPr algn="ctr"/>
                      <a:r>
                        <a:rPr lang="en-US" dirty="0" smtClean="0"/>
                        <a:t>Opioids</a:t>
                      </a:r>
                      <a:endParaRPr lang="en-US" dirty="0"/>
                    </a:p>
                  </a:txBody>
                  <a:tcPr anchor="ctr"/>
                </a:tc>
                <a:tc>
                  <a:txBody>
                    <a:bodyPr/>
                    <a:lstStyle/>
                    <a:p>
                      <a:pPr algn="ctr"/>
                      <a:endParaRPr lang="en-US"/>
                    </a:p>
                  </a:txBody>
                  <a:tcPr anchor="ctr"/>
                </a:tc>
                <a:tc>
                  <a:txBody>
                    <a:bodyPr/>
                    <a:lstStyle/>
                    <a:p>
                      <a:pPr algn="ctr"/>
                      <a:endParaRPr lang="en-US" dirty="0"/>
                    </a:p>
                  </a:txBody>
                  <a:tcPr anchor="ctr"/>
                </a:tc>
                <a:tc>
                  <a:txBody>
                    <a:bodyPr/>
                    <a:lstStyle/>
                    <a:p>
                      <a:pPr algn="ctr"/>
                      <a:endParaRPr lang="en-US" dirty="0"/>
                    </a:p>
                  </a:txBody>
                  <a:tcPr anchor="ctr"/>
                </a:tc>
              </a:tr>
              <a:tr h="857955">
                <a:tc>
                  <a:txBody>
                    <a:bodyPr/>
                    <a:lstStyle/>
                    <a:p>
                      <a:pPr algn="ctr"/>
                      <a:r>
                        <a:rPr lang="en-US" dirty="0" smtClean="0"/>
                        <a:t>Bath Salts</a:t>
                      </a:r>
                      <a:endParaRPr lang="en-US" dirty="0"/>
                    </a:p>
                  </a:txBody>
                  <a:tcPr anchor="ctr"/>
                </a:tc>
                <a:tc>
                  <a:txBody>
                    <a:bodyPr/>
                    <a:lstStyle/>
                    <a:p>
                      <a:pPr algn="ctr"/>
                      <a:endParaRPr lang="en-US"/>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r>
            </a:tbl>
          </a:graphicData>
        </a:graphic>
      </p:graphicFrame>
    </p:spTree>
    <p:extLst>
      <p:ext uri="{BB962C8B-B14F-4D97-AF65-F5344CB8AC3E}">
        <p14:creationId xmlns:p14="http://schemas.microsoft.com/office/powerpoint/2010/main" val="18513036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normAutofit fontScale="90000"/>
          </a:bodyPr>
          <a:lstStyle/>
          <a:p>
            <a:r>
              <a:rPr lang="en-US" sz="5400" dirty="0" smtClean="0">
                <a:solidFill>
                  <a:srgbClr val="121429"/>
                </a:solidFill>
              </a:rPr>
              <a:t>Stimulants</a:t>
            </a:r>
            <a:endParaRPr lang="en-US" sz="6000" dirty="0">
              <a:solidFill>
                <a:srgbClr val="121429"/>
              </a:solidFill>
            </a:endParaRPr>
          </a:p>
        </p:txBody>
      </p:sp>
      <p:sp>
        <p:nvSpPr>
          <p:cNvPr id="2" name="Content Placeholder 1"/>
          <p:cNvSpPr>
            <a:spLocks noGrp="1"/>
          </p:cNvSpPr>
          <p:nvPr>
            <p:ph idx="1"/>
          </p:nvPr>
        </p:nvSpPr>
        <p:spPr>
          <a:xfrm>
            <a:off x="220133" y="1276836"/>
            <a:ext cx="8602133" cy="5073164"/>
          </a:xfrm>
        </p:spPr>
        <p:txBody>
          <a:bodyPr>
            <a:normAutofit/>
          </a:bodyPr>
          <a:lstStyle/>
          <a:p>
            <a:pPr marL="18288" indent="0">
              <a:buNone/>
            </a:pPr>
            <a:r>
              <a:rPr lang="en-US" sz="2800" u="sng" dirty="0" smtClean="0"/>
              <a:t>Mechanisms of Action:</a:t>
            </a:r>
          </a:p>
          <a:p>
            <a:pPr marL="18288" indent="0">
              <a:buNone/>
            </a:pPr>
            <a:r>
              <a:rPr lang="en-US" sz="2400" b="1" dirty="0" smtClean="0">
                <a:solidFill>
                  <a:srgbClr val="F79914"/>
                </a:solidFill>
              </a:rPr>
              <a:t>Cocaine</a:t>
            </a:r>
            <a:r>
              <a:rPr lang="en-US" sz="2400" dirty="0" smtClean="0"/>
              <a:t> </a:t>
            </a:r>
            <a:r>
              <a:rPr lang="mr-IN" sz="2400" dirty="0" smtClean="0"/>
              <a:t>–</a:t>
            </a:r>
            <a:r>
              <a:rPr lang="en-US" sz="2400" dirty="0" smtClean="0"/>
              <a:t> </a:t>
            </a:r>
            <a:r>
              <a:rPr lang="en-US" sz="2400" dirty="0" smtClean="0">
                <a:latin typeface="Wingdings"/>
                <a:ea typeface="Wingdings"/>
                <a:cs typeface="Wingdings"/>
                <a:sym typeface="Wingdings"/>
              </a:rPr>
              <a:t></a:t>
            </a:r>
            <a:r>
              <a:rPr lang="en-US" sz="2400" dirty="0">
                <a:sym typeface="Wingdings"/>
              </a:rPr>
              <a:t> </a:t>
            </a:r>
            <a:r>
              <a:rPr lang="en-US" sz="2400" dirty="0" smtClean="0"/>
              <a:t>reuptake  of DA, NE, 5HT</a:t>
            </a:r>
          </a:p>
          <a:p>
            <a:pPr lvl="1">
              <a:buFont typeface="Arial"/>
              <a:buChar char="•"/>
            </a:pPr>
            <a:r>
              <a:rPr lang="en-US" sz="2000" dirty="0" smtClean="0"/>
              <a:t>Smoking and injection = most </a:t>
            </a:r>
            <a:r>
              <a:rPr lang="en-US" sz="2000" dirty="0" smtClean="0"/>
              <a:t>addictive</a:t>
            </a:r>
            <a:endParaRPr lang="en-US" sz="2000" dirty="0" smtClean="0"/>
          </a:p>
          <a:p>
            <a:pPr lvl="1">
              <a:buFont typeface="Arial"/>
              <a:buChar char="•"/>
            </a:pPr>
            <a:r>
              <a:rPr lang="en-US" sz="2000" dirty="0" smtClean="0"/>
              <a:t>Also block nerve impulses causing local anesthetic effect</a:t>
            </a:r>
          </a:p>
          <a:p>
            <a:pPr marL="18288" indent="0">
              <a:buNone/>
            </a:pPr>
            <a:r>
              <a:rPr lang="en-US" sz="2400" b="1" dirty="0" smtClean="0">
                <a:solidFill>
                  <a:srgbClr val="F79914"/>
                </a:solidFill>
              </a:rPr>
              <a:t>Amphetamines</a:t>
            </a:r>
            <a:r>
              <a:rPr lang="en-US" sz="2400" dirty="0"/>
              <a:t> </a:t>
            </a:r>
            <a:r>
              <a:rPr lang="mr-IN" sz="2400" dirty="0" smtClean="0"/>
              <a:t>–</a:t>
            </a:r>
            <a:r>
              <a:rPr lang="en-US" sz="2400" dirty="0" smtClean="0"/>
              <a:t>  </a:t>
            </a:r>
            <a:r>
              <a:rPr lang="en-US" sz="2400" dirty="0" smtClean="0">
                <a:latin typeface="Wingdings"/>
                <a:ea typeface="Wingdings"/>
                <a:cs typeface="Wingdings"/>
                <a:sym typeface="Wingdings"/>
              </a:rPr>
              <a:t></a:t>
            </a:r>
            <a:r>
              <a:rPr lang="en-US" sz="2400" dirty="0" smtClean="0">
                <a:ea typeface="Wingdings"/>
                <a:cs typeface="Wingdings"/>
                <a:sym typeface="Wingdings"/>
              </a:rPr>
              <a:t> </a:t>
            </a:r>
            <a:r>
              <a:rPr lang="en-US" sz="2400" dirty="0" smtClean="0"/>
              <a:t>reuptake, </a:t>
            </a:r>
            <a:r>
              <a:rPr lang="en-US" sz="2400" dirty="0" smtClean="0">
                <a:latin typeface="Wingdings"/>
                <a:ea typeface="Wingdings"/>
                <a:cs typeface="Wingdings"/>
                <a:sym typeface="Wingdings"/>
              </a:rPr>
              <a:t></a:t>
            </a:r>
            <a:r>
              <a:rPr lang="en-US" sz="2400" dirty="0" smtClean="0">
                <a:ea typeface="Wingdings"/>
                <a:cs typeface="Wingdings"/>
                <a:sym typeface="Wingdings"/>
              </a:rPr>
              <a:t> </a:t>
            </a:r>
            <a:r>
              <a:rPr lang="en-US" sz="2400" dirty="0" smtClean="0"/>
              <a:t>release, </a:t>
            </a:r>
            <a:r>
              <a:rPr lang="en-US" sz="2400" dirty="0" smtClean="0">
                <a:latin typeface="Wingdings"/>
                <a:ea typeface="Wingdings"/>
                <a:cs typeface="Wingdings"/>
                <a:sym typeface="Wingdings"/>
              </a:rPr>
              <a:t></a:t>
            </a:r>
            <a:r>
              <a:rPr lang="en-US" sz="2400" dirty="0" smtClean="0">
                <a:ea typeface="Wingdings"/>
                <a:cs typeface="Wingdings"/>
                <a:sym typeface="Wingdings"/>
              </a:rPr>
              <a:t> </a:t>
            </a:r>
            <a:r>
              <a:rPr lang="en-US" sz="2400" dirty="0" smtClean="0"/>
              <a:t>degradation of NE and DA</a:t>
            </a:r>
          </a:p>
          <a:p>
            <a:pPr marL="18288" indent="0">
              <a:buNone/>
            </a:pPr>
            <a:r>
              <a:rPr lang="en-US" sz="2400" b="1" dirty="0" smtClean="0">
                <a:solidFill>
                  <a:srgbClr val="F79914"/>
                </a:solidFill>
              </a:rPr>
              <a:t>Ecstasy</a:t>
            </a:r>
            <a:r>
              <a:rPr lang="en-US" sz="2400" dirty="0"/>
              <a:t> </a:t>
            </a:r>
            <a:r>
              <a:rPr lang="mr-IN" sz="2400" dirty="0" smtClean="0"/>
              <a:t>–</a:t>
            </a:r>
            <a:r>
              <a:rPr lang="en-US" sz="2400" dirty="0"/>
              <a:t> </a:t>
            </a:r>
            <a:r>
              <a:rPr lang="en-US" sz="2400" dirty="0" smtClean="0"/>
              <a:t>amphetamine </a:t>
            </a:r>
            <a:r>
              <a:rPr lang="en-US" sz="2400" dirty="0" err="1" smtClean="0"/>
              <a:t>MoA</a:t>
            </a:r>
            <a:r>
              <a:rPr lang="en-US" sz="2400" dirty="0" smtClean="0"/>
              <a:t> +  </a:t>
            </a:r>
            <a:r>
              <a:rPr lang="en-US" sz="2400" dirty="0" smtClean="0">
                <a:latin typeface="Wingdings"/>
                <a:ea typeface="Wingdings"/>
                <a:cs typeface="Wingdings"/>
                <a:sym typeface="Wingdings"/>
              </a:rPr>
              <a:t></a:t>
            </a:r>
            <a:r>
              <a:rPr lang="en-US" sz="2400" dirty="0" smtClean="0"/>
              <a:t> release of 5HT</a:t>
            </a:r>
          </a:p>
          <a:p>
            <a:pPr marL="18288" indent="0">
              <a:buNone/>
            </a:pPr>
            <a:r>
              <a:rPr lang="en-US" sz="2400" b="1" dirty="0" smtClean="0">
                <a:solidFill>
                  <a:srgbClr val="F79914"/>
                </a:solidFill>
              </a:rPr>
              <a:t>Crystal</a:t>
            </a:r>
            <a:r>
              <a:rPr lang="en-US" sz="2400" dirty="0" smtClean="0">
                <a:solidFill>
                  <a:srgbClr val="F79914"/>
                </a:solidFill>
              </a:rPr>
              <a:t> </a:t>
            </a:r>
            <a:r>
              <a:rPr lang="en-US" sz="2400" b="1" dirty="0" smtClean="0">
                <a:solidFill>
                  <a:srgbClr val="F79914"/>
                </a:solidFill>
              </a:rPr>
              <a:t>Meth</a:t>
            </a:r>
            <a:r>
              <a:rPr lang="en-US" sz="2400" dirty="0"/>
              <a:t> </a:t>
            </a:r>
            <a:r>
              <a:rPr lang="mr-IN" sz="2400" dirty="0" smtClean="0"/>
              <a:t>–</a:t>
            </a:r>
            <a:r>
              <a:rPr lang="en-US" sz="2400" dirty="0"/>
              <a:t> </a:t>
            </a:r>
            <a:r>
              <a:rPr lang="en-US" sz="2400" dirty="0" smtClean="0"/>
              <a:t> </a:t>
            </a:r>
            <a:r>
              <a:rPr lang="en-US" sz="2400" dirty="0" smtClean="0">
                <a:latin typeface="Wingdings"/>
                <a:ea typeface="Wingdings"/>
                <a:cs typeface="Wingdings"/>
                <a:sym typeface="Wingdings"/>
              </a:rPr>
              <a:t></a:t>
            </a:r>
            <a:r>
              <a:rPr lang="en-US" sz="2400" dirty="0" smtClean="0"/>
              <a:t>fat solubility </a:t>
            </a:r>
            <a:r>
              <a:rPr lang="en-US" sz="2400" dirty="0" smtClean="0">
                <a:sym typeface="Wingdings"/>
              </a:rPr>
              <a:t> </a:t>
            </a:r>
            <a:r>
              <a:rPr lang="en-US" sz="2400" dirty="0" smtClean="0">
                <a:latin typeface="Wingdings"/>
                <a:ea typeface="Wingdings"/>
                <a:cs typeface="Wingdings"/>
                <a:sym typeface="Wingdings"/>
              </a:rPr>
              <a:t></a:t>
            </a:r>
            <a:r>
              <a:rPr lang="en-US" sz="2400" dirty="0" smtClean="0">
                <a:sym typeface="Wingdings"/>
              </a:rPr>
              <a:t>BBB penetration  more addictive</a:t>
            </a:r>
            <a:endParaRPr lang="en-US" sz="2400" dirty="0" smtClean="0"/>
          </a:p>
          <a:p>
            <a:pPr marL="18288" indent="0">
              <a:buNone/>
            </a:pPr>
            <a:r>
              <a:rPr lang="en-US" sz="2400" b="1" dirty="0" smtClean="0">
                <a:solidFill>
                  <a:srgbClr val="F79914"/>
                </a:solidFill>
              </a:rPr>
              <a:t>Bath Salts </a:t>
            </a:r>
            <a:r>
              <a:rPr lang="mr-IN" sz="2400" dirty="0" smtClean="0"/>
              <a:t>–</a:t>
            </a:r>
            <a:r>
              <a:rPr lang="en-US" sz="2400" dirty="0" smtClean="0"/>
              <a:t> effect is similar to </a:t>
            </a:r>
            <a:r>
              <a:rPr lang="en-US" sz="2400" dirty="0" err="1" smtClean="0"/>
              <a:t>amphetamiens</a:t>
            </a:r>
            <a:endParaRPr lang="en-US" sz="2400" dirty="0"/>
          </a:p>
        </p:txBody>
      </p:sp>
    </p:spTree>
    <p:extLst>
      <p:ext uri="{BB962C8B-B14F-4D97-AF65-F5344CB8AC3E}">
        <p14:creationId xmlns:p14="http://schemas.microsoft.com/office/powerpoint/2010/main" val="164376956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normAutofit fontScale="90000"/>
          </a:bodyPr>
          <a:lstStyle/>
          <a:p>
            <a:r>
              <a:rPr lang="en-US" sz="5400" dirty="0" smtClean="0">
                <a:solidFill>
                  <a:schemeClr val="bg2">
                    <a:lumMod val="50000"/>
                  </a:schemeClr>
                </a:solidFill>
              </a:rPr>
              <a:t>Stimulants</a:t>
            </a:r>
            <a:endParaRPr lang="en-US" sz="6000" dirty="0">
              <a:solidFill>
                <a:schemeClr val="bg2">
                  <a:lumMod val="50000"/>
                </a:schemeClr>
              </a:solidFill>
            </a:endParaRPr>
          </a:p>
        </p:txBody>
      </p:sp>
      <p:sp>
        <p:nvSpPr>
          <p:cNvPr id="2" name="Content Placeholder 1"/>
          <p:cNvSpPr>
            <a:spLocks noGrp="1"/>
          </p:cNvSpPr>
          <p:nvPr>
            <p:ph idx="1"/>
          </p:nvPr>
        </p:nvSpPr>
        <p:spPr>
          <a:xfrm>
            <a:off x="220133" y="1276835"/>
            <a:ext cx="8602133" cy="4988497"/>
          </a:xfrm>
        </p:spPr>
        <p:txBody>
          <a:bodyPr>
            <a:noAutofit/>
          </a:bodyPr>
          <a:lstStyle/>
          <a:p>
            <a:pPr marL="18288" indent="0">
              <a:buNone/>
            </a:pPr>
            <a:endParaRPr lang="en-US" sz="2800" u="sng" dirty="0" smtClean="0"/>
          </a:p>
          <a:p>
            <a:pPr marL="18288" indent="0">
              <a:buNone/>
            </a:pPr>
            <a:r>
              <a:rPr lang="en-US" sz="2800" u="sng" dirty="0" smtClean="0">
                <a:solidFill>
                  <a:srgbClr val="F79914"/>
                </a:solidFill>
              </a:rPr>
              <a:t>Intoxication</a:t>
            </a:r>
            <a:r>
              <a:rPr lang="en-US" sz="2800" dirty="0"/>
              <a:t> </a:t>
            </a:r>
            <a:r>
              <a:rPr lang="mr-IN" sz="2800" dirty="0" smtClean="0"/>
              <a:t>–</a:t>
            </a:r>
            <a:r>
              <a:rPr lang="en-US" sz="2800" dirty="0"/>
              <a:t> </a:t>
            </a:r>
            <a:r>
              <a:rPr lang="en-US" sz="2800" dirty="0" smtClean="0"/>
              <a:t>sympathomimetic ( </a:t>
            </a:r>
            <a:r>
              <a:rPr lang="en-US" sz="2800" dirty="0" smtClean="0">
                <a:latin typeface="Wingdings"/>
                <a:ea typeface="Wingdings"/>
                <a:cs typeface="Wingdings"/>
                <a:sym typeface="Wingdings"/>
              </a:rPr>
              <a:t></a:t>
            </a:r>
            <a:r>
              <a:rPr lang="en-US" sz="2800" dirty="0" smtClean="0"/>
              <a:t>HR, </a:t>
            </a:r>
            <a:r>
              <a:rPr lang="en-US" sz="2800" dirty="0" smtClean="0">
                <a:latin typeface="Wingdings"/>
                <a:ea typeface="Wingdings"/>
                <a:cs typeface="Wingdings"/>
                <a:sym typeface="Wingdings"/>
              </a:rPr>
              <a:t></a:t>
            </a:r>
            <a:r>
              <a:rPr lang="en-US" sz="2800" dirty="0" smtClean="0"/>
              <a:t>BP, </a:t>
            </a:r>
            <a:r>
              <a:rPr lang="en-US" sz="2800" dirty="0" smtClean="0">
                <a:latin typeface="Wingdings"/>
                <a:ea typeface="Wingdings"/>
                <a:cs typeface="Wingdings"/>
                <a:sym typeface="Wingdings"/>
              </a:rPr>
              <a:t></a:t>
            </a:r>
            <a:r>
              <a:rPr lang="en-US" sz="2800" dirty="0" smtClean="0"/>
              <a:t>RR), </a:t>
            </a:r>
            <a:r>
              <a:rPr lang="en-US" sz="2800" dirty="0" err="1" smtClean="0"/>
              <a:t>mydriasis</a:t>
            </a:r>
            <a:r>
              <a:rPr lang="en-US" sz="2800" dirty="0" smtClean="0"/>
              <a:t>, euphoria</a:t>
            </a:r>
          </a:p>
          <a:p>
            <a:pPr lvl="1">
              <a:buFont typeface="Arial"/>
              <a:buChar char="•"/>
            </a:pPr>
            <a:r>
              <a:rPr lang="en-US" sz="2400" dirty="0" smtClean="0"/>
              <a:t>Cocaine overdose </a:t>
            </a:r>
            <a:r>
              <a:rPr lang="en-US" sz="2400" dirty="0" smtClean="0">
                <a:sym typeface="Wingdings"/>
              </a:rPr>
              <a:t> </a:t>
            </a:r>
            <a:r>
              <a:rPr lang="en-US" sz="2400" dirty="0" err="1" smtClean="0">
                <a:sym typeface="Wingdings"/>
              </a:rPr>
              <a:t>formications</a:t>
            </a:r>
            <a:r>
              <a:rPr lang="en-US" sz="2400" dirty="0" smtClean="0">
                <a:sym typeface="Wingdings"/>
              </a:rPr>
              <a:t>, delirium, seizure, stroke, MI</a:t>
            </a:r>
          </a:p>
          <a:p>
            <a:pPr lvl="1">
              <a:buFont typeface="Arial"/>
              <a:buChar char="•"/>
            </a:pPr>
            <a:r>
              <a:rPr lang="en-US" sz="2400" dirty="0" smtClean="0">
                <a:sym typeface="Wingdings"/>
              </a:rPr>
              <a:t>Ecstasy  emotional openness, euphoria, “afterglow”</a:t>
            </a:r>
            <a:endParaRPr lang="en-US" sz="2400" dirty="0" smtClean="0"/>
          </a:p>
          <a:p>
            <a:pPr>
              <a:buFont typeface="Arial"/>
              <a:buChar char="•"/>
            </a:pPr>
            <a:endParaRPr lang="en-US" sz="2800" dirty="0"/>
          </a:p>
          <a:p>
            <a:pPr marL="18288" indent="0">
              <a:buNone/>
            </a:pPr>
            <a:r>
              <a:rPr lang="en-US" sz="2800" u="sng" dirty="0" smtClean="0">
                <a:solidFill>
                  <a:srgbClr val="F79914"/>
                </a:solidFill>
              </a:rPr>
              <a:t>Withdrawal</a:t>
            </a:r>
            <a:r>
              <a:rPr lang="en-US" sz="2800" dirty="0" smtClean="0"/>
              <a:t> </a:t>
            </a:r>
            <a:r>
              <a:rPr lang="mr-IN" sz="2800" dirty="0" smtClean="0"/>
              <a:t>–</a:t>
            </a:r>
            <a:r>
              <a:rPr lang="en-US" sz="2800" dirty="0" smtClean="0"/>
              <a:t> malaise, fatigue, depression, SI, hypersomnia, </a:t>
            </a:r>
            <a:r>
              <a:rPr lang="en-US" sz="2800" dirty="0" err="1" smtClean="0"/>
              <a:t>miosis</a:t>
            </a:r>
            <a:endParaRPr lang="en-US" sz="2800" dirty="0" smtClean="0"/>
          </a:p>
          <a:p>
            <a:pPr lvl="1">
              <a:buFont typeface="Arial"/>
              <a:buChar char="•"/>
            </a:pPr>
            <a:r>
              <a:rPr lang="en-US" sz="2400" dirty="0" smtClean="0"/>
              <a:t>Symptomatic treatment</a:t>
            </a:r>
          </a:p>
          <a:p>
            <a:pPr lvl="1">
              <a:buFont typeface="Arial"/>
              <a:buChar char="•"/>
            </a:pPr>
            <a:r>
              <a:rPr lang="en-US" sz="2400" dirty="0" smtClean="0"/>
              <a:t>Ecstasy </a:t>
            </a:r>
            <a:r>
              <a:rPr lang="mr-IN" sz="2400" dirty="0" smtClean="0"/>
              <a:t>–</a:t>
            </a:r>
            <a:r>
              <a:rPr lang="en-US" sz="2400" dirty="0" smtClean="0"/>
              <a:t> long-term use can deplete 5HT </a:t>
            </a:r>
            <a:r>
              <a:rPr lang="en-US" sz="2400" dirty="0" smtClean="0">
                <a:sym typeface="Wingdings"/>
              </a:rPr>
              <a:t> depression</a:t>
            </a:r>
            <a:endParaRPr lang="en-US" sz="2400" dirty="0" smtClean="0"/>
          </a:p>
        </p:txBody>
      </p:sp>
    </p:spTree>
    <p:extLst>
      <p:ext uri="{BB962C8B-B14F-4D97-AF65-F5344CB8AC3E}">
        <p14:creationId xmlns:p14="http://schemas.microsoft.com/office/powerpoint/2010/main" val="419625933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normAutofit fontScale="90000"/>
          </a:bodyPr>
          <a:lstStyle/>
          <a:p>
            <a:r>
              <a:rPr lang="en-US" sz="5400" dirty="0">
                <a:solidFill>
                  <a:srgbClr val="121429"/>
                </a:solidFill>
              </a:rPr>
              <a:t>Dissociative </a:t>
            </a:r>
            <a:r>
              <a:rPr lang="en-US" sz="5400" dirty="0" smtClean="0">
                <a:solidFill>
                  <a:srgbClr val="121429"/>
                </a:solidFill>
              </a:rPr>
              <a:t>Anesthetics</a:t>
            </a:r>
            <a:endParaRPr lang="en-US" sz="5400" dirty="0">
              <a:solidFill>
                <a:srgbClr val="121429"/>
              </a:solidFill>
            </a:endParaRPr>
          </a:p>
        </p:txBody>
      </p:sp>
      <p:sp>
        <p:nvSpPr>
          <p:cNvPr id="2" name="Content Placeholder 1"/>
          <p:cNvSpPr>
            <a:spLocks noGrp="1"/>
          </p:cNvSpPr>
          <p:nvPr>
            <p:ph idx="1"/>
          </p:nvPr>
        </p:nvSpPr>
        <p:spPr>
          <a:xfrm>
            <a:off x="412612" y="1276835"/>
            <a:ext cx="8162442" cy="5276365"/>
          </a:xfrm>
        </p:spPr>
        <p:txBody>
          <a:bodyPr>
            <a:normAutofit/>
          </a:bodyPr>
          <a:lstStyle/>
          <a:p>
            <a:pPr marL="18288" indent="0">
              <a:buNone/>
            </a:pPr>
            <a:r>
              <a:rPr lang="en-US" sz="2800" b="1" dirty="0" smtClean="0">
                <a:solidFill>
                  <a:srgbClr val="F79914"/>
                </a:solidFill>
              </a:rPr>
              <a:t>PCP</a:t>
            </a:r>
          </a:p>
          <a:p>
            <a:pPr lvl="1">
              <a:buFont typeface="Arial"/>
              <a:buChar char="•"/>
            </a:pPr>
            <a:r>
              <a:rPr lang="en-US" sz="2400" dirty="0" err="1" smtClean="0">
                <a:solidFill>
                  <a:schemeClr val="accent6">
                    <a:lumMod val="40000"/>
                    <a:lumOff val="60000"/>
                  </a:schemeClr>
                </a:solidFill>
              </a:rPr>
              <a:t>MoA</a:t>
            </a:r>
            <a:r>
              <a:rPr lang="en-US" sz="2400" dirty="0" smtClean="0"/>
              <a:t>:  blocks NMDA glutamate receptors, activates DA receptors</a:t>
            </a:r>
          </a:p>
          <a:p>
            <a:pPr lvl="1">
              <a:buFont typeface="Arial"/>
              <a:buChar char="•"/>
            </a:pPr>
            <a:r>
              <a:rPr lang="en-US" sz="2400" dirty="0" smtClean="0">
                <a:solidFill>
                  <a:srgbClr val="D8D3D9"/>
                </a:solidFill>
              </a:rPr>
              <a:t>Intoxication</a:t>
            </a:r>
            <a:r>
              <a:rPr lang="en-US" sz="2400" dirty="0" smtClean="0"/>
              <a:t>:  hallucinations, </a:t>
            </a:r>
            <a:r>
              <a:rPr lang="en-US" sz="2400" dirty="0" err="1" smtClean="0"/>
              <a:t>nystagmus</a:t>
            </a:r>
            <a:r>
              <a:rPr lang="en-US" sz="2400" dirty="0" smtClean="0"/>
              <a:t>, violence, anesthesia</a:t>
            </a:r>
          </a:p>
          <a:p>
            <a:pPr lvl="1">
              <a:buFont typeface="Arial"/>
              <a:buChar char="•"/>
            </a:pPr>
            <a:r>
              <a:rPr lang="en-US" sz="2400" dirty="0" smtClean="0">
                <a:solidFill>
                  <a:srgbClr val="D8D3D9"/>
                </a:solidFill>
              </a:rPr>
              <a:t>Overdose</a:t>
            </a:r>
            <a:r>
              <a:rPr lang="en-US" sz="2400" dirty="0" smtClean="0"/>
              <a:t>:  fever, </a:t>
            </a:r>
            <a:r>
              <a:rPr lang="en-US" sz="2400" dirty="0" err="1" smtClean="0"/>
              <a:t>rhabdo</a:t>
            </a:r>
            <a:r>
              <a:rPr lang="en-US" sz="2400" dirty="0" smtClean="0"/>
              <a:t>, renal failure, seizure, respiratory depression, death</a:t>
            </a:r>
          </a:p>
          <a:p>
            <a:pPr lvl="1">
              <a:buFont typeface="Arial"/>
              <a:buChar char="•"/>
            </a:pPr>
            <a:r>
              <a:rPr lang="en-US" sz="2400" dirty="0" smtClean="0">
                <a:solidFill>
                  <a:srgbClr val="D8D3D9"/>
                </a:solidFill>
              </a:rPr>
              <a:t>Treatment</a:t>
            </a:r>
            <a:r>
              <a:rPr lang="en-US" sz="2400" dirty="0" smtClean="0"/>
              <a:t>:  isolate, </a:t>
            </a:r>
            <a:r>
              <a:rPr lang="en-US" sz="2400" dirty="0" err="1" smtClean="0"/>
              <a:t>benzos</a:t>
            </a:r>
            <a:r>
              <a:rPr lang="en-US" sz="2400" dirty="0" smtClean="0"/>
              <a:t>, urine acidification (NOT antipsychotics </a:t>
            </a:r>
            <a:r>
              <a:rPr lang="mr-IN" sz="2400" dirty="0" smtClean="0"/>
              <a:t>–</a:t>
            </a:r>
            <a:r>
              <a:rPr lang="en-US" sz="2400" dirty="0" smtClean="0"/>
              <a:t> can worsen psychosis)</a:t>
            </a:r>
          </a:p>
          <a:p>
            <a:pPr marL="18288" indent="0">
              <a:buNone/>
            </a:pPr>
            <a:r>
              <a:rPr lang="en-US" sz="2800" b="1" dirty="0" smtClean="0">
                <a:solidFill>
                  <a:srgbClr val="F79914"/>
                </a:solidFill>
              </a:rPr>
              <a:t>Ketamine</a:t>
            </a:r>
          </a:p>
          <a:p>
            <a:pPr lvl="1">
              <a:buFont typeface="Arial"/>
              <a:buChar char="•"/>
            </a:pPr>
            <a:r>
              <a:rPr lang="en-US" sz="2400" dirty="0" smtClean="0"/>
              <a:t>Hallucinations, dissociation, profound respiratory depression</a:t>
            </a:r>
            <a:endParaRPr lang="en-US" sz="2400" dirty="0"/>
          </a:p>
        </p:txBody>
      </p:sp>
    </p:spTree>
    <p:extLst>
      <p:ext uri="{BB962C8B-B14F-4D97-AF65-F5344CB8AC3E}">
        <p14:creationId xmlns:p14="http://schemas.microsoft.com/office/powerpoint/2010/main" val="3910757283"/>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Hallucinogens</a:t>
            </a:r>
            <a:endParaRPr lang="en-US" sz="5400" dirty="0">
              <a:solidFill>
                <a:schemeClr val="bg2">
                  <a:lumMod val="50000"/>
                </a:schemeClr>
              </a:solidFill>
            </a:endParaRPr>
          </a:p>
        </p:txBody>
      </p:sp>
      <p:sp>
        <p:nvSpPr>
          <p:cNvPr id="2" name="Content Placeholder 1"/>
          <p:cNvSpPr>
            <a:spLocks noGrp="1"/>
          </p:cNvSpPr>
          <p:nvPr>
            <p:ph idx="1"/>
          </p:nvPr>
        </p:nvSpPr>
        <p:spPr>
          <a:xfrm>
            <a:off x="412612" y="1276835"/>
            <a:ext cx="8162442" cy="5086031"/>
          </a:xfrm>
        </p:spPr>
        <p:txBody>
          <a:bodyPr>
            <a:normAutofit/>
          </a:bodyPr>
          <a:lstStyle/>
          <a:p>
            <a:pPr marL="18288" indent="0">
              <a:buNone/>
            </a:pPr>
            <a:r>
              <a:rPr lang="en-US" sz="3200" b="1" dirty="0" smtClean="0">
                <a:solidFill>
                  <a:srgbClr val="F79914"/>
                </a:solidFill>
              </a:rPr>
              <a:t>LSD, Psilocybin, Mescaline</a:t>
            </a:r>
          </a:p>
          <a:p>
            <a:pPr lvl="1">
              <a:buFont typeface="Arial"/>
              <a:buChar char="•"/>
            </a:pPr>
            <a:r>
              <a:rPr lang="en-US" sz="2400" dirty="0" err="1" smtClean="0">
                <a:solidFill>
                  <a:schemeClr val="accent6">
                    <a:lumMod val="40000"/>
                    <a:lumOff val="60000"/>
                  </a:schemeClr>
                </a:solidFill>
              </a:rPr>
              <a:t>MoA</a:t>
            </a:r>
            <a:r>
              <a:rPr lang="en-US" sz="2400" dirty="0">
                <a:solidFill>
                  <a:schemeClr val="accent6">
                    <a:lumMod val="40000"/>
                    <a:lumOff val="60000"/>
                  </a:schemeClr>
                </a:solidFill>
              </a:rPr>
              <a:t> </a:t>
            </a:r>
            <a:r>
              <a:rPr lang="mr-IN" sz="2400" dirty="0" smtClean="0"/>
              <a:t>–</a:t>
            </a:r>
            <a:r>
              <a:rPr lang="en-US" sz="2400" dirty="0" smtClean="0"/>
              <a:t> 5HT receptor agonist</a:t>
            </a:r>
          </a:p>
          <a:p>
            <a:pPr lvl="1">
              <a:buFont typeface="Arial"/>
              <a:buChar char="•"/>
            </a:pPr>
            <a:r>
              <a:rPr lang="en-US" sz="2400" dirty="0" smtClean="0">
                <a:solidFill>
                  <a:srgbClr val="D8D3D9"/>
                </a:solidFill>
              </a:rPr>
              <a:t>Intoxication</a:t>
            </a:r>
            <a:r>
              <a:rPr lang="en-US" sz="2400" dirty="0" smtClean="0"/>
              <a:t> </a:t>
            </a:r>
            <a:r>
              <a:rPr lang="mr-IN" sz="2400" dirty="0" smtClean="0"/>
              <a:t>–</a:t>
            </a:r>
            <a:r>
              <a:rPr lang="en-US" sz="2400" dirty="0" smtClean="0"/>
              <a:t> visual distortions, intense emotions, </a:t>
            </a:r>
            <a:r>
              <a:rPr lang="en-US" sz="2400" dirty="0" err="1" smtClean="0"/>
              <a:t>mydriasis</a:t>
            </a:r>
            <a:r>
              <a:rPr lang="en-US" sz="2400" dirty="0" smtClean="0"/>
              <a:t>, </a:t>
            </a:r>
            <a:r>
              <a:rPr lang="en-US" sz="2400" dirty="0" smtClean="0"/>
              <a:t>tachycardia, altered sense of time/space</a:t>
            </a:r>
          </a:p>
          <a:p>
            <a:pPr lvl="2">
              <a:buFont typeface="Arial"/>
              <a:buChar char="•"/>
            </a:pPr>
            <a:r>
              <a:rPr lang="en-US" sz="2000" dirty="0" smtClean="0">
                <a:solidFill>
                  <a:srgbClr val="C1CA24"/>
                </a:solidFill>
              </a:rPr>
              <a:t>Hallucinogen Persisting Perception </a:t>
            </a:r>
            <a:r>
              <a:rPr lang="en-US" sz="2000" dirty="0" smtClean="0"/>
              <a:t>(“Bad Trip”) </a:t>
            </a:r>
            <a:r>
              <a:rPr lang="mr-IN" sz="2000" dirty="0" smtClean="0"/>
              <a:t>–</a:t>
            </a:r>
            <a:r>
              <a:rPr lang="en-US" sz="2000" dirty="0" smtClean="0"/>
              <a:t> acute anxiety reaction</a:t>
            </a:r>
          </a:p>
          <a:p>
            <a:pPr lvl="3">
              <a:buFont typeface="Arial"/>
              <a:buChar char="•"/>
            </a:pPr>
            <a:r>
              <a:rPr lang="en-US" sz="2000" dirty="0" err="1" smtClean="0"/>
              <a:t>Tx</a:t>
            </a:r>
            <a:r>
              <a:rPr lang="en-US" sz="2000" dirty="0" smtClean="0"/>
              <a:t> </a:t>
            </a:r>
            <a:r>
              <a:rPr lang="mr-IN" sz="2000" dirty="0" smtClean="0"/>
              <a:t>–</a:t>
            </a:r>
            <a:r>
              <a:rPr lang="en-US" sz="2000" dirty="0" smtClean="0"/>
              <a:t> reassurance and wait, +/- </a:t>
            </a:r>
            <a:r>
              <a:rPr lang="en-US" sz="2000" dirty="0" err="1" smtClean="0"/>
              <a:t>benzos</a:t>
            </a:r>
            <a:r>
              <a:rPr lang="en-US" sz="2000" dirty="0" smtClean="0"/>
              <a:t>, antipsychotics last resort</a:t>
            </a:r>
          </a:p>
          <a:p>
            <a:pPr lvl="2">
              <a:buFont typeface="Arial"/>
              <a:buChar char="•"/>
            </a:pPr>
            <a:r>
              <a:rPr lang="en-US" sz="2000" dirty="0" smtClean="0">
                <a:solidFill>
                  <a:srgbClr val="C1CA24"/>
                </a:solidFill>
              </a:rPr>
              <a:t>Flashbacks </a:t>
            </a:r>
            <a:r>
              <a:rPr lang="en-US" sz="2000" dirty="0" smtClean="0"/>
              <a:t>can occur in times of fatigue/stress or while</a:t>
            </a:r>
            <a:r>
              <a:rPr lang="en-US" sz="2000" dirty="0"/>
              <a:t> </a:t>
            </a:r>
            <a:r>
              <a:rPr lang="en-US" sz="2000" dirty="0" smtClean="0"/>
              <a:t>using other drugs</a:t>
            </a:r>
            <a:endParaRPr lang="en-US" sz="2000" dirty="0"/>
          </a:p>
          <a:p>
            <a:pPr lvl="1">
              <a:buFont typeface="Arial"/>
              <a:buChar char="•"/>
            </a:pPr>
            <a:r>
              <a:rPr lang="en-US" sz="2400" dirty="0" smtClean="0">
                <a:solidFill>
                  <a:schemeClr val="accent6">
                    <a:lumMod val="40000"/>
                    <a:lumOff val="60000"/>
                  </a:schemeClr>
                </a:solidFill>
              </a:rPr>
              <a:t>Duration</a:t>
            </a:r>
          </a:p>
          <a:p>
            <a:pPr lvl="2">
              <a:buFont typeface="Arial"/>
              <a:buChar char="•"/>
            </a:pPr>
            <a:r>
              <a:rPr lang="en-US" sz="2000" dirty="0" smtClean="0"/>
              <a:t>LSD, mescaline: 6-10 </a:t>
            </a:r>
            <a:r>
              <a:rPr lang="en-US" sz="2000" dirty="0" err="1" smtClean="0"/>
              <a:t>hrs</a:t>
            </a:r>
            <a:endParaRPr lang="en-US" sz="2000" dirty="0" smtClean="0"/>
          </a:p>
          <a:p>
            <a:pPr lvl="2">
              <a:buFont typeface="Arial"/>
              <a:buChar char="•"/>
            </a:pPr>
            <a:r>
              <a:rPr lang="en-US" sz="2000" dirty="0" smtClean="0"/>
              <a:t>Psilocybin </a:t>
            </a:r>
            <a:r>
              <a:rPr lang="mr-IN" sz="2000" dirty="0" smtClean="0"/>
              <a:t>–</a:t>
            </a:r>
            <a:r>
              <a:rPr lang="en-US" sz="2000" dirty="0" smtClean="0"/>
              <a:t> 2-4 </a:t>
            </a:r>
            <a:r>
              <a:rPr lang="en-US" sz="2000" dirty="0" err="1" smtClean="0"/>
              <a:t>hrs</a:t>
            </a:r>
            <a:r>
              <a:rPr lang="en-US" sz="2000" dirty="0" smtClean="0"/>
              <a:t> </a:t>
            </a:r>
          </a:p>
        </p:txBody>
      </p:sp>
    </p:spTree>
    <p:extLst>
      <p:ext uri="{BB962C8B-B14F-4D97-AF65-F5344CB8AC3E}">
        <p14:creationId xmlns:p14="http://schemas.microsoft.com/office/powerpoint/2010/main" val="491980077"/>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Cannabinoids</a:t>
            </a:r>
            <a:endParaRPr lang="en-US" sz="5400" dirty="0">
              <a:solidFill>
                <a:schemeClr val="bg2">
                  <a:lumMod val="50000"/>
                </a:schemeClr>
              </a:solidFill>
            </a:endParaRPr>
          </a:p>
        </p:txBody>
      </p:sp>
      <p:sp>
        <p:nvSpPr>
          <p:cNvPr id="2" name="Content Placeholder 1"/>
          <p:cNvSpPr>
            <a:spLocks noGrp="1"/>
          </p:cNvSpPr>
          <p:nvPr>
            <p:ph idx="1"/>
          </p:nvPr>
        </p:nvSpPr>
        <p:spPr>
          <a:xfrm>
            <a:off x="412612" y="1276835"/>
            <a:ext cx="8426588" cy="5225565"/>
          </a:xfrm>
        </p:spPr>
        <p:txBody>
          <a:bodyPr>
            <a:noAutofit/>
          </a:bodyPr>
          <a:lstStyle/>
          <a:p>
            <a:pPr marL="18288" indent="0">
              <a:buNone/>
            </a:pPr>
            <a:r>
              <a:rPr lang="en-US" sz="2800" b="1" dirty="0" smtClean="0">
                <a:solidFill>
                  <a:srgbClr val="F79914"/>
                </a:solidFill>
              </a:rPr>
              <a:t>Marijuana (Cannabis)</a:t>
            </a:r>
          </a:p>
          <a:p>
            <a:pPr lvl="1">
              <a:buFont typeface="Arial"/>
              <a:buChar char="•"/>
            </a:pPr>
            <a:r>
              <a:rPr lang="en-US" sz="2400" dirty="0" err="1" smtClean="0">
                <a:solidFill>
                  <a:schemeClr val="accent6">
                    <a:lumMod val="40000"/>
                    <a:lumOff val="60000"/>
                  </a:schemeClr>
                </a:solidFill>
              </a:rPr>
              <a:t>MoA</a:t>
            </a:r>
            <a:r>
              <a:rPr lang="en-US" sz="2400" dirty="0" smtClean="0">
                <a:solidFill>
                  <a:schemeClr val="accent6">
                    <a:lumMod val="40000"/>
                    <a:lumOff val="60000"/>
                  </a:schemeClr>
                </a:solidFill>
              </a:rPr>
              <a:t> </a:t>
            </a:r>
            <a:r>
              <a:rPr lang="mr-IN" sz="2400" dirty="0" smtClean="0"/>
              <a:t>–</a:t>
            </a:r>
            <a:r>
              <a:rPr lang="en-US" sz="2400" dirty="0" smtClean="0"/>
              <a:t> THC binds endogenous cannabinoid receptors</a:t>
            </a:r>
          </a:p>
          <a:p>
            <a:pPr lvl="1">
              <a:buFont typeface="Arial"/>
              <a:buChar char="•"/>
            </a:pPr>
            <a:r>
              <a:rPr lang="en-US" sz="2400" dirty="0" smtClean="0">
                <a:solidFill>
                  <a:srgbClr val="D8D3D9"/>
                </a:solidFill>
              </a:rPr>
              <a:t>Intoxication</a:t>
            </a:r>
            <a:r>
              <a:rPr lang="en-US" sz="2400" dirty="0" smtClean="0"/>
              <a:t> </a:t>
            </a:r>
            <a:r>
              <a:rPr lang="mr-IN" sz="2400" dirty="0" smtClean="0"/>
              <a:t>–</a:t>
            </a:r>
            <a:r>
              <a:rPr lang="en-US" sz="2400" dirty="0" smtClean="0"/>
              <a:t> euphoria, relaxation, </a:t>
            </a:r>
            <a:r>
              <a:rPr lang="en-US" sz="2400" dirty="0" err="1" smtClean="0"/>
              <a:t>conjunctival</a:t>
            </a:r>
            <a:r>
              <a:rPr lang="en-US" sz="2400" dirty="0" smtClean="0"/>
              <a:t> injection, paranoia, increased appetite</a:t>
            </a:r>
          </a:p>
          <a:p>
            <a:pPr lvl="1">
              <a:buFont typeface="Arial"/>
              <a:buChar char="•"/>
            </a:pPr>
            <a:r>
              <a:rPr lang="en-US" sz="2400" dirty="0" smtClean="0">
                <a:solidFill>
                  <a:srgbClr val="D8D3D9"/>
                </a:solidFill>
              </a:rPr>
              <a:t>Withdrawal</a:t>
            </a:r>
            <a:r>
              <a:rPr lang="en-US" sz="2400" dirty="0" smtClean="0"/>
              <a:t> </a:t>
            </a:r>
            <a:r>
              <a:rPr lang="mr-IN" sz="2400" dirty="0" smtClean="0"/>
              <a:t>–</a:t>
            </a:r>
            <a:r>
              <a:rPr lang="en-US" sz="2400" dirty="0" smtClean="0"/>
              <a:t> irritability, restlessness, anxiety, depressed mood, abdominal pain</a:t>
            </a:r>
          </a:p>
          <a:p>
            <a:pPr lvl="1">
              <a:buFont typeface="Arial"/>
              <a:buChar char="•"/>
            </a:pPr>
            <a:endParaRPr lang="en-US" sz="2400" dirty="0" smtClean="0"/>
          </a:p>
          <a:p>
            <a:pPr marL="18288" indent="0">
              <a:buNone/>
            </a:pPr>
            <a:r>
              <a:rPr lang="en-US" sz="2800" b="1" dirty="0" smtClean="0">
                <a:solidFill>
                  <a:srgbClr val="F79914"/>
                </a:solidFill>
              </a:rPr>
              <a:t>K2 (Spice)</a:t>
            </a:r>
          </a:p>
          <a:p>
            <a:pPr lvl="1">
              <a:buFont typeface="Arial"/>
              <a:buChar char="•"/>
            </a:pPr>
            <a:r>
              <a:rPr lang="en-US" sz="2400" dirty="0" smtClean="0"/>
              <a:t>Synthetic cannabinoid, 10x more affinity for receptor than THC</a:t>
            </a:r>
          </a:p>
          <a:p>
            <a:pPr lvl="1">
              <a:buFont typeface="Arial"/>
              <a:buChar char="•"/>
            </a:pPr>
            <a:r>
              <a:rPr lang="en-US" sz="2400" dirty="0" smtClean="0">
                <a:solidFill>
                  <a:srgbClr val="C1CA24"/>
                </a:solidFill>
              </a:rPr>
              <a:t>More severe </a:t>
            </a:r>
            <a:r>
              <a:rPr lang="en-US" sz="2400" dirty="0" err="1" smtClean="0">
                <a:solidFill>
                  <a:srgbClr val="C1CA24"/>
                </a:solidFill>
              </a:rPr>
              <a:t>sxs</a:t>
            </a:r>
            <a:r>
              <a:rPr lang="en-US" sz="2400" dirty="0" smtClean="0">
                <a:solidFill>
                  <a:srgbClr val="C1CA24"/>
                </a:solidFill>
              </a:rPr>
              <a:t> </a:t>
            </a:r>
            <a:r>
              <a:rPr lang="mr-IN" sz="2400" dirty="0" smtClean="0"/>
              <a:t>–</a:t>
            </a:r>
            <a:r>
              <a:rPr lang="en-US" sz="2400" dirty="0" smtClean="0"/>
              <a:t> hallucinations, thought disorganization, aggression</a:t>
            </a:r>
            <a:endParaRPr lang="en-US" sz="2400" dirty="0"/>
          </a:p>
        </p:txBody>
      </p:sp>
    </p:spTree>
    <p:extLst>
      <p:ext uri="{BB962C8B-B14F-4D97-AF65-F5344CB8AC3E}">
        <p14:creationId xmlns:p14="http://schemas.microsoft.com/office/powerpoint/2010/main" val="2339097509"/>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Sedatives</a:t>
            </a:r>
            <a:endParaRPr lang="en-US" sz="5400" dirty="0">
              <a:solidFill>
                <a:schemeClr val="bg2">
                  <a:lumMod val="50000"/>
                </a:schemeClr>
              </a:solidFill>
            </a:endParaRPr>
          </a:p>
        </p:txBody>
      </p:sp>
      <p:sp>
        <p:nvSpPr>
          <p:cNvPr id="2" name="Content Placeholder 1"/>
          <p:cNvSpPr>
            <a:spLocks noGrp="1"/>
          </p:cNvSpPr>
          <p:nvPr>
            <p:ph idx="1"/>
          </p:nvPr>
        </p:nvSpPr>
        <p:spPr>
          <a:xfrm>
            <a:off x="412612" y="1276835"/>
            <a:ext cx="8162442" cy="5086031"/>
          </a:xfrm>
        </p:spPr>
        <p:txBody>
          <a:bodyPr>
            <a:normAutofit/>
          </a:bodyPr>
          <a:lstStyle/>
          <a:p>
            <a:pPr marL="18288" indent="0">
              <a:buNone/>
            </a:pPr>
            <a:r>
              <a:rPr lang="en-US" sz="3200" b="1" dirty="0" smtClean="0">
                <a:solidFill>
                  <a:srgbClr val="F79914"/>
                </a:solidFill>
              </a:rPr>
              <a:t>Alcohol, Benzodiazepines, </a:t>
            </a:r>
            <a:r>
              <a:rPr lang="en-US" sz="3200" b="1" dirty="0" err="1" smtClean="0">
                <a:solidFill>
                  <a:srgbClr val="F79914"/>
                </a:solidFill>
              </a:rPr>
              <a:t>Barbituates</a:t>
            </a:r>
            <a:endParaRPr lang="en-US" sz="3200" b="1" dirty="0" smtClean="0">
              <a:solidFill>
                <a:srgbClr val="F79914"/>
              </a:solidFill>
            </a:endParaRPr>
          </a:p>
          <a:p>
            <a:pPr lvl="1">
              <a:buFont typeface="Arial"/>
              <a:buChar char="•"/>
            </a:pPr>
            <a:r>
              <a:rPr lang="en-US" sz="2800" dirty="0" err="1" smtClean="0"/>
              <a:t>MoA</a:t>
            </a:r>
            <a:r>
              <a:rPr lang="en-US" sz="2800" dirty="0" smtClean="0"/>
              <a:t> </a:t>
            </a:r>
            <a:r>
              <a:rPr lang="mr-IN" sz="2800" dirty="0" smtClean="0"/>
              <a:t>–</a:t>
            </a:r>
            <a:r>
              <a:rPr lang="en-US" sz="2800" dirty="0" smtClean="0"/>
              <a:t> potentiates the effects of GABA (CNS depressant)</a:t>
            </a:r>
          </a:p>
          <a:p>
            <a:pPr lvl="1">
              <a:buFont typeface="Arial"/>
              <a:buChar char="•"/>
            </a:pPr>
            <a:r>
              <a:rPr lang="en-US" sz="2800" dirty="0" smtClean="0">
                <a:solidFill>
                  <a:srgbClr val="F79914"/>
                </a:solidFill>
              </a:rPr>
              <a:t>Intoxication </a:t>
            </a:r>
            <a:r>
              <a:rPr lang="mr-IN" sz="2800" dirty="0" smtClean="0"/>
              <a:t>–</a:t>
            </a:r>
            <a:r>
              <a:rPr lang="en-US" sz="2800" dirty="0" smtClean="0"/>
              <a:t> incoordination, slurred speech, </a:t>
            </a:r>
            <a:r>
              <a:rPr lang="en-US" sz="2800" dirty="0" err="1" smtClean="0"/>
              <a:t>nystagmus</a:t>
            </a:r>
            <a:r>
              <a:rPr lang="en-US" sz="2800" dirty="0" smtClean="0"/>
              <a:t>, coma</a:t>
            </a:r>
          </a:p>
          <a:p>
            <a:pPr lvl="2">
              <a:buFont typeface="Arial"/>
              <a:buChar char="•"/>
            </a:pPr>
            <a:r>
              <a:rPr lang="en-US" sz="2400" dirty="0" err="1" smtClean="0"/>
              <a:t>Benzo</a:t>
            </a:r>
            <a:r>
              <a:rPr lang="en-US" sz="2400" dirty="0" smtClean="0"/>
              <a:t> overdose </a:t>
            </a:r>
            <a:r>
              <a:rPr lang="en-US" sz="2400" dirty="0" smtClean="0">
                <a:sym typeface="Wingdings"/>
              </a:rPr>
              <a:t> flumazenil</a:t>
            </a:r>
          </a:p>
          <a:p>
            <a:pPr lvl="1">
              <a:buFont typeface="Arial"/>
              <a:buChar char="•"/>
            </a:pPr>
            <a:r>
              <a:rPr lang="en-US" sz="2800" dirty="0" smtClean="0">
                <a:solidFill>
                  <a:srgbClr val="F79914"/>
                </a:solidFill>
              </a:rPr>
              <a:t>Withdrawal</a:t>
            </a:r>
            <a:r>
              <a:rPr lang="en-US" sz="2800" dirty="0" smtClean="0"/>
              <a:t> </a:t>
            </a:r>
            <a:r>
              <a:rPr lang="mr-IN" sz="2800" dirty="0" smtClean="0"/>
              <a:t>–</a:t>
            </a:r>
            <a:r>
              <a:rPr lang="en-US" sz="2800" dirty="0" smtClean="0"/>
              <a:t> </a:t>
            </a:r>
            <a:r>
              <a:rPr lang="en-US" sz="2800" b="1" dirty="0" smtClean="0">
                <a:solidFill>
                  <a:srgbClr val="C80018"/>
                </a:solidFill>
              </a:rPr>
              <a:t>LIFE THREATENING!!!!</a:t>
            </a:r>
          </a:p>
          <a:p>
            <a:pPr lvl="2">
              <a:buFont typeface="Arial"/>
              <a:buChar char="•"/>
            </a:pPr>
            <a:r>
              <a:rPr lang="en-US" sz="2400" dirty="0" smtClean="0"/>
              <a:t>Autonomic hyperactivity, tremor, seizures, DTs (day 2-3)</a:t>
            </a:r>
          </a:p>
          <a:p>
            <a:pPr lvl="2">
              <a:buFont typeface="Arial"/>
              <a:buChar char="•"/>
            </a:pPr>
            <a:r>
              <a:rPr lang="en-US" sz="2400" dirty="0" err="1" smtClean="0"/>
              <a:t>Tx</a:t>
            </a:r>
            <a:r>
              <a:rPr lang="en-US" sz="2400" dirty="0" smtClean="0"/>
              <a:t> </a:t>
            </a:r>
            <a:r>
              <a:rPr lang="mr-IN" sz="2400" dirty="0" smtClean="0"/>
              <a:t>–</a:t>
            </a:r>
            <a:r>
              <a:rPr lang="en-US" sz="2400" dirty="0" smtClean="0"/>
              <a:t> frequent vitals, </a:t>
            </a:r>
            <a:r>
              <a:rPr lang="en-US" sz="2400" dirty="0" err="1" smtClean="0"/>
              <a:t>benzo</a:t>
            </a:r>
            <a:r>
              <a:rPr lang="en-US" sz="2400" dirty="0" smtClean="0"/>
              <a:t> taper, carbamazepine</a:t>
            </a:r>
            <a:endParaRPr lang="en-US" sz="2400" dirty="0"/>
          </a:p>
        </p:txBody>
      </p:sp>
    </p:spTree>
    <p:extLst>
      <p:ext uri="{BB962C8B-B14F-4D97-AF65-F5344CB8AC3E}">
        <p14:creationId xmlns:p14="http://schemas.microsoft.com/office/powerpoint/2010/main" val="1161664234"/>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sz="4800" dirty="0" smtClean="0">
                <a:solidFill>
                  <a:schemeClr val="bg2">
                    <a:lumMod val="50000"/>
                  </a:schemeClr>
                </a:solidFill>
              </a:rPr>
              <a:t>Sedatives</a:t>
            </a:r>
            <a:endParaRPr lang="en-US" sz="5400" dirty="0">
              <a:solidFill>
                <a:schemeClr val="bg2">
                  <a:lumMod val="50000"/>
                </a:schemeClr>
              </a:solidFill>
            </a:endParaRPr>
          </a:p>
        </p:txBody>
      </p:sp>
      <p:sp>
        <p:nvSpPr>
          <p:cNvPr id="2" name="Content Placeholder 1"/>
          <p:cNvSpPr>
            <a:spLocks noGrp="1"/>
          </p:cNvSpPr>
          <p:nvPr>
            <p:ph idx="1"/>
          </p:nvPr>
        </p:nvSpPr>
        <p:spPr>
          <a:xfrm>
            <a:off x="237067" y="1276835"/>
            <a:ext cx="8635999" cy="5086031"/>
          </a:xfrm>
        </p:spPr>
        <p:txBody>
          <a:bodyPr>
            <a:normAutofit/>
          </a:bodyPr>
          <a:lstStyle/>
          <a:p>
            <a:pPr marL="18288" indent="0">
              <a:buNone/>
            </a:pPr>
            <a:r>
              <a:rPr lang="en-US" sz="2400" dirty="0" smtClean="0">
                <a:solidFill>
                  <a:srgbClr val="F79914"/>
                </a:solidFill>
              </a:rPr>
              <a:t>Opioids </a:t>
            </a:r>
            <a:r>
              <a:rPr lang="mr-IN" sz="2400" dirty="0" smtClean="0">
                <a:solidFill>
                  <a:srgbClr val="F79914"/>
                </a:solidFill>
              </a:rPr>
              <a:t>–</a:t>
            </a:r>
            <a:r>
              <a:rPr lang="en-US" sz="2400" dirty="0" smtClean="0">
                <a:solidFill>
                  <a:srgbClr val="F79914"/>
                </a:solidFill>
              </a:rPr>
              <a:t> Heroin, Methadone, Buprenorphine, Naloxone, Naltrexone</a:t>
            </a:r>
          </a:p>
          <a:p>
            <a:pPr lvl="1">
              <a:buFont typeface="Arial"/>
              <a:buChar char="•"/>
            </a:pPr>
            <a:r>
              <a:rPr lang="en-US" sz="2000" dirty="0" err="1" smtClean="0">
                <a:solidFill>
                  <a:schemeClr val="accent6">
                    <a:lumMod val="40000"/>
                    <a:lumOff val="60000"/>
                  </a:schemeClr>
                </a:solidFill>
              </a:rPr>
              <a:t>MoA</a:t>
            </a:r>
            <a:r>
              <a:rPr lang="en-US" sz="2000" dirty="0" smtClean="0">
                <a:solidFill>
                  <a:schemeClr val="accent6">
                    <a:lumMod val="40000"/>
                    <a:lumOff val="60000"/>
                  </a:schemeClr>
                </a:solidFill>
              </a:rPr>
              <a:t> </a:t>
            </a:r>
            <a:r>
              <a:rPr lang="mr-IN" sz="2000" dirty="0" smtClean="0"/>
              <a:t>–</a:t>
            </a:r>
            <a:r>
              <a:rPr lang="en-US" sz="2000" dirty="0" smtClean="0"/>
              <a:t> bind opioid receptors (full and partial agonists, antagonists), most importantly the Mu receptors</a:t>
            </a:r>
          </a:p>
          <a:p>
            <a:pPr lvl="1">
              <a:buFont typeface="Arial"/>
              <a:buChar char="•"/>
            </a:pPr>
            <a:r>
              <a:rPr lang="en-US" sz="2000" dirty="0" smtClean="0">
                <a:solidFill>
                  <a:srgbClr val="D8D3D9"/>
                </a:solidFill>
              </a:rPr>
              <a:t>Intoxication</a:t>
            </a:r>
            <a:r>
              <a:rPr lang="en-US" sz="2000" dirty="0" smtClean="0"/>
              <a:t> </a:t>
            </a:r>
            <a:r>
              <a:rPr lang="mr-IN" sz="2000" dirty="0" smtClean="0"/>
              <a:t>–</a:t>
            </a:r>
            <a:r>
              <a:rPr lang="en-US" sz="2000" dirty="0" smtClean="0"/>
              <a:t> euphoria, analgesia, respiratory depression, </a:t>
            </a:r>
            <a:r>
              <a:rPr lang="en-US" sz="2000" dirty="0" err="1" smtClean="0"/>
              <a:t>miosis</a:t>
            </a:r>
            <a:r>
              <a:rPr lang="en-US" sz="2000" dirty="0" smtClean="0"/>
              <a:t>, constipation</a:t>
            </a:r>
          </a:p>
          <a:p>
            <a:pPr lvl="2">
              <a:buFont typeface="Arial"/>
              <a:buChar char="•"/>
            </a:pPr>
            <a:r>
              <a:rPr lang="en-US" sz="1800" dirty="0" smtClean="0"/>
              <a:t>Overdose can be </a:t>
            </a:r>
            <a:r>
              <a:rPr lang="en-US" sz="1800" dirty="0" smtClean="0">
                <a:solidFill>
                  <a:srgbClr val="C80018"/>
                </a:solidFill>
              </a:rPr>
              <a:t>fatal</a:t>
            </a:r>
            <a:r>
              <a:rPr lang="en-US" sz="1800" dirty="0" smtClean="0"/>
              <a:t> </a:t>
            </a:r>
            <a:r>
              <a:rPr lang="en-US" sz="1800" dirty="0" smtClean="0">
                <a:sym typeface="Wingdings"/>
              </a:rPr>
              <a:t> treat with naloxone (antagonist)</a:t>
            </a:r>
            <a:endParaRPr lang="en-US" sz="1800" dirty="0" smtClean="0"/>
          </a:p>
          <a:p>
            <a:pPr lvl="1">
              <a:buFont typeface="Arial"/>
              <a:buChar char="•"/>
            </a:pPr>
            <a:r>
              <a:rPr lang="en-US" sz="2000" dirty="0" smtClean="0">
                <a:solidFill>
                  <a:srgbClr val="D8D3D9"/>
                </a:solidFill>
              </a:rPr>
              <a:t>Withdrawal</a:t>
            </a:r>
            <a:r>
              <a:rPr lang="en-US" sz="2000" dirty="0" smtClean="0"/>
              <a:t> </a:t>
            </a:r>
            <a:r>
              <a:rPr lang="mr-IN" sz="2000" dirty="0" smtClean="0"/>
              <a:t>–</a:t>
            </a:r>
            <a:r>
              <a:rPr lang="en-US" sz="2000" dirty="0" smtClean="0"/>
              <a:t> </a:t>
            </a:r>
            <a:r>
              <a:rPr lang="en-US" sz="2000" dirty="0" err="1" smtClean="0"/>
              <a:t>dysphoria</a:t>
            </a:r>
            <a:r>
              <a:rPr lang="en-US" sz="2000" dirty="0" smtClean="0"/>
              <a:t>, nausea/</a:t>
            </a:r>
            <a:r>
              <a:rPr lang="en-US" sz="2000" dirty="0" err="1" smtClean="0"/>
              <a:t>vomting</a:t>
            </a:r>
            <a:r>
              <a:rPr lang="en-US" sz="2000" dirty="0" smtClean="0"/>
              <a:t>, diarrhea, lacrimation, rhinorrhea, yawing, </a:t>
            </a:r>
            <a:r>
              <a:rPr lang="en-US" sz="2000" dirty="0" err="1" smtClean="0"/>
              <a:t>mydriasis</a:t>
            </a:r>
            <a:endParaRPr lang="en-US" sz="2000" dirty="0" smtClean="0"/>
          </a:p>
          <a:p>
            <a:pPr lvl="1">
              <a:buFont typeface="Arial"/>
              <a:buChar char="•"/>
            </a:pPr>
            <a:r>
              <a:rPr lang="en-US" sz="2000" dirty="0" smtClean="0"/>
              <a:t>Treatments for dependence</a:t>
            </a:r>
          </a:p>
          <a:p>
            <a:pPr lvl="2">
              <a:buFont typeface="Arial"/>
              <a:buChar char="•"/>
            </a:pPr>
            <a:r>
              <a:rPr lang="en-US" sz="1800" dirty="0" smtClean="0"/>
              <a:t>Methadone, </a:t>
            </a:r>
            <a:r>
              <a:rPr lang="en-US" sz="1800" dirty="0" err="1" smtClean="0"/>
              <a:t>Suboxone</a:t>
            </a:r>
            <a:r>
              <a:rPr lang="en-US" sz="1800" dirty="0" smtClean="0"/>
              <a:t> (buprenorphine/naloxone) </a:t>
            </a:r>
            <a:r>
              <a:rPr lang="mr-IN" sz="1800" dirty="0" smtClean="0"/>
              <a:t>–</a:t>
            </a:r>
            <a:r>
              <a:rPr lang="en-US" sz="1800" dirty="0" smtClean="0"/>
              <a:t> detox and maintenance</a:t>
            </a:r>
          </a:p>
          <a:p>
            <a:pPr lvl="2">
              <a:buFont typeface="Arial"/>
              <a:buChar char="•"/>
            </a:pPr>
            <a:r>
              <a:rPr lang="en-US" sz="1800" dirty="0" smtClean="0"/>
              <a:t>Naltrexone </a:t>
            </a:r>
            <a:r>
              <a:rPr lang="mr-IN" sz="1800" dirty="0" smtClean="0"/>
              <a:t>–</a:t>
            </a:r>
            <a:r>
              <a:rPr lang="en-US" sz="1800" dirty="0" smtClean="0"/>
              <a:t> maintenance only </a:t>
            </a:r>
            <a:endParaRPr lang="en-US" sz="1800" dirty="0"/>
          </a:p>
        </p:txBody>
      </p:sp>
    </p:spTree>
    <p:extLst>
      <p:ext uri="{BB962C8B-B14F-4D97-AF65-F5344CB8AC3E}">
        <p14:creationId xmlns:p14="http://schemas.microsoft.com/office/powerpoint/2010/main" val="326390095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Mental Status Exam</a:t>
            </a:r>
            <a:endParaRPr lang="en-US" dirty="0">
              <a:solidFill>
                <a:srgbClr val="121429"/>
              </a:solidFill>
            </a:endParaRPr>
          </a:p>
        </p:txBody>
      </p:sp>
      <p:sp>
        <p:nvSpPr>
          <p:cNvPr id="2" name="Content Placeholder 1"/>
          <p:cNvSpPr>
            <a:spLocks noGrp="1"/>
          </p:cNvSpPr>
          <p:nvPr>
            <p:ph idx="1"/>
          </p:nvPr>
        </p:nvSpPr>
        <p:spPr>
          <a:xfrm>
            <a:off x="565803" y="1276835"/>
            <a:ext cx="8097265" cy="5350102"/>
          </a:xfrm>
        </p:spPr>
        <p:txBody>
          <a:bodyPr>
            <a:normAutofit fontScale="62500" lnSpcReduction="20000"/>
          </a:bodyPr>
          <a:lstStyle/>
          <a:p>
            <a:pPr>
              <a:buFont typeface="Arial"/>
              <a:buChar char="•"/>
            </a:pPr>
            <a:endParaRPr lang="en-US" dirty="0" smtClean="0"/>
          </a:p>
          <a:p>
            <a:pPr>
              <a:buFont typeface="Arial"/>
              <a:buChar char="•"/>
            </a:pPr>
            <a:r>
              <a:rPr lang="en-US" b="1" dirty="0" smtClean="0"/>
              <a:t>Appearance</a:t>
            </a:r>
            <a:r>
              <a:rPr lang="en-US" dirty="0" smtClean="0"/>
              <a:t> </a:t>
            </a:r>
            <a:r>
              <a:rPr lang="en-US" dirty="0"/>
              <a:t>– age, hygiene, physical characteristics, dress </a:t>
            </a:r>
            <a:endParaRPr lang="en-US" dirty="0" smtClean="0"/>
          </a:p>
          <a:p>
            <a:pPr>
              <a:buFont typeface="Arial"/>
              <a:buChar char="•"/>
            </a:pPr>
            <a:r>
              <a:rPr lang="en-US" b="1" dirty="0" smtClean="0"/>
              <a:t>Attitude</a:t>
            </a:r>
            <a:r>
              <a:rPr lang="en-US" b="1" dirty="0"/>
              <a:t>/Activity </a:t>
            </a:r>
            <a:r>
              <a:rPr lang="en-US" dirty="0"/>
              <a:t>– </a:t>
            </a:r>
            <a:r>
              <a:rPr lang="en-US" dirty="0" err="1"/>
              <a:t>cooperativity</a:t>
            </a:r>
            <a:r>
              <a:rPr lang="en-US" dirty="0"/>
              <a:t>, eye contact, calm</a:t>
            </a:r>
            <a:r>
              <a:rPr lang="en-US" dirty="0" smtClean="0"/>
              <a:t>/irritable, behaviors</a:t>
            </a:r>
          </a:p>
          <a:p>
            <a:pPr>
              <a:buFont typeface="Arial"/>
              <a:buChar char="•"/>
            </a:pPr>
            <a:r>
              <a:rPr lang="en-US" dirty="0" smtClean="0"/>
              <a:t> </a:t>
            </a:r>
            <a:r>
              <a:rPr lang="en-US" b="1" dirty="0"/>
              <a:t>Mood</a:t>
            </a:r>
            <a:r>
              <a:rPr lang="en-US" dirty="0"/>
              <a:t> – predominant internal emotional state, quoted from the patient </a:t>
            </a:r>
            <a:endParaRPr lang="en-US" dirty="0" smtClean="0"/>
          </a:p>
          <a:p>
            <a:pPr>
              <a:buFont typeface="Arial"/>
              <a:buChar char="•"/>
            </a:pPr>
            <a:r>
              <a:rPr lang="en-US" b="1" dirty="0" smtClean="0"/>
              <a:t>Affect</a:t>
            </a:r>
            <a:r>
              <a:rPr lang="en-US" dirty="0" smtClean="0"/>
              <a:t> </a:t>
            </a:r>
            <a:r>
              <a:rPr lang="en-US" dirty="0"/>
              <a:t>– expression of that emotional state, as observed by the </a:t>
            </a:r>
            <a:r>
              <a:rPr lang="en-US" dirty="0" smtClean="0"/>
              <a:t>clinician </a:t>
            </a:r>
          </a:p>
          <a:p>
            <a:pPr>
              <a:buFont typeface="Arial"/>
              <a:buChar char="•"/>
            </a:pPr>
            <a:r>
              <a:rPr lang="en-US" b="1" dirty="0" smtClean="0"/>
              <a:t>Speech</a:t>
            </a:r>
            <a:r>
              <a:rPr lang="en-US" dirty="0" smtClean="0"/>
              <a:t> </a:t>
            </a:r>
            <a:r>
              <a:rPr lang="en-US" dirty="0"/>
              <a:t>– volume, rate, spontaneity, articulation, </a:t>
            </a:r>
            <a:r>
              <a:rPr lang="en-US" dirty="0" smtClean="0"/>
              <a:t>semantics</a:t>
            </a:r>
          </a:p>
          <a:p>
            <a:pPr>
              <a:buFont typeface="Arial"/>
              <a:buChar char="•"/>
            </a:pPr>
            <a:r>
              <a:rPr lang="en-US" b="1" dirty="0" smtClean="0"/>
              <a:t>Thought </a:t>
            </a:r>
            <a:r>
              <a:rPr lang="en-US" b="1" dirty="0"/>
              <a:t>Form </a:t>
            </a:r>
            <a:r>
              <a:rPr lang="en-US" dirty="0"/>
              <a:t>– thought </a:t>
            </a:r>
            <a:r>
              <a:rPr lang="en-US" dirty="0" smtClean="0"/>
              <a:t>organization</a:t>
            </a:r>
          </a:p>
          <a:p>
            <a:pPr>
              <a:buFont typeface="Arial"/>
              <a:buChar char="•"/>
            </a:pPr>
            <a:r>
              <a:rPr lang="en-US" b="1" dirty="0" smtClean="0"/>
              <a:t>Thought </a:t>
            </a:r>
            <a:r>
              <a:rPr lang="en-US" b="1" dirty="0"/>
              <a:t>Content </a:t>
            </a:r>
            <a:r>
              <a:rPr lang="en-US" dirty="0"/>
              <a:t>– thought </a:t>
            </a:r>
            <a:r>
              <a:rPr lang="en-US" dirty="0" smtClean="0"/>
              <a:t>substance </a:t>
            </a:r>
          </a:p>
          <a:p>
            <a:pPr>
              <a:buFont typeface="Arial"/>
              <a:buChar char="•"/>
            </a:pPr>
            <a:r>
              <a:rPr lang="en-US" b="1" dirty="0" smtClean="0"/>
              <a:t>Perception</a:t>
            </a:r>
            <a:r>
              <a:rPr lang="en-US" dirty="0" smtClean="0"/>
              <a:t> </a:t>
            </a:r>
            <a:r>
              <a:rPr lang="en-US" dirty="0"/>
              <a:t>– illusions, hallucinations, depersonalization, </a:t>
            </a:r>
            <a:r>
              <a:rPr lang="en-US" dirty="0" err="1"/>
              <a:t>autoscopy</a:t>
            </a:r>
            <a:r>
              <a:rPr lang="en-US" dirty="0"/>
              <a:t>, déjà vu, </a:t>
            </a:r>
            <a:r>
              <a:rPr lang="en-US" dirty="0" err="1"/>
              <a:t>jamais</a:t>
            </a:r>
            <a:r>
              <a:rPr lang="en-US" dirty="0"/>
              <a:t> </a:t>
            </a:r>
            <a:r>
              <a:rPr lang="en-US" dirty="0" smtClean="0"/>
              <a:t>vu </a:t>
            </a:r>
          </a:p>
          <a:p>
            <a:pPr>
              <a:buFont typeface="Arial"/>
              <a:buChar char="•"/>
            </a:pPr>
            <a:r>
              <a:rPr lang="en-US" b="1" dirty="0" smtClean="0"/>
              <a:t>Cognition</a:t>
            </a:r>
            <a:r>
              <a:rPr lang="en-US" dirty="0" smtClean="0"/>
              <a:t> </a:t>
            </a:r>
            <a:r>
              <a:rPr lang="en-US" dirty="0"/>
              <a:t>– AOx3, concentration, registration, short/long-term memory, construction</a:t>
            </a:r>
            <a:r>
              <a:rPr lang="en-US" dirty="0" smtClean="0"/>
              <a:t>, abstraction</a:t>
            </a:r>
          </a:p>
          <a:p>
            <a:pPr>
              <a:buFont typeface="Arial"/>
              <a:buChar char="•"/>
            </a:pPr>
            <a:r>
              <a:rPr lang="en-US" b="1" dirty="0" smtClean="0"/>
              <a:t>Insight</a:t>
            </a:r>
            <a:r>
              <a:rPr lang="en-US" dirty="0" smtClean="0"/>
              <a:t> </a:t>
            </a:r>
            <a:r>
              <a:rPr lang="en-US" dirty="0"/>
              <a:t>– patient’s understanding of their illness, behavior, and benefits of </a:t>
            </a:r>
            <a:r>
              <a:rPr lang="en-US" dirty="0" smtClean="0"/>
              <a:t>treatment </a:t>
            </a:r>
          </a:p>
          <a:p>
            <a:pPr>
              <a:buFont typeface="Arial"/>
              <a:buChar char="•"/>
            </a:pPr>
            <a:r>
              <a:rPr lang="en-US" b="1" dirty="0" smtClean="0"/>
              <a:t>Judgment</a:t>
            </a:r>
            <a:r>
              <a:rPr lang="en-US" dirty="0" smtClean="0"/>
              <a:t> </a:t>
            </a:r>
            <a:r>
              <a:rPr lang="en-US" dirty="0"/>
              <a:t>– consideration before action</a:t>
            </a:r>
          </a:p>
          <a:p>
            <a:pPr>
              <a:buFont typeface="Arial"/>
              <a:buChar char="•"/>
            </a:pPr>
            <a:endParaRPr lang="en-US" dirty="0" smtClean="0"/>
          </a:p>
          <a:p>
            <a:pPr>
              <a:buFont typeface="Arial"/>
              <a:buChar char="•"/>
            </a:pPr>
            <a:endParaRPr lang="en-US" dirty="0"/>
          </a:p>
        </p:txBody>
      </p:sp>
    </p:spTree>
    <p:extLst>
      <p:ext uri="{BB962C8B-B14F-4D97-AF65-F5344CB8AC3E}">
        <p14:creationId xmlns:p14="http://schemas.microsoft.com/office/powerpoint/2010/main" val="27020862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Mental Status Exam</a:t>
            </a:r>
            <a:endParaRPr lang="en-US" dirty="0">
              <a:solidFill>
                <a:srgbClr val="121429"/>
              </a:solidFill>
            </a:endParaRPr>
          </a:p>
        </p:txBody>
      </p:sp>
      <p:sp>
        <p:nvSpPr>
          <p:cNvPr id="2" name="Content Placeholder 1"/>
          <p:cNvSpPr>
            <a:spLocks noGrp="1"/>
          </p:cNvSpPr>
          <p:nvPr>
            <p:ph idx="1"/>
          </p:nvPr>
        </p:nvSpPr>
        <p:spPr>
          <a:xfrm>
            <a:off x="412611" y="1276835"/>
            <a:ext cx="8443521" cy="5086031"/>
          </a:xfrm>
        </p:spPr>
        <p:txBody>
          <a:bodyPr>
            <a:noAutofit/>
          </a:bodyPr>
          <a:lstStyle/>
          <a:p>
            <a:pPr marL="18288" indent="0">
              <a:buNone/>
            </a:pPr>
            <a:endParaRPr lang="en-US" sz="2400" dirty="0" smtClean="0"/>
          </a:p>
          <a:p>
            <a:pPr>
              <a:buFont typeface="Arial"/>
              <a:buChar char="•"/>
            </a:pPr>
            <a:r>
              <a:rPr lang="en-US" sz="2800" b="1" dirty="0" smtClean="0"/>
              <a:t>Affect</a:t>
            </a:r>
            <a:r>
              <a:rPr lang="en-US" sz="2400" dirty="0" smtClean="0"/>
              <a:t> </a:t>
            </a:r>
            <a:r>
              <a:rPr lang="en-US" sz="2400" dirty="0"/>
              <a:t>– emotional expression as </a:t>
            </a:r>
            <a:r>
              <a:rPr lang="en-US" sz="2400" i="1" dirty="0"/>
              <a:t>observed by the </a:t>
            </a:r>
            <a:r>
              <a:rPr lang="en-US" sz="2400" i="1" dirty="0" smtClean="0"/>
              <a:t>clinician</a:t>
            </a:r>
          </a:p>
          <a:p>
            <a:pPr lvl="1">
              <a:buFont typeface="Arial"/>
              <a:buChar char="•"/>
            </a:pPr>
            <a:r>
              <a:rPr lang="en-US" sz="2000" b="1" dirty="0" smtClean="0"/>
              <a:t>Congruency</a:t>
            </a:r>
            <a:r>
              <a:rPr lang="en-US" sz="2000" dirty="0" smtClean="0"/>
              <a:t> </a:t>
            </a:r>
            <a:r>
              <a:rPr lang="en-US" sz="2000" dirty="0"/>
              <a:t>with stated mood</a:t>
            </a:r>
          </a:p>
          <a:p>
            <a:pPr lvl="1">
              <a:buFont typeface="Arial"/>
              <a:buChar char="•"/>
            </a:pPr>
            <a:r>
              <a:rPr lang="en-US" sz="2000" b="1" dirty="0" smtClean="0"/>
              <a:t>Appropriateness</a:t>
            </a:r>
            <a:r>
              <a:rPr lang="en-US" sz="2000" dirty="0" smtClean="0"/>
              <a:t> </a:t>
            </a:r>
            <a:r>
              <a:rPr lang="en-US" sz="2000" dirty="0"/>
              <a:t>with conversation content</a:t>
            </a:r>
          </a:p>
          <a:p>
            <a:pPr lvl="1">
              <a:buFont typeface="Arial"/>
              <a:buChar char="•"/>
            </a:pPr>
            <a:r>
              <a:rPr lang="en-US" sz="2000" b="1" dirty="0" smtClean="0"/>
              <a:t>Intensity</a:t>
            </a:r>
            <a:r>
              <a:rPr lang="en-US" sz="2000" dirty="0" smtClean="0"/>
              <a:t> </a:t>
            </a:r>
            <a:r>
              <a:rPr lang="en-US" sz="2000" dirty="0"/>
              <a:t>– level of expression</a:t>
            </a:r>
          </a:p>
          <a:p>
            <a:pPr lvl="2">
              <a:buFont typeface="Arial"/>
              <a:buChar char="•"/>
            </a:pPr>
            <a:r>
              <a:rPr lang="en-US" sz="1800" dirty="0" smtClean="0"/>
              <a:t>Blunted </a:t>
            </a:r>
            <a:r>
              <a:rPr lang="en-US" sz="1800" dirty="0"/>
              <a:t>= minimal </a:t>
            </a:r>
            <a:r>
              <a:rPr lang="en-US" sz="1800" dirty="0" smtClean="0"/>
              <a:t>expression</a:t>
            </a:r>
          </a:p>
          <a:p>
            <a:pPr lvl="2">
              <a:buFont typeface="Arial"/>
              <a:buChar char="•"/>
            </a:pPr>
            <a:r>
              <a:rPr lang="en-US" sz="1800" dirty="0" smtClean="0"/>
              <a:t> </a:t>
            </a:r>
            <a:r>
              <a:rPr lang="en-US" sz="1800" dirty="0"/>
              <a:t>Flat = no expression</a:t>
            </a:r>
          </a:p>
          <a:p>
            <a:pPr lvl="1">
              <a:buFont typeface="Arial"/>
              <a:buChar char="•"/>
            </a:pPr>
            <a:r>
              <a:rPr lang="en-US" sz="2000" b="1" dirty="0" smtClean="0"/>
              <a:t>Range</a:t>
            </a:r>
            <a:r>
              <a:rPr lang="en-US" sz="2000" dirty="0" smtClean="0"/>
              <a:t> </a:t>
            </a:r>
            <a:r>
              <a:rPr lang="en-US" sz="2000" dirty="0"/>
              <a:t>– emotional spectrum displayed by the patient</a:t>
            </a:r>
          </a:p>
          <a:p>
            <a:pPr lvl="2">
              <a:buFont typeface="Arial"/>
              <a:buChar char="•"/>
            </a:pPr>
            <a:r>
              <a:rPr lang="en-US" sz="1800" dirty="0" smtClean="0"/>
              <a:t>Full </a:t>
            </a:r>
            <a:r>
              <a:rPr lang="en-US" sz="1800" dirty="0"/>
              <a:t>or </a:t>
            </a:r>
            <a:r>
              <a:rPr lang="en-US" sz="1800" dirty="0" smtClean="0"/>
              <a:t>restricted</a:t>
            </a:r>
          </a:p>
          <a:p>
            <a:pPr lvl="1">
              <a:buFont typeface="Arial"/>
              <a:buChar char="•"/>
            </a:pPr>
            <a:r>
              <a:rPr lang="en-US" sz="2000" b="1" dirty="0" smtClean="0"/>
              <a:t>Mobility</a:t>
            </a:r>
            <a:r>
              <a:rPr lang="en-US" sz="2000" dirty="0" smtClean="0"/>
              <a:t> </a:t>
            </a:r>
            <a:r>
              <a:rPr lang="en-US" sz="2000" dirty="0"/>
              <a:t>– fluidity/ease of movement through that spectrum</a:t>
            </a:r>
          </a:p>
          <a:p>
            <a:pPr lvl="2">
              <a:buFont typeface="Arial"/>
              <a:buChar char="•"/>
            </a:pPr>
            <a:r>
              <a:rPr lang="en-US" sz="1800" dirty="0" smtClean="0"/>
              <a:t>Labile </a:t>
            </a:r>
            <a:r>
              <a:rPr lang="en-US" sz="1800" dirty="0"/>
              <a:t>&gt; Mobile &gt;  </a:t>
            </a:r>
            <a:r>
              <a:rPr lang="en-US" sz="1800" dirty="0" smtClean="0"/>
              <a:t>Fixed </a:t>
            </a:r>
          </a:p>
          <a:p>
            <a:pPr lvl="1">
              <a:buFont typeface="Arial"/>
              <a:buChar char="•"/>
            </a:pPr>
            <a:r>
              <a:rPr lang="en-US" sz="2000" b="1" dirty="0" smtClean="0"/>
              <a:t>Reactivity</a:t>
            </a:r>
            <a:r>
              <a:rPr lang="en-US" sz="2000" dirty="0" smtClean="0"/>
              <a:t> </a:t>
            </a:r>
            <a:r>
              <a:rPr lang="en-US" sz="2000" dirty="0"/>
              <a:t>– responds appropriately to shifts in conversation content</a:t>
            </a:r>
          </a:p>
          <a:p>
            <a:pPr>
              <a:buFont typeface="Arial"/>
              <a:buChar char="•"/>
            </a:pPr>
            <a:endParaRPr lang="en-US" sz="2400" dirty="0"/>
          </a:p>
        </p:txBody>
      </p:sp>
    </p:spTree>
    <p:extLst>
      <p:ext uri="{BB962C8B-B14F-4D97-AF65-F5344CB8AC3E}">
        <p14:creationId xmlns:p14="http://schemas.microsoft.com/office/powerpoint/2010/main" val="290134949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Mental Status Exam</a:t>
            </a:r>
            <a:endParaRPr lang="en-US" dirty="0">
              <a:solidFill>
                <a:srgbClr val="121429"/>
              </a:solidFill>
            </a:endParaRPr>
          </a:p>
        </p:txBody>
      </p:sp>
      <p:sp>
        <p:nvSpPr>
          <p:cNvPr id="2" name="Content Placeholder 1"/>
          <p:cNvSpPr>
            <a:spLocks noGrp="1"/>
          </p:cNvSpPr>
          <p:nvPr>
            <p:ph idx="1"/>
          </p:nvPr>
        </p:nvSpPr>
        <p:spPr>
          <a:xfrm>
            <a:off x="926554" y="1276836"/>
            <a:ext cx="6096000" cy="1212982"/>
          </a:xfrm>
        </p:spPr>
        <p:txBody>
          <a:bodyPr/>
          <a:lstStyle/>
          <a:p>
            <a:r>
              <a:rPr lang="en-US" b="1" dirty="0" smtClean="0"/>
              <a:t>Thought Form </a:t>
            </a:r>
            <a:r>
              <a:rPr lang="en-US" dirty="0" smtClean="0"/>
              <a:t>(Organization)</a:t>
            </a:r>
          </a:p>
          <a:p>
            <a:endParaRPr lang="en-US" dirty="0"/>
          </a:p>
        </p:txBody>
      </p:sp>
      <p:grpSp>
        <p:nvGrpSpPr>
          <p:cNvPr id="14" name="Group 13"/>
          <p:cNvGrpSpPr/>
          <p:nvPr/>
        </p:nvGrpSpPr>
        <p:grpSpPr>
          <a:xfrm>
            <a:off x="507886" y="2258985"/>
            <a:ext cx="4343112" cy="3688008"/>
            <a:chOff x="507886" y="2258985"/>
            <a:chExt cx="4343112" cy="3688008"/>
          </a:xfrm>
        </p:grpSpPr>
        <p:sp>
          <p:nvSpPr>
            <p:cNvPr id="4" name="Rectangle 3"/>
            <p:cNvSpPr/>
            <p:nvPr/>
          </p:nvSpPr>
          <p:spPr>
            <a:xfrm>
              <a:off x="1579270" y="2258985"/>
              <a:ext cx="2200344" cy="461665"/>
            </a:xfrm>
            <a:prstGeom prst="rect">
              <a:avLst/>
            </a:prstGeom>
            <a:noFill/>
          </p:spPr>
          <p:txBody>
            <a:bodyPr wrap="square" lIns="91440" tIns="45720" rIns="91440" bIns="45720">
              <a:spAutoFit/>
            </a:bodyPr>
            <a:lstStyle/>
            <a:p>
              <a:pPr algn="ctr"/>
              <a:r>
                <a:rPr lang="en-US" sz="2400" b="1" dirty="0" smtClean="0">
                  <a:ln w="10541" cmpd="sng">
                    <a:noFill/>
                    <a:prstDash val="solid"/>
                  </a:ln>
                  <a:gradFill>
                    <a:gsLst>
                      <a:gs pos="0">
                        <a:srgbClr val="008000"/>
                      </a:gs>
                      <a:gs pos="78000">
                        <a:srgbClr val="84FF11"/>
                      </a:gs>
                      <a:gs pos="39000">
                        <a:srgbClr val="18A223"/>
                      </a:gs>
                      <a:gs pos="99000">
                        <a:srgbClr val="85FF0C"/>
                      </a:gs>
                      <a:gs pos="100000">
                        <a:schemeClr val="tx1"/>
                      </a:gs>
                    </a:gsLst>
                    <a:lin ang="5400000"/>
                  </a:gradFill>
                </a:rPr>
                <a:t>Organized</a:t>
              </a:r>
            </a:p>
          </p:txBody>
        </p:sp>
        <p:sp>
          <p:nvSpPr>
            <p:cNvPr id="5" name="Rectangle 4"/>
            <p:cNvSpPr/>
            <p:nvPr/>
          </p:nvSpPr>
          <p:spPr>
            <a:xfrm>
              <a:off x="1378855" y="2899116"/>
              <a:ext cx="2601173" cy="461665"/>
            </a:xfrm>
            <a:prstGeom prst="rect">
              <a:avLst/>
            </a:prstGeom>
            <a:noFill/>
          </p:spPr>
          <p:txBody>
            <a:bodyPr wrap="square" lIns="91440" tIns="45720" rIns="91440" bIns="45720">
              <a:spAutoFit/>
            </a:bodyPr>
            <a:lstStyle/>
            <a:p>
              <a:pPr algn="ctr"/>
              <a:r>
                <a:rPr lang="en-US" sz="2400" b="1" dirty="0" smtClean="0">
                  <a:ln w="10541" cmpd="sng">
                    <a:noFill/>
                    <a:prstDash val="solid"/>
                  </a:ln>
                  <a:gradFill>
                    <a:gsLst>
                      <a:gs pos="0">
                        <a:srgbClr val="84FF11"/>
                      </a:gs>
                      <a:gs pos="35000">
                        <a:srgbClr val="84FF11"/>
                      </a:gs>
                      <a:gs pos="50000">
                        <a:srgbClr val="83FF0F"/>
                      </a:gs>
                      <a:gs pos="79000">
                        <a:srgbClr val="B0FF13"/>
                      </a:gs>
                      <a:gs pos="100000">
                        <a:srgbClr val="E8FF0D"/>
                      </a:gs>
                    </a:gsLst>
                    <a:lin ang="5400000"/>
                  </a:gradFill>
                </a:rPr>
                <a:t>Circumstantial</a:t>
              </a:r>
            </a:p>
          </p:txBody>
        </p:sp>
        <p:sp>
          <p:nvSpPr>
            <p:cNvPr id="6" name="Rectangle 5"/>
            <p:cNvSpPr/>
            <p:nvPr/>
          </p:nvSpPr>
          <p:spPr>
            <a:xfrm>
              <a:off x="1579270" y="3591614"/>
              <a:ext cx="2200344" cy="461665"/>
            </a:xfrm>
            <a:prstGeom prst="rect">
              <a:avLst/>
            </a:prstGeom>
            <a:noFill/>
          </p:spPr>
          <p:txBody>
            <a:bodyPr wrap="square" lIns="91440" tIns="45720" rIns="91440" bIns="45720">
              <a:spAutoFit/>
            </a:bodyPr>
            <a:lstStyle/>
            <a:p>
              <a:pPr algn="ctr"/>
              <a:r>
                <a:rPr lang="en-US" sz="2400" b="1" dirty="0" smtClean="0">
                  <a:ln w="10541" cmpd="sng">
                    <a:noFill/>
                    <a:prstDash val="solid"/>
                  </a:ln>
                  <a:gradFill>
                    <a:gsLst>
                      <a:gs pos="0">
                        <a:srgbClr val="E8FF0D"/>
                      </a:gs>
                      <a:gs pos="26000">
                        <a:srgbClr val="DBFE1A"/>
                      </a:gs>
                      <a:gs pos="50000">
                        <a:srgbClr val="F7FF21"/>
                      </a:gs>
                      <a:gs pos="79000">
                        <a:srgbClr val="FFDB0E"/>
                      </a:gs>
                      <a:gs pos="100000">
                        <a:srgbClr val="FEAB10"/>
                      </a:gs>
                    </a:gsLst>
                    <a:lin ang="5400000"/>
                  </a:gradFill>
                </a:rPr>
                <a:t>Tangential</a:t>
              </a:r>
            </a:p>
          </p:txBody>
        </p:sp>
        <p:sp>
          <p:nvSpPr>
            <p:cNvPr id="7" name="Rectangle 6"/>
            <p:cNvSpPr/>
            <p:nvPr/>
          </p:nvSpPr>
          <p:spPr>
            <a:xfrm>
              <a:off x="1410184" y="4216208"/>
              <a:ext cx="2538516" cy="461665"/>
            </a:xfrm>
            <a:prstGeom prst="rect">
              <a:avLst/>
            </a:prstGeom>
            <a:noFill/>
          </p:spPr>
          <p:txBody>
            <a:bodyPr wrap="square" lIns="91440" tIns="45720" rIns="91440" bIns="45720">
              <a:spAutoFit/>
            </a:bodyPr>
            <a:lstStyle/>
            <a:p>
              <a:pPr algn="ctr"/>
              <a:r>
                <a:rPr lang="en-US" sz="2400" b="1" dirty="0" smtClean="0">
                  <a:ln w="10541" cmpd="sng">
                    <a:noFill/>
                    <a:prstDash val="solid"/>
                  </a:ln>
                  <a:gradFill>
                    <a:gsLst>
                      <a:gs pos="0">
                        <a:srgbClr val="FEAB10"/>
                      </a:gs>
                      <a:gs pos="16000">
                        <a:srgbClr val="F79914"/>
                      </a:gs>
                      <a:gs pos="50000">
                        <a:srgbClr val="F76921"/>
                      </a:gs>
                      <a:gs pos="79000">
                        <a:srgbClr val="FC551F"/>
                      </a:gs>
                      <a:gs pos="100000">
                        <a:srgbClr val="FF0000"/>
                      </a:gs>
                    </a:gsLst>
                    <a:lin ang="5400000"/>
                  </a:gradFill>
                </a:rPr>
                <a:t>Flight</a:t>
              </a:r>
              <a:r>
                <a:rPr lang="en-US" sz="2400" b="1" dirty="0" smtClean="0">
                  <a:ln w="10541" cmpd="sng">
                    <a:solidFill>
                      <a:schemeClr val="accent1">
                        <a:shade val="88000"/>
                        <a:satMod val="110000"/>
                      </a:schemeClr>
                    </a:solidFill>
                    <a:prstDash val="solid"/>
                  </a:ln>
                  <a:gradFill>
                    <a:gsLst>
                      <a:gs pos="0">
                        <a:srgbClr val="008000"/>
                      </a:gs>
                      <a:gs pos="9000">
                        <a:srgbClr val="84FF11"/>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2400" b="1" dirty="0" smtClean="0">
                  <a:ln w="10541" cmpd="sng">
                    <a:noFill/>
                    <a:prstDash val="solid"/>
                  </a:ln>
                  <a:gradFill>
                    <a:gsLst>
                      <a:gs pos="0">
                        <a:srgbClr val="FEAB10"/>
                      </a:gs>
                      <a:gs pos="28000">
                        <a:srgbClr val="F79914"/>
                      </a:gs>
                      <a:gs pos="50000">
                        <a:srgbClr val="F76921"/>
                      </a:gs>
                      <a:gs pos="79000">
                        <a:srgbClr val="FC551F"/>
                      </a:gs>
                      <a:gs pos="100000">
                        <a:srgbClr val="FF0000"/>
                      </a:gs>
                    </a:gsLst>
                    <a:lin ang="5400000"/>
                  </a:gradFill>
                </a:rPr>
                <a:t>of Ideas</a:t>
              </a:r>
            </a:p>
          </p:txBody>
        </p:sp>
        <p:sp>
          <p:nvSpPr>
            <p:cNvPr id="8" name="Rectangle 7"/>
            <p:cNvSpPr/>
            <p:nvPr/>
          </p:nvSpPr>
          <p:spPr>
            <a:xfrm>
              <a:off x="507886" y="4881736"/>
              <a:ext cx="4343112" cy="461665"/>
            </a:xfrm>
            <a:prstGeom prst="rect">
              <a:avLst/>
            </a:prstGeom>
            <a:noFill/>
          </p:spPr>
          <p:txBody>
            <a:bodyPr wrap="square" lIns="91440" tIns="45720" rIns="91440" bIns="45720">
              <a:spAutoFit/>
            </a:bodyPr>
            <a:lstStyle/>
            <a:p>
              <a:pPr algn="ctr"/>
              <a:r>
                <a:rPr lang="en-US" sz="2400" b="1" dirty="0" smtClean="0">
                  <a:ln w="10541" cmpd="sng">
                    <a:noFill/>
                    <a:prstDash val="solid"/>
                  </a:ln>
                  <a:gradFill>
                    <a:gsLst>
                      <a:gs pos="0">
                        <a:srgbClr val="F76921"/>
                      </a:gs>
                      <a:gs pos="30000">
                        <a:srgbClr val="FC551F"/>
                      </a:gs>
                      <a:gs pos="44000">
                        <a:srgbClr val="FF0000"/>
                      </a:gs>
                      <a:gs pos="65000">
                        <a:srgbClr val="C80018"/>
                      </a:gs>
                      <a:gs pos="100000">
                        <a:srgbClr val="750014"/>
                      </a:gs>
                    </a:gsLst>
                    <a:lin ang="5400000"/>
                  </a:gradFill>
                </a:rPr>
                <a:t>Loosening of Associations</a:t>
              </a:r>
            </a:p>
          </p:txBody>
        </p:sp>
        <p:sp>
          <p:nvSpPr>
            <p:cNvPr id="9" name="Rectangle 8"/>
            <p:cNvSpPr/>
            <p:nvPr/>
          </p:nvSpPr>
          <p:spPr>
            <a:xfrm>
              <a:off x="1579270" y="5485328"/>
              <a:ext cx="2200344" cy="461665"/>
            </a:xfrm>
            <a:prstGeom prst="rect">
              <a:avLst/>
            </a:prstGeom>
            <a:noFill/>
          </p:spPr>
          <p:txBody>
            <a:bodyPr wrap="square" lIns="91440" tIns="45720" rIns="91440" bIns="45720">
              <a:spAutoFit/>
            </a:bodyPr>
            <a:lstStyle/>
            <a:p>
              <a:pPr algn="ctr"/>
              <a:r>
                <a:rPr lang="en-US" sz="2400" b="1" dirty="0" smtClean="0">
                  <a:ln w="10541" cmpd="sng">
                    <a:noFill/>
                    <a:prstDash val="solid"/>
                  </a:ln>
                  <a:gradFill>
                    <a:gsLst>
                      <a:gs pos="0">
                        <a:srgbClr val="C80018"/>
                      </a:gs>
                      <a:gs pos="29000">
                        <a:srgbClr val="750014"/>
                      </a:gs>
                      <a:gs pos="63000">
                        <a:srgbClr val="510113"/>
                      </a:gs>
                      <a:gs pos="83000">
                        <a:srgbClr val="31000C"/>
                      </a:gs>
                      <a:gs pos="100000">
                        <a:schemeClr val="bg1"/>
                      </a:gs>
                    </a:gsLst>
                    <a:lin ang="5400000"/>
                  </a:gradFill>
                </a:rPr>
                <a:t>Word Salad</a:t>
              </a:r>
            </a:p>
          </p:txBody>
        </p:sp>
      </p:grpSp>
      <p:sp>
        <p:nvSpPr>
          <p:cNvPr id="13" name="Down Arrow 12"/>
          <p:cNvSpPr/>
          <p:nvPr/>
        </p:nvSpPr>
        <p:spPr>
          <a:xfrm>
            <a:off x="4850998" y="2258985"/>
            <a:ext cx="895043" cy="3688008"/>
          </a:xfrm>
          <a:prstGeom prst="downArrow">
            <a:avLst/>
          </a:prstGeom>
          <a:gradFill>
            <a:gsLst>
              <a:gs pos="0">
                <a:srgbClr val="356F26"/>
              </a:gs>
              <a:gs pos="90000">
                <a:srgbClr val="31000C"/>
              </a:gs>
              <a:gs pos="74000">
                <a:srgbClr val="C80018"/>
              </a:gs>
              <a:gs pos="23000">
                <a:srgbClr val="3AD81E"/>
              </a:gs>
              <a:gs pos="43000">
                <a:srgbClr val="FFFF00"/>
              </a:gs>
              <a:gs pos="61000">
                <a:srgbClr val="F76921"/>
              </a:gs>
            </a:gsLst>
            <a:lin ang="51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047497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Mental Status Exam</a:t>
            </a:r>
            <a:endParaRPr lang="en-US" dirty="0">
              <a:solidFill>
                <a:srgbClr val="121429"/>
              </a:solidFill>
            </a:endParaRPr>
          </a:p>
        </p:txBody>
      </p:sp>
      <p:sp>
        <p:nvSpPr>
          <p:cNvPr id="2" name="Content Placeholder 1"/>
          <p:cNvSpPr>
            <a:spLocks noGrp="1"/>
          </p:cNvSpPr>
          <p:nvPr>
            <p:ph idx="1"/>
          </p:nvPr>
        </p:nvSpPr>
        <p:spPr>
          <a:xfrm>
            <a:off x="926554" y="1276835"/>
            <a:ext cx="7648500" cy="2935733"/>
          </a:xfrm>
        </p:spPr>
        <p:txBody>
          <a:bodyPr>
            <a:normAutofit lnSpcReduction="10000"/>
          </a:bodyPr>
          <a:lstStyle/>
          <a:p>
            <a:pPr marL="18288" indent="0">
              <a:buNone/>
            </a:pPr>
            <a:endParaRPr lang="en-US" dirty="0" smtClean="0"/>
          </a:p>
          <a:p>
            <a:pPr>
              <a:buFont typeface="Arial"/>
              <a:buChar char="•"/>
            </a:pPr>
            <a:r>
              <a:rPr lang="en-US" sz="2400" b="1" dirty="0" smtClean="0"/>
              <a:t>Other abnormalities of thought form</a:t>
            </a:r>
          </a:p>
          <a:p>
            <a:pPr lvl="1">
              <a:buFont typeface="Arial"/>
              <a:buChar char="•"/>
            </a:pPr>
            <a:r>
              <a:rPr lang="en-US" sz="2200" b="1" dirty="0" smtClean="0"/>
              <a:t> Neologisms</a:t>
            </a:r>
          </a:p>
          <a:p>
            <a:pPr lvl="1">
              <a:buFont typeface="Arial"/>
              <a:buChar char="•"/>
            </a:pPr>
            <a:r>
              <a:rPr lang="en-US" sz="2200" b="1" dirty="0" smtClean="0"/>
              <a:t>Clanging</a:t>
            </a:r>
          </a:p>
          <a:p>
            <a:pPr lvl="1">
              <a:buFont typeface="Arial"/>
              <a:buChar char="•"/>
            </a:pPr>
            <a:r>
              <a:rPr lang="en-US" sz="2200" b="1" dirty="0" smtClean="0"/>
              <a:t>Echolalia</a:t>
            </a:r>
          </a:p>
          <a:p>
            <a:pPr lvl="1">
              <a:buFont typeface="Arial"/>
              <a:buChar char="•"/>
            </a:pPr>
            <a:r>
              <a:rPr lang="en-US" sz="2200" b="1" dirty="0" smtClean="0"/>
              <a:t>Thought blocking</a:t>
            </a:r>
          </a:p>
          <a:p>
            <a:pPr lvl="1">
              <a:buFont typeface="Arial"/>
              <a:buChar char="•"/>
            </a:pPr>
            <a:r>
              <a:rPr lang="en-US" sz="2200" b="1" dirty="0" smtClean="0"/>
              <a:t>Perseveration</a:t>
            </a:r>
            <a:endParaRPr lang="en-US" dirty="0"/>
          </a:p>
        </p:txBody>
      </p:sp>
    </p:spTree>
    <p:extLst>
      <p:ext uri="{BB962C8B-B14F-4D97-AF65-F5344CB8AC3E}">
        <p14:creationId xmlns:p14="http://schemas.microsoft.com/office/powerpoint/2010/main" val="5324967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rgbClr val="121429"/>
                </a:solidFill>
              </a:rPr>
              <a:t>Mental Status Exam</a:t>
            </a:r>
            <a:endParaRPr lang="en-US" dirty="0">
              <a:solidFill>
                <a:srgbClr val="121429"/>
              </a:solidFill>
            </a:endParaRPr>
          </a:p>
        </p:txBody>
      </p:sp>
      <p:sp>
        <p:nvSpPr>
          <p:cNvPr id="2" name="Content Placeholder 1"/>
          <p:cNvSpPr>
            <a:spLocks noGrp="1"/>
          </p:cNvSpPr>
          <p:nvPr>
            <p:ph idx="1"/>
          </p:nvPr>
        </p:nvSpPr>
        <p:spPr>
          <a:xfrm>
            <a:off x="412612" y="1276835"/>
            <a:ext cx="8162442" cy="5086031"/>
          </a:xfrm>
        </p:spPr>
        <p:txBody>
          <a:bodyPr>
            <a:normAutofit/>
          </a:bodyPr>
          <a:lstStyle/>
          <a:p>
            <a:pPr>
              <a:buFont typeface="Arial"/>
              <a:buChar char="•"/>
            </a:pPr>
            <a:r>
              <a:rPr lang="en-US" sz="2400" b="1" dirty="0" smtClean="0"/>
              <a:t>Thought Content </a:t>
            </a:r>
            <a:r>
              <a:rPr lang="mr-IN" sz="2400" dirty="0" smtClean="0"/>
              <a:t>–</a:t>
            </a:r>
            <a:r>
              <a:rPr lang="en-US" sz="2400" dirty="0" smtClean="0"/>
              <a:t> types of ideas expressed by patient</a:t>
            </a:r>
          </a:p>
          <a:p>
            <a:pPr lvl="1">
              <a:buFont typeface="Arial"/>
              <a:buChar char="•"/>
            </a:pPr>
            <a:r>
              <a:rPr lang="en-US" sz="2000" b="1" dirty="0" smtClean="0"/>
              <a:t>Delusions</a:t>
            </a:r>
            <a:r>
              <a:rPr lang="en-US" sz="2000" dirty="0" smtClean="0"/>
              <a:t>: fixed false beliefs not shared by peer group</a:t>
            </a:r>
          </a:p>
          <a:p>
            <a:pPr lvl="2">
              <a:buFont typeface="Arial"/>
              <a:buChar char="•"/>
            </a:pPr>
            <a:r>
              <a:rPr lang="en-US" sz="1800" dirty="0" smtClean="0"/>
              <a:t>Bizarre</a:t>
            </a:r>
          </a:p>
          <a:p>
            <a:pPr lvl="2">
              <a:buFont typeface="Arial"/>
              <a:buChar char="•"/>
            </a:pPr>
            <a:r>
              <a:rPr lang="en-US" sz="1800" dirty="0" smtClean="0"/>
              <a:t>Non-bizarre</a:t>
            </a:r>
          </a:p>
          <a:p>
            <a:pPr lvl="1">
              <a:buFont typeface="Arial"/>
              <a:buChar char="•"/>
            </a:pPr>
            <a:r>
              <a:rPr lang="en-US" sz="2000" b="1" dirty="0" smtClean="0"/>
              <a:t>Overvalued ideas </a:t>
            </a:r>
            <a:r>
              <a:rPr lang="mr-IN" sz="2000" dirty="0" smtClean="0"/>
              <a:t>–</a:t>
            </a:r>
            <a:r>
              <a:rPr lang="en-US" sz="2000" dirty="0" smtClean="0"/>
              <a:t> “delusions” that you can reason with </a:t>
            </a:r>
          </a:p>
          <a:p>
            <a:pPr lvl="1">
              <a:buFont typeface="Arial"/>
              <a:buChar char="•"/>
            </a:pPr>
            <a:r>
              <a:rPr lang="en-US" sz="2000" b="1" dirty="0" smtClean="0"/>
              <a:t>Suicidal/Homicidal ideations</a:t>
            </a:r>
          </a:p>
          <a:p>
            <a:pPr lvl="1">
              <a:buFont typeface="Arial"/>
              <a:buChar char="•"/>
            </a:pPr>
            <a:r>
              <a:rPr lang="en-US" sz="2000" b="1" dirty="0" smtClean="0"/>
              <a:t>Obsessions </a:t>
            </a:r>
            <a:r>
              <a:rPr lang="mr-IN" sz="2000" dirty="0" smtClean="0"/>
              <a:t>–</a:t>
            </a:r>
            <a:r>
              <a:rPr lang="en-US" sz="2000" dirty="0" smtClean="0"/>
              <a:t> persistent, intrusive, ego-dystonic thoughts</a:t>
            </a:r>
          </a:p>
          <a:p>
            <a:pPr lvl="1">
              <a:buFont typeface="Arial"/>
              <a:buChar char="•"/>
            </a:pPr>
            <a:r>
              <a:rPr lang="en-US" sz="2000" b="1" dirty="0" smtClean="0"/>
              <a:t>Preoccupations</a:t>
            </a:r>
          </a:p>
          <a:p>
            <a:pPr lvl="1">
              <a:buFont typeface="Arial"/>
              <a:buChar char="•"/>
            </a:pPr>
            <a:r>
              <a:rPr lang="en-US" sz="2000" b="1" dirty="0" smtClean="0"/>
              <a:t>Magical thinking</a:t>
            </a:r>
            <a:r>
              <a:rPr lang="en-US" sz="2000" dirty="0" smtClean="0"/>
              <a:t>- “superstitious” thinking </a:t>
            </a:r>
          </a:p>
          <a:p>
            <a:pPr lvl="1">
              <a:buFont typeface="Arial"/>
              <a:buChar char="•"/>
            </a:pPr>
            <a:r>
              <a:rPr lang="en-US" sz="2000" b="1" dirty="0" smtClean="0"/>
              <a:t>Ideas of reference </a:t>
            </a:r>
            <a:r>
              <a:rPr lang="mr-IN" sz="2000" dirty="0" smtClean="0"/>
              <a:t>–</a:t>
            </a:r>
            <a:r>
              <a:rPr lang="en-US" sz="2000" dirty="0" smtClean="0"/>
              <a:t> insignificant events or remarks have some special personal meaning to the patient</a:t>
            </a:r>
          </a:p>
          <a:p>
            <a:pPr lvl="1">
              <a:buFont typeface="Arial"/>
              <a:buChar char="•"/>
            </a:pPr>
            <a:r>
              <a:rPr lang="en-US" sz="2000" b="1" dirty="0" smtClean="0"/>
              <a:t>Poverty of speech</a:t>
            </a:r>
          </a:p>
        </p:txBody>
      </p:sp>
    </p:spTree>
    <p:extLst>
      <p:ext uri="{BB962C8B-B14F-4D97-AF65-F5344CB8AC3E}">
        <p14:creationId xmlns:p14="http://schemas.microsoft.com/office/powerpoint/2010/main" val="101927514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2612" y="362435"/>
            <a:ext cx="7543800" cy="914400"/>
          </a:xfrm>
        </p:spPr>
        <p:txBody>
          <a:bodyPr/>
          <a:lstStyle/>
          <a:p>
            <a:r>
              <a:rPr lang="en-US" dirty="0" smtClean="0">
                <a:solidFill>
                  <a:schemeClr val="bg2">
                    <a:lumMod val="50000"/>
                  </a:schemeClr>
                </a:solidFill>
              </a:rPr>
              <a:t>Psychosis</a:t>
            </a:r>
            <a:endParaRPr lang="en-US" dirty="0">
              <a:solidFill>
                <a:schemeClr val="bg2">
                  <a:lumMod val="50000"/>
                </a:schemeClr>
              </a:solidFill>
            </a:endParaRPr>
          </a:p>
        </p:txBody>
      </p:sp>
      <p:sp>
        <p:nvSpPr>
          <p:cNvPr id="2" name="Content Placeholder 1"/>
          <p:cNvSpPr>
            <a:spLocks noGrp="1"/>
          </p:cNvSpPr>
          <p:nvPr>
            <p:ph idx="1"/>
          </p:nvPr>
        </p:nvSpPr>
        <p:spPr>
          <a:xfrm>
            <a:off x="412612" y="1276835"/>
            <a:ext cx="8162442" cy="5086031"/>
          </a:xfrm>
        </p:spPr>
        <p:txBody>
          <a:bodyPr>
            <a:normAutofit/>
          </a:bodyPr>
          <a:lstStyle/>
          <a:p>
            <a:pPr>
              <a:buFont typeface="Arial"/>
              <a:buChar char="•"/>
            </a:pPr>
            <a:r>
              <a:rPr lang="en-US" sz="2800" dirty="0" smtClean="0"/>
              <a:t>Psychosis describes a distorted perception of reality characterized by:</a:t>
            </a:r>
          </a:p>
          <a:p>
            <a:pPr lvl="1">
              <a:buFont typeface="Arial"/>
              <a:buChar char="•"/>
            </a:pPr>
            <a:r>
              <a:rPr lang="en-US" sz="2400" dirty="0" smtClean="0"/>
              <a:t>Hallucinations</a:t>
            </a:r>
          </a:p>
          <a:p>
            <a:pPr lvl="1">
              <a:buFont typeface="Arial"/>
              <a:buChar char="•"/>
            </a:pPr>
            <a:r>
              <a:rPr lang="en-US" sz="2400" dirty="0" smtClean="0"/>
              <a:t>Delusions</a:t>
            </a:r>
          </a:p>
          <a:p>
            <a:pPr lvl="1">
              <a:buFont typeface="Arial"/>
              <a:buChar char="•"/>
            </a:pPr>
            <a:r>
              <a:rPr lang="en-US" sz="2400" dirty="0" smtClean="0"/>
              <a:t>Disorganized Thought/Speech</a:t>
            </a:r>
          </a:p>
          <a:p>
            <a:pPr lvl="1">
              <a:buFont typeface="Arial"/>
              <a:buChar char="•"/>
            </a:pPr>
            <a:r>
              <a:rPr lang="en-US" sz="2400" dirty="0" smtClean="0"/>
              <a:t>Disorganized behavior  </a:t>
            </a:r>
          </a:p>
          <a:p>
            <a:pPr lvl="1">
              <a:buFont typeface="Arial"/>
              <a:buChar char="•"/>
            </a:pPr>
            <a:endParaRPr lang="en-US" sz="2400" dirty="0"/>
          </a:p>
          <a:p>
            <a:pPr marL="384048" lvl="1" indent="0">
              <a:buNone/>
            </a:pPr>
            <a:r>
              <a:rPr lang="en-US" sz="2400" dirty="0" smtClean="0"/>
              <a:t>REMEMBER: Psychosis is a </a:t>
            </a:r>
            <a:r>
              <a:rPr lang="en-US" sz="2400" b="1" dirty="0" smtClean="0"/>
              <a:t>symptom</a:t>
            </a:r>
            <a:r>
              <a:rPr lang="en-US" sz="2400" b="1" i="1" dirty="0" smtClean="0"/>
              <a:t>, </a:t>
            </a:r>
            <a:r>
              <a:rPr lang="en-US" sz="2400" i="1" dirty="0" smtClean="0"/>
              <a:t>not a diagnosis</a:t>
            </a:r>
          </a:p>
          <a:p>
            <a:pPr lvl="1">
              <a:buFont typeface="Arial"/>
              <a:buChar char="•"/>
            </a:pPr>
            <a:endParaRPr lang="en-US" sz="2400" dirty="0" smtClean="0"/>
          </a:p>
          <a:p>
            <a:pPr>
              <a:buFont typeface="Arial"/>
              <a:buChar char="•"/>
            </a:pPr>
            <a:endParaRPr lang="en-US" sz="2800" dirty="0"/>
          </a:p>
        </p:txBody>
      </p:sp>
    </p:spTree>
    <p:extLst>
      <p:ext uri="{BB962C8B-B14F-4D97-AF65-F5344CB8AC3E}">
        <p14:creationId xmlns:p14="http://schemas.microsoft.com/office/powerpoint/2010/main" val="376232245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3382</TotalTime>
  <Words>4832</Words>
  <Application>Microsoft Macintosh PowerPoint</Application>
  <PresentationFormat>On-screen Show (4:3)</PresentationFormat>
  <Paragraphs>805</Paragraphs>
  <Slides>39</Slides>
  <Notes>39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Psych Review I</vt:lpstr>
      <vt:lpstr>Goals</vt:lpstr>
      <vt:lpstr>Topics</vt:lpstr>
      <vt:lpstr>Mental Status Exam</vt:lpstr>
      <vt:lpstr>Mental Status Exam</vt:lpstr>
      <vt:lpstr>Mental Status Exam</vt:lpstr>
      <vt:lpstr>Mental Status Exam</vt:lpstr>
      <vt:lpstr>Mental Status Exam</vt:lpstr>
      <vt:lpstr>Psychosis</vt:lpstr>
      <vt:lpstr>Schizophrenia</vt:lpstr>
      <vt:lpstr>Schizophrenia</vt:lpstr>
      <vt:lpstr>Schizophrenia: DSM-V</vt:lpstr>
      <vt:lpstr>Schizophrenia</vt:lpstr>
      <vt:lpstr>Schizophrenia</vt:lpstr>
      <vt:lpstr>Schizophrenia</vt:lpstr>
      <vt:lpstr>Schizophrenia</vt:lpstr>
      <vt:lpstr>Differential Diagnosis: Psychosis</vt:lpstr>
      <vt:lpstr>Differential Diagnosis: Psychosis</vt:lpstr>
      <vt:lpstr>Differential Diagnosis: Psychosis</vt:lpstr>
      <vt:lpstr>Differential Diagnosis: Psychosis</vt:lpstr>
      <vt:lpstr>Antipsychotics</vt:lpstr>
      <vt:lpstr>Antipsychotics - Typicals</vt:lpstr>
      <vt:lpstr>Antipsychotics -  Typicals</vt:lpstr>
      <vt:lpstr>Extrapyramidal Symptoms (EPS)</vt:lpstr>
      <vt:lpstr>Neuroleptic Malignant Syndrome (NMS)</vt:lpstr>
      <vt:lpstr>Antipsychotics</vt:lpstr>
      <vt:lpstr>Antipsychotics - Atypicals</vt:lpstr>
      <vt:lpstr>Antipsychotics -  Atypicals</vt:lpstr>
      <vt:lpstr>Antipsychotics - Atypicals</vt:lpstr>
      <vt:lpstr>Antipsychotics</vt:lpstr>
      <vt:lpstr>Intoxication &amp; Withdrawal</vt:lpstr>
      <vt:lpstr>Intoxication &amp; Withdrawal</vt:lpstr>
      <vt:lpstr>Stimulants</vt:lpstr>
      <vt:lpstr>Stimulants</vt:lpstr>
      <vt:lpstr>Dissociative Anesthetics</vt:lpstr>
      <vt:lpstr>Hallucinogens</vt:lpstr>
      <vt:lpstr>Cannabinoids</vt:lpstr>
      <vt:lpstr>Sedatives</vt:lpstr>
      <vt:lpstr>Sedatives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 Review I</dc:title>
  <dc:creator>Alyssa Herman</dc:creator>
  <cp:lastModifiedBy>Alyssa Herman</cp:lastModifiedBy>
  <cp:revision>99</cp:revision>
  <cp:lastPrinted>2018-02-01T01:11:03Z</cp:lastPrinted>
  <dcterms:created xsi:type="dcterms:W3CDTF">2018-01-29T16:02:50Z</dcterms:created>
  <dcterms:modified xsi:type="dcterms:W3CDTF">2018-02-01T01:11:40Z</dcterms:modified>
</cp:coreProperties>
</file>