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72" r:id="rId11"/>
    <p:sldId id="262" r:id="rId12"/>
    <p:sldId id="267" r:id="rId13"/>
    <p:sldId id="268" r:id="rId14"/>
    <p:sldId id="269" r:id="rId15"/>
    <p:sldId id="270" r:id="rId16"/>
    <p:sldId id="279" r:id="rId17"/>
    <p:sldId id="271" r:id="rId18"/>
    <p:sldId id="273" r:id="rId19"/>
    <p:sldId id="274" r:id="rId20"/>
    <p:sldId id="275" r:id="rId21"/>
    <p:sldId id="276" r:id="rId22"/>
    <p:sldId id="282" r:id="rId23"/>
    <p:sldId id="280" r:id="rId24"/>
    <p:sldId id="26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86336" autoAdjust="0"/>
  </p:normalViewPr>
  <p:slideViewPr>
    <p:cSldViewPr snapToGrid="0">
      <p:cViewPr varScale="1">
        <p:scale>
          <a:sx n="77" d="100"/>
          <a:sy n="77" d="100"/>
        </p:scale>
        <p:origin x="84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79FD8-389D-474D-94C8-9E6B74F6FE2A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63666-3791-4021-ABEC-4E39727E2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6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Disruptive</a:t>
            </a:r>
            <a:r>
              <a:rPr lang="en-US" baseline="0" dirty="0" smtClean="0"/>
              <a:t> Behavior Disorders</a:t>
            </a:r>
          </a:p>
          <a:p>
            <a:r>
              <a:rPr lang="en-US" baseline="0" dirty="0" smtClean="0"/>
              <a:t>We all have a normal level of deviance – but this is beyond that (repeated pattern of problems)</a:t>
            </a:r>
            <a:endParaRPr lang="en-US" dirty="0" smtClean="0"/>
          </a:p>
          <a:p>
            <a:r>
              <a:rPr lang="en-US" dirty="0" smtClean="0"/>
              <a:t>Methylphenidate – stimulant</a:t>
            </a:r>
          </a:p>
          <a:p>
            <a:r>
              <a:rPr lang="en-US" dirty="0" smtClean="0"/>
              <a:t>Clonidine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guanfacine</a:t>
            </a:r>
            <a:r>
              <a:rPr lang="en-US" baseline="0" dirty="0" smtClean="0"/>
              <a:t> – alpha receptor agonists</a:t>
            </a:r>
          </a:p>
          <a:p>
            <a:r>
              <a:rPr lang="en-US" baseline="0" dirty="0" smtClean="0"/>
              <a:t>MST – working with individual, family, school, neighborhood, peers (used for really difficult patient where just working with the patient alone isn’t enough)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19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 Disorders in Children</a:t>
            </a:r>
          </a:p>
          <a:p>
            <a:r>
              <a:rPr lang="en-US" dirty="0" smtClean="0"/>
              <a:t>Medications for DMDD –</a:t>
            </a:r>
            <a:r>
              <a:rPr lang="en-US" baseline="0" dirty="0" smtClean="0"/>
              <a:t> atypical antipsychotic, SSRIs</a:t>
            </a:r>
            <a:endParaRPr lang="en-US" dirty="0" smtClean="0"/>
          </a:p>
          <a:p>
            <a:r>
              <a:rPr lang="en-US" dirty="0" smtClean="0"/>
              <a:t>Bipolar</a:t>
            </a:r>
            <a:r>
              <a:rPr lang="en-US" baseline="0" dirty="0" smtClean="0"/>
              <a:t> disorder and mania is one of the few instances where you would want to go straight to treating with medications over trying behavioral therapy</a:t>
            </a:r>
          </a:p>
          <a:p>
            <a:r>
              <a:rPr lang="en-US" baseline="0" dirty="0" smtClean="0"/>
              <a:t>Increased “suicidality” – but not increased risk for completed suicides (SI, or self-injurious behavior)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52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Anxiety Disorders in Chil</a:t>
            </a:r>
            <a:r>
              <a:rPr lang="en-US" u="sng" dirty="0" smtClean="0"/>
              <a:t>d</a:t>
            </a:r>
            <a:r>
              <a:rPr lang="en-US" dirty="0" smtClean="0"/>
              <a:t>ren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For</a:t>
            </a:r>
            <a:r>
              <a:rPr lang="en-US" baseline="0" dirty="0" smtClean="0"/>
              <a:t> PTSD:</a:t>
            </a:r>
          </a:p>
          <a:p>
            <a:pPr algn="l"/>
            <a:r>
              <a:rPr lang="en-US" baseline="0" dirty="0" smtClean="0"/>
              <a:t>SSRIs – SI, aggression, obsessive/intrusive thoughts</a:t>
            </a:r>
          </a:p>
          <a:p>
            <a:pPr algn="l"/>
            <a:r>
              <a:rPr lang="en-US" baseline="0" dirty="0" smtClean="0"/>
              <a:t>Alpha-adrenergic agonists for hyper arousal</a:t>
            </a:r>
          </a:p>
          <a:p>
            <a:pPr algn="l"/>
            <a:r>
              <a:rPr lang="en-US" baseline="0" dirty="0" err="1" smtClean="0"/>
              <a:t>Atypicals</a:t>
            </a:r>
            <a:r>
              <a:rPr lang="en-US" baseline="0" dirty="0" smtClean="0"/>
              <a:t> for explosive behavior, flashbacks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98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Psychotic and Movement</a:t>
            </a:r>
            <a:r>
              <a:rPr lang="en-US" baseline="0" dirty="0" smtClean="0"/>
              <a:t> Disorders in Children</a:t>
            </a:r>
          </a:p>
          <a:p>
            <a:r>
              <a:rPr lang="en-US" baseline="0" dirty="0" smtClean="0"/>
              <a:t>In children – neurological soft signs as well – abnormalities in sensory and motor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0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always thing</a:t>
            </a:r>
            <a:r>
              <a:rPr lang="en-US" baseline="0" dirty="0" smtClean="0"/>
              <a:t> about abuse/neglect when evaluating emotional or behavioral problems in children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29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r>
              <a:rPr lang="en-US" baseline="0" dirty="0" smtClean="0"/>
              <a:t> not pathognomonic for borderline PD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49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D63666-3791-4021-ABEC-4E39727E2A2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2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23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75349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9031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873389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55158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58661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8791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77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6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44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1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5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5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6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58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51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 Review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329797"/>
            <a:ext cx="9144000" cy="1118604"/>
          </a:xfrm>
        </p:spPr>
        <p:txBody>
          <a:bodyPr>
            <a:normAutofit/>
          </a:bodyPr>
          <a:lstStyle/>
          <a:p>
            <a:r>
              <a:rPr lang="en-US" dirty="0" smtClean="0"/>
              <a:t>Charles Camp, MS IV</a:t>
            </a:r>
          </a:p>
          <a:p>
            <a:r>
              <a:rPr lang="en-US" dirty="0" smtClean="0"/>
              <a:t>ctcamp@buffalo.edu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321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Child and Adolescent Psych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794565"/>
            <a:ext cx="10233800" cy="4815785"/>
          </a:xfrm>
        </p:spPr>
        <p:txBody>
          <a:bodyPr>
            <a:normAutofit/>
          </a:bodyPr>
          <a:lstStyle/>
          <a:p>
            <a:r>
              <a:rPr lang="en-US" dirty="0" smtClean="0"/>
              <a:t>Tics – sudden, rapid, recurrent, non-rhythmic, stereotypical movements or vocalizations (blinking, nodding, grunting, </a:t>
            </a:r>
            <a:r>
              <a:rPr lang="en-US" dirty="0" err="1" smtClean="0"/>
              <a:t>coprolalia</a:t>
            </a:r>
            <a:r>
              <a:rPr lang="en-US" dirty="0" smtClean="0"/>
              <a:t>)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Tourette’s Syndrome </a:t>
            </a:r>
            <a:r>
              <a:rPr lang="en-US" dirty="0" smtClean="0"/>
              <a:t>– vocal AND motor tics that occur multiple times over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 year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err="1" smtClean="0"/>
              <a:t>Tx</a:t>
            </a:r>
            <a:r>
              <a:rPr lang="en-US" dirty="0" smtClean="0"/>
              <a:t> – clonidine, </a:t>
            </a:r>
            <a:r>
              <a:rPr lang="en-US" dirty="0" err="1" smtClean="0"/>
              <a:t>guanfacine</a:t>
            </a:r>
            <a:r>
              <a:rPr lang="en-US" dirty="0" smtClean="0"/>
              <a:t>, atypical antipsychotics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dirty="0" smtClean="0"/>
              <a:t>Schizophrenia</a:t>
            </a:r>
            <a:endParaRPr lang="en-US" dirty="0" smtClean="0">
              <a:sym typeface="Wingdings" panose="05000000000000000000" pitchFamily="2" charset="2"/>
            </a:endParaRP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>
                <a:sym typeface="Wingdings" panose="05000000000000000000" pitchFamily="2" charset="2"/>
              </a:rPr>
              <a:t>C</a:t>
            </a:r>
            <a:r>
              <a:rPr lang="en-US" dirty="0" smtClean="0">
                <a:sym typeface="Wingdings" panose="05000000000000000000" pitchFamily="2" charset="2"/>
              </a:rPr>
              <a:t>hildren – 1</a:t>
            </a:r>
            <a:r>
              <a:rPr lang="en-US" baseline="30000" dirty="0" smtClean="0">
                <a:sym typeface="Wingdings" panose="05000000000000000000" pitchFamily="2" charset="2"/>
              </a:rPr>
              <a:t>st</a:t>
            </a:r>
            <a:r>
              <a:rPr lang="en-US" dirty="0" smtClean="0">
                <a:sym typeface="Wingdings" panose="05000000000000000000" pitchFamily="2" charset="2"/>
              </a:rPr>
              <a:t> degree relative, borderline intelligence, anxiety, hyperactivity, delayed speech/language, hallucinations (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not delusions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)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A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dolescents – negative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prodrome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, apathy, poor hygiene, social withdrawal, declining grades, anxiety, SI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Tx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sym typeface="Wingdings" panose="05000000000000000000" pitchFamily="2" charset="2"/>
              </a:rPr>
              <a:t> – medications (antipsychotics) + therapy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674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Child and Adolescent Psych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Abuse and neglect – ALWAYS ask, MUST report suspicion to CPS</a:t>
            </a:r>
          </a:p>
          <a:p>
            <a:pPr lvl="1"/>
            <a:r>
              <a:rPr lang="en-US" sz="2000" dirty="0" smtClean="0"/>
              <a:t>Abuse – physical/sexual/psychological</a:t>
            </a:r>
          </a:p>
          <a:p>
            <a:pPr lvl="2"/>
            <a:r>
              <a:rPr lang="en-US" dirty="0" smtClean="0"/>
              <a:t>Bruises, burns, behavior changes (acting out, detachment, nightmares)</a:t>
            </a:r>
          </a:p>
          <a:p>
            <a:pPr lvl="1"/>
            <a:r>
              <a:rPr lang="en-US" sz="2000" dirty="0" smtClean="0"/>
              <a:t>Neglect – failed to properly care for the child</a:t>
            </a:r>
          </a:p>
          <a:p>
            <a:r>
              <a:rPr lang="en-US" dirty="0" smtClean="0"/>
              <a:t> </a:t>
            </a:r>
            <a:r>
              <a:rPr lang="en-US" sz="2400" dirty="0" smtClean="0"/>
              <a:t>Self-injurious behavior – a symptom, not a diagnosis</a:t>
            </a:r>
          </a:p>
          <a:p>
            <a:pPr lvl="1"/>
            <a:r>
              <a:rPr lang="en-US" sz="2000" dirty="0" smtClean="0"/>
              <a:t>Intent is not suicidal – more of a coping mechanism for emotional release</a:t>
            </a:r>
          </a:p>
          <a:p>
            <a:pPr lvl="1"/>
            <a:r>
              <a:rPr lang="en-US" sz="2000" dirty="0" smtClean="0"/>
              <a:t>Can be seen in depression, anxiety, PTSD, substance abuse</a:t>
            </a:r>
          </a:p>
          <a:p>
            <a:pPr lvl="1"/>
            <a:r>
              <a:rPr lang="en-US" sz="2000" dirty="0" err="1" smtClean="0"/>
              <a:t>Tx</a:t>
            </a:r>
            <a:r>
              <a:rPr lang="en-US" sz="2000" dirty="0" smtClean="0"/>
              <a:t> – therapy, identify underlying diagnosis and treat accordingly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544426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Defense Mechanisms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099" y="1690688"/>
            <a:ext cx="108414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3 Stages of Becoming a “Self”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Mimicry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imitating another’s behavior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Introjection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incorporating part of another but the source identity is retained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Identification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taking another’s attitude/behavior and making it part of one’s own identity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Defense mechanisms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= phenomenon that help us resolve intrapsychic conflict and anxiety/discomfort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Largely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unconscious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Can be adaptive or maladaptive (rigid, distorts reality)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40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Maladaptive Defenses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520824"/>
            <a:ext cx="10233800" cy="51466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Repression</a:t>
            </a:r>
            <a:r>
              <a:rPr lang="en-US" sz="2400" dirty="0" smtClean="0"/>
              <a:t> –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involuntary</a:t>
            </a:r>
            <a:r>
              <a:rPr lang="en-US" sz="2400" dirty="0" smtClean="0"/>
              <a:t> removing of memories/thoughts/impulses from consciousness; cannot voluntarily recall</a:t>
            </a:r>
          </a:p>
          <a:p>
            <a:pPr lvl="1"/>
            <a:r>
              <a:rPr lang="en-US" sz="2000" dirty="0" smtClean="0"/>
              <a:t>Adult unable to recall prior history of child abuse despite having other memories from same time period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Denial</a:t>
            </a:r>
            <a:r>
              <a:rPr lang="en-US" sz="2400" dirty="0" smtClean="0"/>
              <a:t> – refusing to perceive unpleasant reality</a:t>
            </a:r>
          </a:p>
          <a:p>
            <a:pPr lvl="1"/>
            <a:r>
              <a:rPr lang="en-US" sz="2000" dirty="0" smtClean="0"/>
              <a:t>“I don’t have a mental illness.”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Displacement</a:t>
            </a:r>
            <a:r>
              <a:rPr lang="en-US" sz="2400" dirty="0" smtClean="0"/>
              <a:t> – transferring emotions/ideas/wishes from original subject to a more acceptable substitute</a:t>
            </a:r>
          </a:p>
          <a:p>
            <a:pPr lvl="1"/>
            <a:r>
              <a:rPr lang="en-US" sz="2000" dirty="0" smtClean="0"/>
              <a:t>Resident frustrated with attending </a:t>
            </a:r>
            <a:r>
              <a:rPr lang="en-US" sz="2000" dirty="0" smtClean="0">
                <a:sym typeface="Wingdings" panose="05000000000000000000" pitchFamily="2" charset="2"/>
              </a:rPr>
              <a:t> yells at medical student</a:t>
            </a:r>
            <a:endParaRPr lang="en-US" sz="20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Reaction Formation</a:t>
            </a:r>
            <a:r>
              <a:rPr lang="en-US" sz="2400" dirty="0" smtClean="0"/>
              <a:t> – behaving exactly opposite of one’s true, unacceptable feelings/impulses</a:t>
            </a:r>
          </a:p>
          <a:p>
            <a:pPr lvl="1"/>
            <a:r>
              <a:rPr lang="en-US" sz="2000" dirty="0" smtClean="0"/>
              <a:t>Secretary hates boss </a:t>
            </a:r>
            <a:r>
              <a:rPr lang="en-US" sz="2000" dirty="0" smtClean="0">
                <a:sym typeface="Wingdings" panose="05000000000000000000" pitchFamily="2" charset="2"/>
              </a:rPr>
              <a:t> bakes him cookies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Projection</a:t>
            </a:r>
            <a:r>
              <a:rPr lang="en-US" sz="2400" dirty="0" smtClean="0"/>
              <a:t> – attributing own unacceptable impulses/thoughts/desires to another</a:t>
            </a:r>
          </a:p>
          <a:p>
            <a:pPr lvl="1"/>
            <a:r>
              <a:rPr lang="en-US" sz="2000" dirty="0" smtClean="0"/>
              <a:t>“I’m not angry, YOU’RE angry!!!!” (person truly sees/experiences the anger from the other even though it isn’t there)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13401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Maladaptive Defenses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473198"/>
            <a:ext cx="10233800" cy="5194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Rationalization</a:t>
            </a:r>
            <a:r>
              <a:rPr lang="en-US" sz="2400" dirty="0" smtClean="0"/>
              <a:t> – think up logical, socially acceptable explanations for unacceptable or intended behavior</a:t>
            </a:r>
          </a:p>
          <a:p>
            <a:pPr lvl="1"/>
            <a:r>
              <a:rPr lang="en-US" sz="2000" dirty="0" smtClean="0"/>
              <a:t>Man impulsively buys luxury car </a:t>
            </a:r>
            <a:r>
              <a:rPr lang="en-US" sz="2000" dirty="0" smtClean="0">
                <a:sym typeface="Wingdings" panose="05000000000000000000" pitchFamily="2" charset="2"/>
              </a:rPr>
              <a:t> explains it is much more safe and reliable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Intellectualization</a:t>
            </a:r>
            <a:r>
              <a:rPr lang="en-US" sz="2400" dirty="0" smtClean="0"/>
              <a:t> – using scientific or abstract thinking to avoid painful realities</a:t>
            </a:r>
          </a:p>
          <a:p>
            <a:pPr lvl="1"/>
            <a:r>
              <a:rPr lang="en-US" sz="2000" dirty="0" smtClean="0"/>
              <a:t>Cancer patient explains to friend the pathophysiology of the disease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Isolation</a:t>
            </a:r>
            <a:r>
              <a:rPr lang="en-US" sz="2400" dirty="0" smtClean="0"/>
              <a:t> – separating emotional components from a thought resulting in </a:t>
            </a:r>
            <a:r>
              <a:rPr lang="en-US" sz="2400" i="1" dirty="0" smtClean="0"/>
              <a:t>repression of either</a:t>
            </a:r>
          </a:p>
          <a:p>
            <a:pPr lvl="1"/>
            <a:r>
              <a:rPr lang="en-US" sz="2000" dirty="0" smtClean="0"/>
              <a:t>Mother describes son’s death without emotion</a:t>
            </a:r>
          </a:p>
          <a:p>
            <a:pPr lvl="1"/>
            <a:r>
              <a:rPr lang="en-US" sz="2000" dirty="0" smtClean="0"/>
              <a:t>Person mugged in an alley </a:t>
            </a:r>
            <a:r>
              <a:rPr lang="en-US" sz="2000" dirty="0" smtClean="0">
                <a:sym typeface="Wingdings" panose="05000000000000000000" pitchFamily="2" charset="2"/>
              </a:rPr>
              <a:t> feels sudden panic when in alleyways without cognition of the memory</a:t>
            </a:r>
            <a:endParaRPr lang="en-US" sz="20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Splitting</a:t>
            </a:r>
            <a:r>
              <a:rPr lang="en-US" sz="2400" dirty="0" smtClean="0"/>
              <a:t> – perceiving one’s self and others as “all good” or “all bad” rather than a combination of both</a:t>
            </a:r>
          </a:p>
          <a:p>
            <a:pPr lvl="1"/>
            <a:r>
              <a:rPr lang="en-US" sz="2000" dirty="0" smtClean="0"/>
              <a:t>Patient describes attending as “worst ever” and nursing staff as “best ever”</a:t>
            </a:r>
          </a:p>
          <a:p>
            <a:pPr lvl="1"/>
            <a:r>
              <a:rPr lang="en-US" sz="2000" dirty="0" smtClean="0"/>
              <a:t>Can apply to self, others, or objects/places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9862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Adaptive Defenses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Suppression</a:t>
            </a:r>
            <a:r>
              <a:rPr lang="en-US" sz="2400" dirty="0" smtClean="0"/>
              <a:t> –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voluntary</a:t>
            </a:r>
            <a:r>
              <a:rPr lang="en-US" sz="2400" i="1" dirty="0" smtClean="0"/>
              <a:t> </a:t>
            </a:r>
            <a:r>
              <a:rPr lang="en-US" sz="2400" dirty="0" smtClean="0"/>
              <a:t>(vs. repression) and deliberate effort to control/conceal disturbing thoughts/feelings;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can voluntarily recall</a:t>
            </a:r>
          </a:p>
          <a:p>
            <a:pPr lvl="1"/>
            <a:r>
              <a:rPr lang="en-US" sz="2000" dirty="0" smtClean="0"/>
              <a:t>Husband has a stroke </a:t>
            </a:r>
            <a:r>
              <a:rPr lang="en-US" sz="2000" dirty="0" smtClean="0">
                <a:sym typeface="Wingdings" panose="05000000000000000000" pitchFamily="2" charset="2"/>
              </a:rPr>
              <a:t> wife calls 9-11 and relays full history before bursting into tears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Sublimation </a:t>
            </a:r>
            <a:r>
              <a:rPr lang="en-US" sz="2400" dirty="0" smtClean="0">
                <a:sym typeface="Wingdings" panose="05000000000000000000" pitchFamily="2" charset="2"/>
              </a:rPr>
              <a:t>– diverting basic drives/impulses into socially appropriate channels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Frustrated teenager relieves anger through playing contact sports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Humor</a:t>
            </a:r>
            <a:r>
              <a:rPr lang="en-US" sz="2400" dirty="0" smtClean="0">
                <a:sym typeface="Wingdings" panose="05000000000000000000" pitchFamily="2" charset="2"/>
              </a:rPr>
              <a:t> – seeing comic side of situations to diffuse anxiety/negative emotion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Man embarrassed to dance at a party jokes about his lack of coordination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  <a:sym typeface="Wingdings" panose="05000000000000000000" pitchFamily="2" charset="2"/>
              </a:rPr>
              <a:t>Altruism</a:t>
            </a:r>
            <a:r>
              <a:rPr lang="en-US" sz="2400" dirty="0" smtClean="0">
                <a:sym typeface="Wingdings" panose="05000000000000000000" pitchFamily="2" charset="2"/>
              </a:rPr>
              <a:t> – taking a negative experience and turning it into a socially positive one (reaching beyond the benefit of the individual vs. sublimation)</a:t>
            </a:r>
          </a:p>
          <a:p>
            <a:pPr lvl="1"/>
            <a:r>
              <a:rPr lang="en-US" sz="2000" dirty="0" smtClean="0">
                <a:sym typeface="Wingdings" panose="05000000000000000000" pitchFamily="2" charset="2"/>
              </a:rPr>
              <a:t>A former addict travels to schools to educate youth on the risks of drug use</a:t>
            </a:r>
          </a:p>
          <a:p>
            <a:pPr marL="0" indent="0">
              <a:buNone/>
            </a:pPr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88153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Attachment Types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When mom reenters the room during the “Strange Situation”: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Secure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child is quickly calmed and shortly thereafter returns to play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Insecure-avoidant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child appears depressed and does not engage mom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Insecure-Ambivalent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child has a mixed response; wants mother back but also expresses anger about her leaving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rgbClr val="FFFF00"/>
                </a:solidFill>
              </a:rPr>
              <a:t>Insecure-Disorganized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child is very confused and doesn’t know how to respond 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marL="0" indent="0" algn="ctr">
              <a:buClr>
                <a:schemeClr val="tx1">
                  <a:lumMod val="85000"/>
                </a:schemeClr>
              </a:buClr>
              <a:buNone/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Insecure attachments likely caused by inconsistencies in the care of the mother for the child.</a:t>
            </a:r>
          </a:p>
          <a:p>
            <a:pPr marL="0" indent="0">
              <a:buNone/>
            </a:pPr>
            <a:endParaRPr lang="en-US" sz="2400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853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Personality Disorders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396999"/>
            <a:ext cx="10233800" cy="5394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Personality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assemblage of traits (behavioral/emotional/cognitive) which characterize the self; stable, consistent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Personality Type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recognizable patterns of traits that tend to cluster together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Personality Disorder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particular personality patterns that are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inflexible, pervasive, maladaptive, and impair function/cause distress</a:t>
            </a:r>
          </a:p>
          <a:p>
            <a:pPr marL="0" indent="0">
              <a:buNone/>
            </a:pP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u="sng" dirty="0" smtClean="0">
                <a:solidFill>
                  <a:schemeClr val="tx1">
                    <a:lumMod val="85000"/>
                  </a:schemeClr>
                </a:solidFill>
              </a:rPr>
              <a:t>3 Personality Disorder Clusters: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A – odd, aloof, socially awkward, eccentric (weird)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Associated with psychotic disorders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B – dramatic, intensely emotional, erratic, entitled (wild)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Associated with mood disorders and substance use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C – anxious, fearful (worried)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Associated with anxiety disorders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805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Cluster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2109788"/>
            <a:ext cx="102338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Paranoid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suspicious, consistently misinterprets other’s actions as deliberately demeaning or threatening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Schizoid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detached, no interest in social relationships (fish bowl)</a:t>
            </a:r>
          </a:p>
          <a:p>
            <a:pPr marL="0" indent="0">
              <a:buNone/>
            </a:pPr>
            <a:endParaRPr lang="en-US" u="sng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Schizotypal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social deficits, eccentric, magical thinking, ideas of reference 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Tend to have family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hx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of schizophrenia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u="sng" dirty="0"/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002284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Cluster B 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537389"/>
            <a:ext cx="10233800" cy="4822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Histrionic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excessively emotional, attention-seeking, dramatic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Narcissistic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grandiose, entitled, arrogant, lacks empathy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Antisocial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violates the basic rights of others, deceitful, manipulative, superficially charming, lacks empathy (age &gt; 18)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100% will have had conduct disorder (age &lt; 18)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Borderline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unstable and reactive affect, intense interpersonal relationships, impulsivity,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splitting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, feelings of emptiness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4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Topics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Forensics</a:t>
            </a:r>
          </a:p>
          <a:p>
            <a:r>
              <a:rPr lang="en-US" dirty="0" smtClean="0"/>
              <a:t>Child and Adolescent Psych</a:t>
            </a:r>
          </a:p>
          <a:p>
            <a:r>
              <a:rPr lang="en-US" dirty="0" smtClean="0"/>
              <a:t>Defense Mechanisms</a:t>
            </a:r>
          </a:p>
          <a:p>
            <a:r>
              <a:rPr lang="en-US" dirty="0" smtClean="0"/>
              <a:t>Attachment</a:t>
            </a:r>
          </a:p>
          <a:p>
            <a:r>
              <a:rPr lang="en-US" dirty="0" smtClean="0"/>
              <a:t>Personality Disorders</a:t>
            </a:r>
          </a:p>
          <a:p>
            <a:r>
              <a:rPr lang="en-US" dirty="0" smtClean="0"/>
              <a:t>Autism Spectrum Disorders</a:t>
            </a:r>
          </a:p>
          <a:p>
            <a:r>
              <a:rPr lang="en-US" dirty="0" smtClean="0"/>
              <a:t>ADHD</a:t>
            </a:r>
          </a:p>
          <a:p>
            <a:r>
              <a:rPr lang="en-US" dirty="0" smtClean="0"/>
              <a:t>Psychotherapy</a:t>
            </a:r>
          </a:p>
        </p:txBody>
      </p:sp>
    </p:spTree>
    <p:extLst>
      <p:ext uri="{BB962C8B-B14F-4D97-AF65-F5344CB8AC3E}">
        <p14:creationId xmlns:p14="http://schemas.microsoft.com/office/powerpoint/2010/main" val="3115170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Cluster </a:t>
            </a:r>
            <a:r>
              <a:rPr lang="en-US" dirty="0" smtClean="0">
                <a:solidFill>
                  <a:srgbClr val="FF9933"/>
                </a:solidFill>
              </a:rPr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8228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Avoidant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social inhibition,  feeling inadequate, hypersensitive to rejection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Desire for emotional closeness (vs. schizoid)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Dependent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excessive need to be taken care of, submissive, clingy, can’t make decisions without excessive advice or reassurance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Obsessive-Compulsive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preoccupied with perfection, orderliness, and control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No intrusive thoughts or compulsions, ego-syntonic (vs. OCD)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899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Autism Spectrum Disorders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06549"/>
            <a:ext cx="10233800" cy="468947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Autism Spectrum Disorder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Impairment in reciprocal social communication (difficulty reading facial expressions, developing and maintaining relationships, interpreting non-verbal communication)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Repetitive patterns of behavior, interests, or activities (stereotyped movements, adherence to routines, hyper/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hypoactivity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to sensory input)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4:1 M:F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Genetic and environmental risks (advanced paternal age, low birth weight etc.)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Co-morbidities – sleep disorder, seizures, psych disorders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therapy (speech and language, special </a:t>
            </a:r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ed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, social skills training), antipsychotics for irritability/frequent tantrums (risperidone, aripiprazole)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Social Communication Disorder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– impaired social communication without the repetitive patterns of behavior/interests/activities</a:t>
            </a:r>
            <a:endParaRPr lang="en-US" sz="2400" dirty="0" smtClean="0">
              <a:solidFill>
                <a:srgbClr val="FFFF00"/>
              </a:solidFill>
            </a:endParaRPr>
          </a:p>
          <a:p>
            <a:pPr lvl="1"/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867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ADHD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550" y="1528762"/>
            <a:ext cx="11414900" cy="4967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Inattention and/or hyperactive-impulsive symptoms for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&gt; 6 months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onset before age 12</a:t>
            </a:r>
            <a:r>
              <a:rPr lang="en-US" sz="2400" dirty="0" smtClean="0"/>
              <a:t>, and with symptoms occurring in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2 or more settings </a:t>
            </a:r>
            <a:r>
              <a:rPr lang="en-US" sz="2400" dirty="0" smtClean="0"/>
              <a:t>(i.e. school &amp; home),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impairs function</a:t>
            </a:r>
          </a:p>
          <a:p>
            <a:pPr lvl="1"/>
            <a:r>
              <a:rPr lang="en-US" sz="2000" dirty="0" smtClean="0"/>
              <a:t>Types:</a:t>
            </a:r>
          </a:p>
          <a:p>
            <a:pPr lvl="2"/>
            <a:r>
              <a:rPr lang="en-US" dirty="0" smtClean="0"/>
              <a:t>Inattentive – easily distracted, forgetful, loses focus, trouble following directions, lacking organization skills</a:t>
            </a:r>
          </a:p>
          <a:p>
            <a:pPr lvl="2"/>
            <a:r>
              <a:rPr lang="en-US" dirty="0" smtClean="0"/>
              <a:t>Hyperactive-impulsive – talks excessively, restless, “driven by a motor”, interrupts others</a:t>
            </a:r>
          </a:p>
          <a:p>
            <a:pPr lvl="2"/>
            <a:r>
              <a:rPr lang="en-US" dirty="0" smtClean="0"/>
              <a:t>Combined</a:t>
            </a:r>
          </a:p>
          <a:p>
            <a:pPr lvl="1"/>
            <a:r>
              <a:rPr lang="en-US" sz="2000" dirty="0" smtClean="0"/>
              <a:t>Associated with delayed cortical maturation, </a:t>
            </a:r>
            <a:r>
              <a:rPr lang="en-US" sz="2000" dirty="0" err="1" smtClean="0"/>
              <a:t>hypoactivity</a:t>
            </a:r>
            <a:r>
              <a:rPr lang="en-US" sz="2000" dirty="0" smtClean="0"/>
              <a:t> of DA and NE</a:t>
            </a:r>
          </a:p>
          <a:p>
            <a:pPr lvl="1"/>
            <a:r>
              <a:rPr lang="en-US" sz="2000" dirty="0" smtClean="0"/>
              <a:t>Common comorbidities – ODD, CD, mood disorders, anxiety disorders, language and learning disabilities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>
                <a:solidFill>
                  <a:schemeClr val="tx1">
                    <a:lumMod val="85000"/>
                  </a:schemeClr>
                </a:solidFill>
              </a:rPr>
              <a:t>Treatments: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CBT, social skills training, parent training, family therapy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Stimulants – methylphenidate (Ritalin), amphetamines </a:t>
            </a:r>
            <a:r>
              <a:rPr lang="en-US" sz="2000">
                <a:solidFill>
                  <a:schemeClr val="tx1">
                    <a:lumMod val="85000"/>
                  </a:schemeClr>
                </a:solidFill>
              </a:rPr>
              <a:t>(</a:t>
            </a:r>
            <a:r>
              <a:rPr lang="en-US" sz="2000" smtClean="0">
                <a:solidFill>
                  <a:schemeClr val="tx1">
                    <a:lumMod val="85000"/>
                  </a:schemeClr>
                </a:solidFill>
              </a:rPr>
              <a:t>Adderall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lvl="2">
              <a:buClr>
                <a:schemeClr val="tx1">
                  <a:lumMod val="85000"/>
                </a:schemeClr>
              </a:buClr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Side effects - ↓ appetite, ↓ sleep, ↑ HR and BP, irritability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Non-stimulants – atomoxetine (NE reuptake inhibitor), clonidine and </a:t>
            </a:r>
            <a:r>
              <a:rPr lang="en-US" sz="2000" dirty="0" err="1">
                <a:solidFill>
                  <a:schemeClr val="tx1">
                    <a:lumMod val="85000"/>
                  </a:schemeClr>
                </a:solidFill>
              </a:rPr>
              <a:t>guanfacine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 (alpha 2 agonists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5740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9933"/>
                </a:solidFill>
              </a:rPr>
              <a:t>Psychotherapy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975" y="1381676"/>
            <a:ext cx="11270050" cy="547632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Psychodynamic Psychotherapy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Goal is to understand what’s going on in the patient’s subconscious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Used when patient feels “stuck” or doesn’t understand patterns their behavior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For patients who are relatively intelligent and willing to engage in therapy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Techniques involved:</a:t>
            </a:r>
          </a:p>
          <a:p>
            <a:pPr lvl="2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Uncovering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making the patient aware of what is going on in their subconscious</a:t>
            </a:r>
          </a:p>
          <a:p>
            <a:pPr lvl="3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Techniques – confrontation, clarification, interpretation</a:t>
            </a:r>
          </a:p>
          <a:p>
            <a:pPr lvl="2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Supporting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– used in people with more immature defenses and less tolerance to anxiety where uncovering may cause harm (supportive therapy can also be an independent therapy)</a:t>
            </a:r>
          </a:p>
          <a:p>
            <a:pPr marL="0" indent="0">
              <a:buClr>
                <a:schemeClr val="tx1">
                  <a:lumMod val="85000"/>
                </a:schemeClr>
              </a:buClr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Cognitive Behavioral Therapy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Goal is symptomatic control in the present (vs. psychotherapy which is more focused on the past) – for people who need symptom relief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Identify negative core beliefs and maladaptive patterns of thought/behavior and challenge them </a:t>
            </a:r>
          </a:p>
          <a:p>
            <a:pPr lvl="1"/>
            <a:r>
              <a:rPr lang="en-US" sz="2000" i="1" dirty="0" smtClean="0">
                <a:solidFill>
                  <a:schemeClr val="tx1">
                    <a:lumMod val="85000"/>
                  </a:schemeClr>
                </a:solidFill>
              </a:rPr>
              <a:t>Highly structured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, homework with thought record, behavior activities etc.</a:t>
            </a:r>
            <a:endParaRPr lang="en-US" sz="2000" i="1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First line for most childhood disorders, OCD, and anxiety disorders</a:t>
            </a:r>
          </a:p>
          <a:p>
            <a:pPr lvl="1"/>
            <a:endParaRPr lang="en-US" sz="20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4608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artdepartments.files.wordpress.com/2011/09/twb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33" y="1214117"/>
            <a:ext cx="10206926" cy="4549374"/>
          </a:xfrm>
          <a:prstGeom prst="rect">
            <a:avLst/>
          </a:prstGeom>
          <a:noFill/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3164" y="4563162"/>
            <a:ext cx="44614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Questions?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01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Forensics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281" y="1800912"/>
            <a:ext cx="10775438" cy="4351338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85000"/>
                </a:schemeClr>
              </a:buClr>
            </a:pPr>
            <a:r>
              <a:rPr lang="en-US" sz="2400" dirty="0" smtClean="0">
                <a:solidFill>
                  <a:srgbClr val="FFFF00"/>
                </a:solidFill>
              </a:rPr>
              <a:t>Capacity</a:t>
            </a:r>
            <a:r>
              <a:rPr lang="en-US" sz="2400" dirty="0" smtClean="0"/>
              <a:t> – ability to make medical/treatment decisions </a:t>
            </a:r>
          </a:p>
          <a:p>
            <a:pPr lvl="1"/>
            <a:r>
              <a:rPr lang="en-US" sz="2000" dirty="0" smtClean="0"/>
              <a:t>Clinical term, determined by physician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sz="2400" dirty="0" smtClean="0">
                <a:solidFill>
                  <a:srgbClr val="FFFF00"/>
                </a:solidFill>
              </a:rPr>
              <a:t>Competency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– ability to stand trial (work with lawyer, understand the process etc.)</a:t>
            </a:r>
          </a:p>
          <a:p>
            <a:pPr lvl="1"/>
            <a:r>
              <a:rPr lang="en-US" sz="2000" dirty="0" smtClean="0"/>
              <a:t>Legal term, determined by a judge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sz="2400" dirty="0" smtClean="0">
                <a:solidFill>
                  <a:srgbClr val="FFFF00"/>
                </a:solidFill>
              </a:rPr>
              <a:t>Civil Commitment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– legal basis for involuntary hospitalization due to mental illness: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Danger to themselves or others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Not meeting their own basic needs</a:t>
            </a:r>
          </a:p>
          <a:p>
            <a:pPr>
              <a:buClr>
                <a:schemeClr val="tx1">
                  <a:lumMod val="85000"/>
                </a:schemeClr>
              </a:buClr>
            </a:pPr>
            <a:r>
              <a:rPr lang="en-US" sz="2400" dirty="0" smtClean="0">
                <a:solidFill>
                  <a:srgbClr val="FFFF00"/>
                </a:solidFill>
              </a:rPr>
              <a:t>Right to refuse treatment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– patients have this right, with some exceptions: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Allowed to treat in emergencies (imminent risk of harm to themselves or others)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Physician can pursue Treatment Over Objection (proceedings vary by state)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7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Forensics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690688"/>
            <a:ext cx="102338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 smtClean="0">
                <a:solidFill>
                  <a:schemeClr val="tx1">
                    <a:lumMod val="85000"/>
                  </a:schemeClr>
                </a:solidFill>
              </a:rPr>
              <a:t>Violence Risk Factors: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rgbClr val="FF0000"/>
                </a:solidFill>
              </a:rPr>
              <a:t>Prior history of violence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most reliable risk factor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Younger age (late teens, early 20’s) – prefrontal cortex not fully developed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Males (unless mental illness is present)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Low SES, less education, low IQ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Homelessness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Employment instability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Substance abuse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Mental  Illness – psychosis/schizophrenia, depression, bipolar disorder, personality disorders (antisocial, borderline, paranoid)</a:t>
            </a:r>
          </a:p>
          <a:p>
            <a:pPr lvl="2">
              <a:buClr>
                <a:schemeClr val="tx1">
                  <a:lumMod val="85000"/>
                </a:schemeClr>
              </a:buClr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Specific symptoms – paranoia, persecutory delusions, command auditory hallucinations, disorganized thinking and behavior, irritability, impulsivity </a:t>
            </a:r>
          </a:p>
          <a:p>
            <a:pPr lvl="1">
              <a:buClr>
                <a:schemeClr val="tx1">
                  <a:lumMod val="85000"/>
                </a:schemeClr>
              </a:buClr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79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Forensics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 smtClean="0"/>
              <a:t>Suicide Risk Factors (SAD PERSONS):</a:t>
            </a:r>
          </a:p>
          <a:p>
            <a:pPr lvl="1"/>
            <a:r>
              <a:rPr lang="en-US" sz="2000" dirty="0" smtClean="0"/>
              <a:t>Sex – male</a:t>
            </a:r>
          </a:p>
          <a:p>
            <a:pPr lvl="1"/>
            <a:r>
              <a:rPr lang="en-US" sz="2000" dirty="0" smtClean="0"/>
              <a:t>Age – teenager or elderly</a:t>
            </a:r>
          </a:p>
          <a:p>
            <a:pPr lvl="1"/>
            <a:r>
              <a:rPr lang="en-US" sz="2000" dirty="0" smtClean="0"/>
              <a:t>Depression</a:t>
            </a:r>
          </a:p>
          <a:p>
            <a:pPr lvl="1"/>
            <a:r>
              <a:rPr lang="en-US" sz="2000" dirty="0" smtClean="0"/>
              <a:t>Previous attempt</a:t>
            </a:r>
          </a:p>
          <a:p>
            <a:pPr lvl="1"/>
            <a:r>
              <a:rPr lang="en-US" sz="2000" dirty="0" smtClean="0"/>
              <a:t>Ethanol or drug use</a:t>
            </a:r>
          </a:p>
          <a:p>
            <a:pPr lvl="1"/>
            <a:r>
              <a:rPr lang="en-US" sz="2000" dirty="0" smtClean="0"/>
              <a:t>Rational thinking loss</a:t>
            </a:r>
          </a:p>
          <a:p>
            <a:pPr lvl="1"/>
            <a:r>
              <a:rPr lang="en-US" sz="2000" dirty="0" smtClean="0"/>
              <a:t>Sickness (medical illness, taking 3 or more prescription medications)</a:t>
            </a:r>
          </a:p>
          <a:p>
            <a:pPr lvl="1"/>
            <a:r>
              <a:rPr lang="en-US" sz="2000" dirty="0" smtClean="0"/>
              <a:t>Organized plan</a:t>
            </a:r>
          </a:p>
          <a:p>
            <a:pPr lvl="1"/>
            <a:r>
              <a:rPr lang="en-US" sz="2000" dirty="0" smtClean="0"/>
              <a:t>No spouse (divorced/widowed, single, childless)</a:t>
            </a:r>
          </a:p>
          <a:p>
            <a:pPr lvl="1"/>
            <a:r>
              <a:rPr lang="en-US" sz="2000" dirty="0" smtClean="0"/>
              <a:t>Social support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0967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Forensics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562014"/>
            <a:ext cx="10233800" cy="4805834"/>
          </a:xfrm>
        </p:spPr>
        <p:txBody>
          <a:bodyPr/>
          <a:lstStyle/>
          <a:p>
            <a:r>
              <a:rPr lang="en-US" sz="2400" dirty="0" smtClean="0"/>
              <a:t>Exceptions to patient confidentiality:</a:t>
            </a:r>
          </a:p>
          <a:p>
            <a:pPr lvl="1"/>
            <a:r>
              <a:rPr lang="en-US" sz="2000" dirty="0" smtClean="0"/>
              <a:t>Patient makes explicit threat (or physician infers it) –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duty to warn </a:t>
            </a:r>
            <a:r>
              <a:rPr lang="en-US" sz="2000" dirty="0" smtClean="0"/>
              <a:t>victims, notify law enforcement, arrange for voluntary/involuntary hospitalization (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Tarasoff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 v. Regents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Suicidal or homicidal patient</a:t>
            </a:r>
          </a:p>
          <a:p>
            <a:r>
              <a:rPr lang="en-US" sz="2400" dirty="0" smtClean="0"/>
              <a:t>Informed Consent:</a:t>
            </a:r>
          </a:p>
          <a:p>
            <a:pPr lvl="1"/>
            <a:r>
              <a:rPr lang="en-US" sz="2000" dirty="0" smtClean="0"/>
              <a:t>Requires – discussion of all pertinent information (facts about interventions, benefits, risks, alternatives (including no intervention)), patient agrees, and free from coercion</a:t>
            </a:r>
          </a:p>
          <a:p>
            <a:pPr lvl="1"/>
            <a:r>
              <a:rPr lang="en-US" sz="2000" dirty="0" smtClean="0"/>
              <a:t>Exceptions – patient lacks capacity, emergencies, waived by patient</a:t>
            </a:r>
          </a:p>
          <a:p>
            <a:r>
              <a:rPr lang="en-US" sz="2400" dirty="0" smtClean="0"/>
              <a:t>4 D’s of Malpractice – Dereliction of Duty Directly causing Damages:</a:t>
            </a:r>
          </a:p>
          <a:p>
            <a:pPr lvl="1"/>
            <a:r>
              <a:rPr lang="en-US" sz="2000" dirty="0" smtClean="0"/>
              <a:t>Duty to patient</a:t>
            </a:r>
          </a:p>
          <a:p>
            <a:pPr lvl="1"/>
            <a:r>
              <a:rPr lang="en-US" sz="2000" dirty="0" smtClean="0"/>
              <a:t>Dereliction – physician breached that duty</a:t>
            </a:r>
          </a:p>
          <a:p>
            <a:pPr lvl="1"/>
            <a:r>
              <a:rPr lang="en-US" sz="2000" dirty="0" smtClean="0"/>
              <a:t>Damage – patient suffered harm</a:t>
            </a:r>
          </a:p>
          <a:p>
            <a:pPr lvl="1"/>
            <a:r>
              <a:rPr lang="en-US" sz="2000" dirty="0" smtClean="0"/>
              <a:t>Direct – the harm suffered was caused directly by the breach of duty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7773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Child and Adolescent Psych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3378" y="1474891"/>
            <a:ext cx="4157394" cy="44967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Oppositional Defiant Disorder:</a:t>
            </a:r>
            <a:endParaRPr lang="en-US" sz="2000" dirty="0" smtClean="0">
              <a:solidFill>
                <a:srgbClr val="FFFF00"/>
              </a:solidFill>
            </a:endParaRP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Negative, hostile, defiant behavior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Argues/opposes authority figures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Temper tantrums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Refuses to follow rules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Blames others for own mistakes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Gets along well with friends/peers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469845" y="1474892"/>
            <a:ext cx="4157394" cy="4496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Conduct Disorder:</a:t>
            </a:r>
            <a:endParaRPr lang="en-US" sz="2000" dirty="0" smtClean="0">
              <a:solidFill>
                <a:srgbClr val="FFFF00"/>
              </a:solidFill>
            </a:endParaRP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Violates basic rights of others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Aggressive or violent towards people/animals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Destroys property, arson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Deceitfulness/theft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Serious rule/law violation</a:t>
            </a:r>
          </a:p>
          <a:p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Age &lt; 18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611" y="4981192"/>
            <a:ext cx="822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ODD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174577" y="4985602"/>
            <a:ext cx="2409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Conduct Disorder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495516" y="4981192"/>
            <a:ext cx="4072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Antisocial Personality Disorder</a:t>
            </a:r>
            <a:endParaRPr lang="en-US" sz="2400" dirty="0"/>
          </a:p>
        </p:txBody>
      </p:sp>
      <p:sp>
        <p:nvSpPr>
          <p:cNvPr id="10" name="Right Arrow 9"/>
          <p:cNvSpPr/>
          <p:nvPr/>
        </p:nvSpPr>
        <p:spPr>
          <a:xfrm>
            <a:off x="2271506" y="5096608"/>
            <a:ext cx="911305" cy="2308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584211" y="5096608"/>
            <a:ext cx="911305" cy="2308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416856" y="478113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30%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675581" y="4757347"/>
            <a:ext cx="655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40%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548141" y="5268463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Age 18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199807" y="5755893"/>
            <a:ext cx="10263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Tx</a:t>
            </a:r>
            <a:r>
              <a:rPr lang="en-US" sz="2400" dirty="0" smtClean="0"/>
              <a:t> –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behavioral intervention!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, train parents, </a:t>
            </a:r>
            <a:r>
              <a:rPr lang="en-US" sz="2400" dirty="0" err="1" smtClean="0">
                <a:solidFill>
                  <a:schemeClr val="tx1">
                    <a:lumMod val="85000"/>
                  </a:schemeClr>
                </a:solidFill>
              </a:rPr>
              <a:t>multisystemic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 therapy, medications for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comorbid ADHD 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(methylphenidate, clonidine, </a:t>
            </a:r>
            <a:r>
              <a:rPr lang="en-US" sz="2400" dirty="0" err="1" smtClean="0">
                <a:solidFill>
                  <a:schemeClr val="tx1">
                    <a:lumMod val="85000"/>
                  </a:schemeClr>
                </a:solidFill>
              </a:rPr>
              <a:t>guanfacine</a:t>
            </a:r>
            <a:r>
              <a:rPr lang="en-US" sz="24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78656" y="5357001"/>
            <a:ext cx="2906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(100% had conduct disorder)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35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Child and Adolescent Psych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1581784"/>
            <a:ext cx="10233800" cy="49670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Disruptive Mood Dysregulation Disorder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Recurrent, disproportionate,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severe temper tantrums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(typically 3+ /week), can last hours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Persistently irritable or angry for most of the day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behavioral interventions, medications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Major Depressive Disorder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Children (M = F): </a:t>
            </a: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rritable, aggressive, disruptive, somatic complaints, poor self-esteem</a:t>
            </a: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Adolescents (F &gt; M): depressed mood (still element of irritability), social isolation, declining grades, hypersomnia, substance abuse, SI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20-40% go on to develop bipolar disorder within 5 years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psychotherapy, SSRI if necessary (be wary of transient increased “suicidality”)</a:t>
            </a:r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Bipolar Disorder</a:t>
            </a:r>
            <a:endParaRPr lang="en-US" sz="1600" dirty="0" smtClean="0">
              <a:solidFill>
                <a:srgbClr val="FFFF00"/>
              </a:solidFill>
            </a:endParaRP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Mania –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irritability 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(almost never euphoric), sexual preoccupation, anger/aggression, hyperactivity (can look similar to ADHD), pressured speech, need little sleep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don’t shy away from medications here (mood stabilizers, antipsychotics, antidepressants), therapy, hospitalization</a:t>
            </a:r>
          </a:p>
        </p:txBody>
      </p:sp>
    </p:spTree>
    <p:extLst>
      <p:ext uri="{BB962C8B-B14F-4D97-AF65-F5344CB8AC3E}">
        <p14:creationId xmlns:p14="http://schemas.microsoft.com/office/powerpoint/2010/main" val="1691355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9933"/>
                </a:solidFill>
              </a:rPr>
              <a:t>Child and Adolescent Psych</a:t>
            </a:r>
            <a:endParaRPr lang="en-US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918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Separation Anxiety Disorder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Excessive stress when separated form parents or home (beyond what is normal)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School refusal, clinging, worried harm will come to parents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Somatic symptoms common – stomach aches, headaches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Precursor to panic disorder in adults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– psychosocial interventions (CBT, family therapy, play therapy)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PTSD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Age &gt; 6 = need same 4 symptom clusters (intrusion, avoidance, cognition/mood, arousal/reactivity) as adults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Age &lt; 6 = need intrusion + arousal/reactivity + avoidance OR cognition/mood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Re-enact trauma through play, often re-experience trauma while relaxed (vs. stressed in adults)</a:t>
            </a:r>
          </a:p>
          <a:p>
            <a:pPr lvl="1"/>
            <a:r>
              <a:rPr lang="en-US" sz="2000" dirty="0" err="1" smtClean="0">
                <a:solidFill>
                  <a:schemeClr val="tx1">
                    <a:lumMod val="85000"/>
                  </a:schemeClr>
                </a:solidFill>
              </a:rPr>
              <a:t>Tx</a:t>
            </a:r>
            <a:r>
              <a:rPr lang="en-US" sz="2000" dirty="0" smtClean="0">
                <a:solidFill>
                  <a:schemeClr val="tx1">
                    <a:lumMod val="85000"/>
                  </a:schemeClr>
                </a:solidFill>
              </a:rPr>
              <a:t> -  psychotherapy, SSRI’s, alpha agonists, atypical antipsychotics</a:t>
            </a:r>
            <a:endParaRPr lang="en-US" sz="20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0815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2810</TotalTime>
  <Words>2370</Words>
  <Application>Microsoft Office PowerPoint</Application>
  <PresentationFormat>Widescreen</PresentationFormat>
  <Paragraphs>270</Paragraphs>
  <Slides>24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Corbel</vt:lpstr>
      <vt:lpstr>Wingdings</vt:lpstr>
      <vt:lpstr>Depth</vt:lpstr>
      <vt:lpstr>Psych Review III</vt:lpstr>
      <vt:lpstr>Topics</vt:lpstr>
      <vt:lpstr>Forensics</vt:lpstr>
      <vt:lpstr>Forensics</vt:lpstr>
      <vt:lpstr>Forensics</vt:lpstr>
      <vt:lpstr>Forensics</vt:lpstr>
      <vt:lpstr>Child and Adolescent Psych</vt:lpstr>
      <vt:lpstr>Child and Adolescent Psych</vt:lpstr>
      <vt:lpstr>Child and Adolescent Psych</vt:lpstr>
      <vt:lpstr>Child and Adolescent Psych</vt:lpstr>
      <vt:lpstr>Child and Adolescent Psych</vt:lpstr>
      <vt:lpstr>Defense Mechanisms</vt:lpstr>
      <vt:lpstr>Maladaptive Defenses</vt:lpstr>
      <vt:lpstr>Maladaptive Defenses</vt:lpstr>
      <vt:lpstr>Adaptive Defenses</vt:lpstr>
      <vt:lpstr>Attachment Types</vt:lpstr>
      <vt:lpstr>Personality Disorders</vt:lpstr>
      <vt:lpstr>Cluster A</vt:lpstr>
      <vt:lpstr>Cluster B </vt:lpstr>
      <vt:lpstr>Cluster C </vt:lpstr>
      <vt:lpstr>Autism Spectrum Disorders</vt:lpstr>
      <vt:lpstr>ADHD</vt:lpstr>
      <vt:lpstr>Psychotherapy</vt:lpstr>
      <vt:lpstr>PowerPoint Presentation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 Review III</dc:title>
  <dc:creator>Charles Camp</dc:creator>
  <cp:lastModifiedBy>Charles Camp</cp:lastModifiedBy>
  <cp:revision>132</cp:revision>
  <dcterms:created xsi:type="dcterms:W3CDTF">2016-02-04T13:27:02Z</dcterms:created>
  <dcterms:modified xsi:type="dcterms:W3CDTF">2016-02-10T15:47:10Z</dcterms:modified>
</cp:coreProperties>
</file>