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8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7" r:id="rId13"/>
    <p:sldId id="28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85" r:id="rId23"/>
    <p:sldId id="274" r:id="rId24"/>
    <p:sldId id="275" r:id="rId25"/>
    <p:sldId id="286" r:id="rId26"/>
    <p:sldId id="276" r:id="rId27"/>
    <p:sldId id="279" r:id="rId28"/>
    <p:sldId id="281" r:id="rId29"/>
    <p:sldId id="282" r:id="rId30"/>
    <p:sldId id="295" r:id="rId31"/>
    <p:sldId id="289" r:id="rId32"/>
    <p:sldId id="290" r:id="rId33"/>
    <p:sldId id="291" r:id="rId34"/>
    <p:sldId id="293" r:id="rId35"/>
    <p:sldId id="294" r:id="rId36"/>
    <p:sldId id="277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89359" autoAdjust="0"/>
  </p:normalViewPr>
  <p:slideViewPr>
    <p:cSldViewPr snapToGrid="0" showGuides="1">
      <p:cViewPr varScale="1">
        <p:scale>
          <a:sx n="79" d="100"/>
          <a:sy n="79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DD116-D554-4027-98F0-E8CCF432A91A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B39F5-1644-418B-95E8-E1E059C9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8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Bath salt –</a:t>
            </a:r>
            <a:r>
              <a:rPr lang="en-US" baseline="0" dirty="0" smtClean="0"/>
              <a:t> clarify what “amphetamine and serotonin properties” means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62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Bipolar disorder frequently initially presents as depression – review</a:t>
            </a:r>
            <a:r>
              <a:rPr lang="en-US" baseline="0" dirty="0" smtClean="0"/>
              <a:t> circumstances where you should consider bipolar disorder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98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Binge-eating</a:t>
            </a:r>
            <a:r>
              <a:rPr lang="en-US" baseline="0" dirty="0" smtClean="0"/>
              <a:t> – excessive food intake within a 2-hour period, eating more rapidly, eating until uncomfortably full, eating when not hungry, eating alone, feeling disgusted about eating habits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90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Illness – depression</a:t>
            </a:r>
            <a:r>
              <a:rPr lang="en-US" baseline="0" dirty="0" smtClean="0"/>
              <a:t> (60%), bipolar, schizophrenia, mixed states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248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Antidepressants</a:t>
            </a:r>
            <a:r>
              <a:rPr lang="en-US" baseline="0" dirty="0" smtClean="0"/>
              <a:t> can initially increase anxiety due to transiently increasing NE in the synapse (but over time it reduces anxiety because it reduces sensitive of receptors to NE)</a:t>
            </a:r>
          </a:p>
          <a:p>
            <a:r>
              <a:rPr lang="en-US" baseline="0" dirty="0" smtClean="0"/>
              <a:t>Remember – depression has abnormal stress response with increased cortisol levels</a:t>
            </a:r>
          </a:p>
          <a:p>
            <a:r>
              <a:rPr lang="en-US" baseline="0" dirty="0" smtClean="0"/>
              <a:t>Situational phobia – claustrophobia, bridges, tunnels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64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EMDR = eye-movement desensitization</a:t>
            </a:r>
            <a:r>
              <a:rPr lang="en-US" baseline="0" dirty="0" smtClean="0"/>
              <a:t> reprocessing</a:t>
            </a:r>
          </a:p>
          <a:p>
            <a:r>
              <a:rPr lang="en-US" baseline="0" dirty="0" smtClean="0"/>
              <a:t>Acute stress disorder just needs 9 total symptoms and they don’t have to be from different clusters like they do for PTSD</a:t>
            </a:r>
          </a:p>
          <a:p>
            <a:r>
              <a:rPr lang="en-US" baseline="0" dirty="0" smtClean="0"/>
              <a:t>Trauma severity – physical injury, extent of sexual abuse, how close to death etc.</a:t>
            </a:r>
          </a:p>
          <a:p>
            <a:r>
              <a:rPr lang="en-US" baseline="0" dirty="0" smtClean="0"/>
              <a:t>60-80% conversion of ASD to PSTD – try to catch it early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08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combine a benzodiazepine with an</a:t>
            </a:r>
            <a:r>
              <a:rPr lang="en-US" baseline="0" dirty="0" smtClean="0"/>
              <a:t> antidepressant and then slowly wean the benzo as the patient improves</a:t>
            </a:r>
          </a:p>
          <a:p>
            <a:r>
              <a:rPr lang="en-US" baseline="0" dirty="0" smtClean="0"/>
              <a:t>Benzodiazepines increases the affinity of GABA for its receptor</a:t>
            </a:r>
          </a:p>
          <a:p>
            <a:r>
              <a:rPr lang="en-US" baseline="0" dirty="0" smtClean="0"/>
              <a:t>Discontinuation syndrome </a:t>
            </a:r>
            <a:r>
              <a:rPr lang="en-US" baseline="0" dirty="0" smtClean="0">
                <a:sym typeface="Wingdings" panose="05000000000000000000" pitchFamily="2" charset="2"/>
              </a:rPr>
              <a:t> opposite of therapeutic effect  autonomic hyperactivity, anxiety, seizures, tremor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807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the</a:t>
            </a:r>
            <a:r>
              <a:rPr lang="en-US" baseline="0" dirty="0" smtClean="0"/>
              <a:t> patient is responding to their symptoms is often what is notable and different from a typical, medical presentation (the patients is much more concerned and distressed about their symptoms)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57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Males</a:t>
            </a:r>
            <a:r>
              <a:rPr lang="en-US" baseline="0" dirty="0" smtClean="0"/>
              <a:t> – Teenagers (6-15)</a:t>
            </a:r>
          </a:p>
          <a:p>
            <a:r>
              <a:rPr lang="en-US" baseline="0" dirty="0" smtClean="0"/>
              <a:t>Females – 20’s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58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Ecstasy afterglow = after peak (lasts</a:t>
            </a:r>
            <a:r>
              <a:rPr lang="en-US" baseline="0" dirty="0" smtClean="0"/>
              <a:t> 3-4 hours), have period of heightened sense of touch and feeling happy/content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34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Anesthesia and agitation/violence can be a bad combo</a:t>
            </a:r>
            <a:r>
              <a:rPr lang="en-US" baseline="0" dirty="0" smtClean="0"/>
              <a:t> – patient can injure themselves</a:t>
            </a:r>
          </a:p>
          <a:p>
            <a:r>
              <a:rPr lang="en-US" baseline="0" dirty="0" smtClean="0"/>
              <a:t>Rotary nystagmus is pathognomonic for PCP, but also can see vertical and horizontal nystagmus as well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46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</a:t>
            </a:r>
            <a:r>
              <a:rPr lang="en-US" baseline="0" dirty="0" smtClean="0"/>
              <a:t> active compounds in weed – THC is the main psychoactive ingredient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32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</a:t>
            </a:r>
            <a:r>
              <a:rPr lang="en-US" baseline="0" dirty="0" smtClean="0"/>
              <a:t> – long term GABA potentiation leads to compensation with increased excitatory neurotransmitters and receptors as well – so when you take away the GABA potentiation you swing into over-excitability until the body can once again adapt</a:t>
            </a:r>
          </a:p>
          <a:p>
            <a:r>
              <a:rPr lang="en-US" baseline="0" dirty="0" smtClean="0"/>
              <a:t>Delirium tremens = severe alcohol withdrawal that includes psychosis in addition to the normal symptoms (and all the usual symptoms are heightened), 15-25% mortality if left untreated</a:t>
            </a:r>
          </a:p>
          <a:p>
            <a:r>
              <a:rPr lang="en-US" baseline="0" dirty="0" smtClean="0"/>
              <a:t>Flumazenil – won’t be tested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72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Heroin and methadone are full agonists, buprenorphine is a partial agonist, naloxone</a:t>
            </a:r>
            <a:r>
              <a:rPr lang="en-US" baseline="0" dirty="0" smtClean="0"/>
              <a:t> and naltrexone are antagonists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44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Abnormal stress</a:t>
            </a:r>
            <a:r>
              <a:rPr lang="en-US" baseline="0" dirty="0" smtClean="0"/>
              <a:t> response </a:t>
            </a:r>
            <a:r>
              <a:rPr lang="en-US" baseline="0" dirty="0" smtClean="0">
                <a:sym typeface="Wingdings" panose="05000000000000000000" pitchFamily="2" charset="2"/>
              </a:rPr>
              <a:t> negative feedback by cortisol doesn’t function properly and the hormone just continues to build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57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Atypical</a:t>
            </a:r>
            <a:r>
              <a:rPr lang="en-US" baseline="0" dirty="0" smtClean="0"/>
              <a:t> features = opposite change in vegetative features </a:t>
            </a:r>
          </a:p>
          <a:p>
            <a:r>
              <a:rPr lang="en-US" baseline="0" dirty="0" smtClean="0"/>
              <a:t>MDD with psychotics features = more severe, more recurrent, less response to antidepressants and antipsychotics alone – need to treat with both</a:t>
            </a:r>
          </a:p>
          <a:p>
            <a:r>
              <a:rPr lang="en-US" baseline="0" dirty="0" smtClean="0"/>
              <a:t>Seasonal affective disorder – based on amount of sunlight available</a:t>
            </a:r>
          </a:p>
          <a:p>
            <a:r>
              <a:rPr lang="en-US" dirty="0" smtClean="0"/>
              <a:t>Stressed that they don’t need to memorize medications/drugs  or medical</a:t>
            </a:r>
            <a:r>
              <a:rPr lang="en-US" baseline="0" dirty="0" smtClean="0"/>
              <a:t> causes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77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Sexual dysfunction</a:t>
            </a:r>
            <a:r>
              <a:rPr lang="en-US" baseline="0" dirty="0" smtClean="0"/>
              <a:t> - ↓ interest, anorgasmia, delayed ejaculation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B39F5-1644-418B-95E8-E1E059C96E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14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 Review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521380"/>
            <a:ext cx="9144000" cy="94264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Charles Camp, MS IV</a:t>
            </a:r>
          </a:p>
          <a:p>
            <a:r>
              <a:rPr lang="en-US" dirty="0" smtClean="0"/>
              <a:t>ctcamp@buffalo.edu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387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Sedatives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Alcohol, Benzodiazepines, Barbiturates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Mechanism – potentiates the effects of GABA (CNS depressant)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Intoxication – incoordination, slurred speech,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nystagmus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coma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Benzodiazepine overdose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US" i="1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flumazenil</a:t>
            </a:r>
            <a:endParaRPr lang="en-US" i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Withdrawal – </a:t>
            </a:r>
            <a:r>
              <a:rPr lang="en-US" dirty="0" smtClean="0">
                <a:solidFill>
                  <a:srgbClr val="FF0000"/>
                </a:solidFill>
              </a:rPr>
              <a:t>LIFE THREATENING!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Autonomic hyperactivity, tremor, seizures, delirium tremens (at day 2-3)</a:t>
            </a:r>
          </a:p>
          <a:p>
            <a:pPr lvl="1"/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frequent vitals, benzodiazepine taper, carbamazepine </a:t>
            </a:r>
          </a:p>
        </p:txBody>
      </p:sp>
    </p:spTree>
    <p:extLst>
      <p:ext uri="{BB962C8B-B14F-4D97-AF65-F5344CB8AC3E}">
        <p14:creationId xmlns:p14="http://schemas.microsoft.com/office/powerpoint/2010/main" val="2446018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Sedatives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07909"/>
            <a:ext cx="10233800" cy="4775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Opioids – Heroin, Methadone, Buprenorphine, Naloxone, Naltrexone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Mechanism – bind opioid receptors (full and partial agonists, antagonists), most importantly the Mu receptors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Intoxication – euphoria, analgesia, respiratory depression,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miosis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constipation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Overdose can be fatal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treat with naloxone (antagonist)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Withdrawal – dysphoria, nausea/vomiting, diarrhea, lacrimation, rhinorrhea, yawning,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mydriasis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Treatments for dependence: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Methadone,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Suboxone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(buprenorphine/naloxone) – detox and maintenance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Naltrexone – maintenance only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779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Intoxication &amp; Withdrawal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90688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Red flags for prescription drug abuse:</a:t>
            </a:r>
          </a:p>
          <a:p>
            <a:pPr lvl="1"/>
            <a:r>
              <a:rPr lang="en-US" dirty="0" smtClean="0"/>
              <a:t>History of substance abuse</a:t>
            </a:r>
          </a:p>
          <a:p>
            <a:pPr lvl="1"/>
            <a:r>
              <a:rPr lang="en-US" dirty="0" smtClean="0"/>
              <a:t>Resistance to changes in therapy – always seeking specific drug</a:t>
            </a:r>
          </a:p>
          <a:p>
            <a:pPr lvl="1"/>
            <a:r>
              <a:rPr lang="en-US" dirty="0" smtClean="0"/>
              <a:t>Refuses to see a specialist</a:t>
            </a:r>
          </a:p>
          <a:p>
            <a:pPr lvl="1"/>
            <a:r>
              <a:rPr lang="en-US" dirty="0" smtClean="0"/>
              <a:t>Early refills</a:t>
            </a:r>
          </a:p>
          <a:p>
            <a:pPr lvl="1"/>
            <a:r>
              <a:rPr lang="en-US" dirty="0" smtClean="0"/>
              <a:t>Lost/stolen prescriptions</a:t>
            </a:r>
          </a:p>
          <a:p>
            <a:pPr lvl="1"/>
            <a:r>
              <a:rPr lang="en-US" dirty="0" smtClean="0"/>
              <a:t>“Doctor shopping”</a:t>
            </a:r>
          </a:p>
          <a:p>
            <a:pPr lvl="1"/>
            <a:r>
              <a:rPr lang="en-US" dirty="0" smtClean="0"/>
              <a:t>Deterioration at work/home</a:t>
            </a:r>
          </a:p>
          <a:p>
            <a:pPr lvl="1"/>
            <a:r>
              <a:rPr lang="en-US" dirty="0" smtClean="0"/>
              <a:t>Frequent ED visits</a:t>
            </a:r>
          </a:p>
        </p:txBody>
      </p:sp>
    </p:spTree>
    <p:extLst>
      <p:ext uri="{BB962C8B-B14F-4D97-AF65-F5344CB8AC3E}">
        <p14:creationId xmlns:p14="http://schemas.microsoft.com/office/powerpoint/2010/main" val="3179434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Mood Disorders</a:t>
            </a:r>
            <a:endParaRPr lang="en-US" dirty="0">
              <a:solidFill>
                <a:srgbClr val="FF9933"/>
              </a:solidFill>
            </a:endParaRPr>
          </a:p>
        </p:txBody>
      </p:sp>
      <p:pic>
        <p:nvPicPr>
          <p:cNvPr id="1026" name="Picture 2" descr="http://adragonmuses.files.wordpress.com/2013/08/1186685_639568366076534_154957931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439" y="1487488"/>
            <a:ext cx="8535122" cy="496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765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Depression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217" y="1607910"/>
            <a:ext cx="10233800" cy="480159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Major Depressive Episode: 5 or more of the following for </a:t>
            </a:r>
            <a:r>
              <a:rPr lang="en-US" dirty="0" smtClean="0">
                <a:solidFill>
                  <a:srgbClr val="FFFF00"/>
                </a:solidFill>
              </a:rPr>
              <a:t>≥ 2 weeks</a:t>
            </a:r>
            <a:r>
              <a:rPr lang="en-US" dirty="0" smtClean="0"/>
              <a:t>, with loss of function: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Depressed mood</a:t>
            </a:r>
          </a:p>
          <a:p>
            <a:pPr lvl="1"/>
            <a:r>
              <a:rPr lang="en-US" dirty="0" smtClean="0"/>
              <a:t>Sleep disturbance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Interest loss (anhedonia)</a:t>
            </a:r>
          </a:p>
          <a:p>
            <a:pPr lvl="1"/>
            <a:r>
              <a:rPr lang="en-US" dirty="0" smtClean="0"/>
              <a:t>Guilt/Worthlessness </a:t>
            </a:r>
          </a:p>
          <a:p>
            <a:pPr lvl="1"/>
            <a:r>
              <a:rPr lang="en-US" dirty="0" smtClean="0"/>
              <a:t>Energy loss</a:t>
            </a:r>
          </a:p>
          <a:p>
            <a:pPr lvl="1"/>
            <a:r>
              <a:rPr lang="en-US" dirty="0" smtClean="0"/>
              <a:t>Concentration loss</a:t>
            </a:r>
          </a:p>
          <a:p>
            <a:pPr lvl="1"/>
            <a:r>
              <a:rPr lang="en-US" dirty="0" smtClean="0"/>
              <a:t>Appetite change</a:t>
            </a:r>
          </a:p>
          <a:p>
            <a:pPr lvl="1"/>
            <a:r>
              <a:rPr lang="en-US" dirty="0" smtClean="0"/>
              <a:t>Psychomotor agitation/retardation</a:t>
            </a:r>
          </a:p>
          <a:p>
            <a:pPr lvl="1"/>
            <a:r>
              <a:rPr lang="en-US" dirty="0" smtClean="0"/>
              <a:t>Suicidal ideation</a:t>
            </a:r>
          </a:p>
          <a:p>
            <a:endParaRPr lang="en-US" dirty="0" smtClean="0"/>
          </a:p>
        </p:txBody>
      </p:sp>
      <p:sp>
        <p:nvSpPr>
          <p:cNvPr id="4" name="Left Brace 3"/>
          <p:cNvSpPr/>
          <p:nvPr/>
        </p:nvSpPr>
        <p:spPr>
          <a:xfrm>
            <a:off x="1300478" y="2888884"/>
            <a:ext cx="217714" cy="30654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549" y="4236926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SIGECAPS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5336" y="2888884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Need both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65063" y="2254524"/>
            <a:ext cx="36139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Features changes 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Mood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Thought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Vegetative function</a:t>
            </a:r>
          </a:p>
          <a:p>
            <a:endParaRPr lang="en-US" sz="24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Epidemiology: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~2:1 female to male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↑ incidence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↓ age of onset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2-4% community prevalence</a:t>
            </a:r>
            <a:endParaRPr lang="en-US" sz="24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10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20" y="1690688"/>
            <a:ext cx="5193714" cy="5197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 smtClean="0"/>
              <a:t>Etiology:</a:t>
            </a:r>
            <a:endParaRPr lang="en-US" sz="2400" dirty="0" smtClean="0"/>
          </a:p>
          <a:p>
            <a:r>
              <a:rPr lang="en-US" sz="2400" dirty="0" smtClean="0"/>
              <a:t>Genetic – 50% MZ twins, 20% DZ twins (</a:t>
            </a:r>
            <a:r>
              <a:rPr lang="en-US" sz="2400" dirty="0" err="1" smtClean="0"/>
              <a:t>oligogenic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Environmental factors (i.e. loss)</a:t>
            </a:r>
            <a:endParaRPr lang="en-US" sz="2400" dirty="0"/>
          </a:p>
          <a:p>
            <a:pPr marL="0" indent="0">
              <a:buNone/>
            </a:pPr>
            <a:endParaRPr lang="en-US" sz="2400" u="sng" dirty="0" smtClean="0"/>
          </a:p>
          <a:p>
            <a:pPr marL="0" indent="0">
              <a:buNone/>
            </a:pPr>
            <a:r>
              <a:rPr lang="en-US" sz="2400" u="sng" dirty="0" smtClean="0"/>
              <a:t>Course:</a:t>
            </a:r>
          </a:p>
          <a:p>
            <a:r>
              <a:rPr lang="en-US" sz="2400" dirty="0" smtClean="0"/>
              <a:t>50% recurrence after 1 episode</a:t>
            </a:r>
          </a:p>
          <a:p>
            <a:r>
              <a:rPr lang="en-US" sz="2400" dirty="0" smtClean="0"/>
              <a:t>↑ risk of recurrence with more/longer episodes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7655" y="1660255"/>
            <a:ext cx="5726058" cy="5143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Physiologic Changes: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Dysregulated stress response, ↑ cortisol 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Neuronal atrophy, neurotransmitter imbalances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Sleep: ↓ REM latency, ↓ slow wave sleep (restorative sleep)</a:t>
            </a:r>
            <a:endParaRPr lang="en-US" sz="2400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In children: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Irritability, apathy, behavioral change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↓ response to antidepressants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More likely to have bipolar outcome</a:t>
            </a:r>
          </a:p>
          <a:p>
            <a:endParaRPr lang="en-US" sz="2400" u="sng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6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571816"/>
            <a:ext cx="10233800" cy="50850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/>
              <a:t>Depression Diagnoses:</a:t>
            </a:r>
          </a:p>
          <a:p>
            <a:r>
              <a:rPr lang="en-US" dirty="0" smtClean="0"/>
              <a:t>Major Depressive Disorder (MDD)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at least 1 major depressive episode (</a:t>
            </a:r>
            <a:r>
              <a:rPr lang="en-US" dirty="0" smtClean="0">
                <a:solidFill>
                  <a:srgbClr val="FFFF00"/>
                </a:solidFill>
              </a:rPr>
              <a:t>≥ 2 weeks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lvl="1"/>
            <a:r>
              <a:rPr lang="en-US" dirty="0" smtClean="0"/>
              <a:t>MDD with Atypical Features – ↑ sleep, ↑ appetite, ↑ weight</a:t>
            </a:r>
          </a:p>
          <a:p>
            <a:pPr lvl="1"/>
            <a:r>
              <a:rPr lang="en-US" dirty="0" smtClean="0"/>
              <a:t>MDD with Psychotic Features – with delusions and/or hallucinations</a:t>
            </a:r>
          </a:p>
          <a:p>
            <a:pPr lvl="2"/>
            <a:r>
              <a:rPr lang="en-US" sz="2200" dirty="0" err="1" smtClean="0"/>
              <a:t>Tx</a:t>
            </a:r>
            <a:r>
              <a:rPr lang="en-US" sz="2200" dirty="0" smtClean="0"/>
              <a:t> – antipsychotic + antidepressant</a:t>
            </a:r>
          </a:p>
          <a:p>
            <a:r>
              <a:rPr lang="en-US" dirty="0" smtClean="0"/>
              <a:t>Dysthymia – milder depressive symptoms for </a:t>
            </a:r>
            <a:r>
              <a:rPr lang="en-US" dirty="0" smtClean="0">
                <a:solidFill>
                  <a:srgbClr val="FFFF00"/>
                </a:solidFill>
              </a:rPr>
              <a:t>≥ 2 years</a:t>
            </a:r>
          </a:p>
          <a:p>
            <a:r>
              <a:rPr lang="en-US" dirty="0" smtClean="0"/>
              <a:t>Seasonal Affective Disorder – depression ONLY in winter, normal or hypomanic in summer</a:t>
            </a:r>
          </a:p>
          <a:p>
            <a:r>
              <a:rPr lang="en-US" dirty="0" smtClean="0"/>
              <a:t>Secondary Depression:</a:t>
            </a:r>
          </a:p>
          <a:p>
            <a:pPr lvl="1"/>
            <a:r>
              <a:rPr lang="en-US" dirty="0" smtClean="0"/>
              <a:t>General medical condition – hypothyroidism, pancreatic cancer, left hemisphere stroke, Parkinson’s, HIV, autoimmune disease</a:t>
            </a:r>
          </a:p>
          <a:p>
            <a:pPr lvl="1"/>
            <a:r>
              <a:rPr lang="en-US" dirty="0" smtClean="0"/>
              <a:t>Medication/substances – alcohol, steroids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6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354568"/>
            <a:ext cx="10233800" cy="53695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Treatments for Depression:</a:t>
            </a:r>
            <a:endParaRPr lang="en-US" dirty="0" smtClean="0"/>
          </a:p>
          <a:p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Line = SSRI’s (</a:t>
            </a:r>
            <a:r>
              <a:rPr lang="en-US" sz="2400" dirty="0" smtClean="0">
                <a:solidFill>
                  <a:srgbClr val="FFFF00"/>
                </a:solidFill>
              </a:rPr>
              <a:t>fluoxetine, sertraline, paroxetine, fluvoxamine, citalopram, escitalopram</a:t>
            </a:r>
            <a:r>
              <a:rPr lang="en-US" sz="2400" dirty="0" smtClean="0"/>
              <a:t>) – inhibit 5HT reuptake</a:t>
            </a:r>
          </a:p>
          <a:p>
            <a:pPr lvl="1"/>
            <a:r>
              <a:rPr lang="en-US" sz="2000" dirty="0" smtClean="0"/>
              <a:t>Side effects – </a:t>
            </a:r>
            <a:r>
              <a:rPr lang="en-US" sz="2000" i="1" dirty="0" smtClean="0"/>
              <a:t>sexual dysfunction</a:t>
            </a:r>
            <a:r>
              <a:rPr lang="en-US" sz="2000" dirty="0" smtClean="0"/>
              <a:t>, GI disturbance, headaches, sedation/activation</a:t>
            </a:r>
          </a:p>
          <a:p>
            <a:pPr lvl="1"/>
            <a:r>
              <a:rPr lang="en-US" sz="2000" dirty="0" smtClean="0"/>
              <a:t>Paroxetine – more anticholinergic, contraindicated in pregnancy</a:t>
            </a:r>
          </a:p>
          <a:p>
            <a:r>
              <a:rPr lang="en-US" sz="2400" dirty="0" smtClean="0"/>
              <a:t>TCA’s (</a:t>
            </a:r>
            <a:r>
              <a:rPr lang="en-US" sz="2400" dirty="0" smtClean="0">
                <a:solidFill>
                  <a:srgbClr val="FFFF00"/>
                </a:solidFill>
              </a:rPr>
              <a:t>amitriptyline, nortriptyline, clomipramine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) – NE and 5HT reuptake inhibitors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Uses – migraines, chronic pain, refractory depression (not 1</a:t>
            </a:r>
            <a:r>
              <a:rPr lang="en-US" sz="2000" baseline="30000" dirty="0" smtClean="0">
                <a:solidFill>
                  <a:schemeClr val="tx1">
                    <a:lumMod val="85000"/>
                  </a:schemeClr>
                </a:solidFill>
              </a:rPr>
              <a:t>st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line)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Side effects – anticholinergic, orthostatic hypotension, heart block, lethal in OD</a:t>
            </a:r>
          </a:p>
          <a:p>
            <a:r>
              <a:rPr lang="en-US" sz="2400" dirty="0" smtClean="0"/>
              <a:t>MAOI’s (</a:t>
            </a:r>
            <a:r>
              <a:rPr lang="en-US" sz="2400" dirty="0" err="1" smtClean="0">
                <a:solidFill>
                  <a:srgbClr val="FFFF00"/>
                </a:solidFill>
              </a:rPr>
              <a:t>phenelzine,isocarboxazid</a:t>
            </a:r>
            <a:r>
              <a:rPr lang="en-US" sz="2400" dirty="0">
                <a:solidFill>
                  <a:schemeClr val="tx1">
                    <a:lumMod val="85000"/>
                  </a:schemeClr>
                </a:solidFill>
              </a:rPr>
              <a:t>)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/>
              <a:t> – prevent MAO from breaking down NE, 5HT, DA, tyramine</a:t>
            </a:r>
          </a:p>
          <a:p>
            <a:pPr lvl="1"/>
            <a:r>
              <a:rPr lang="en-US" sz="2000" dirty="0" smtClean="0"/>
              <a:t>Uses – refractory and atypical depression</a:t>
            </a:r>
          </a:p>
          <a:p>
            <a:pPr lvl="1"/>
            <a:r>
              <a:rPr lang="en-US" sz="2000" dirty="0" smtClean="0"/>
              <a:t>CANNOT combine with SSRI’s (serotonin syndrome) or tyramine-rich foods like cheese, wine, chocolate, fava beans (hypertensive crisis)</a:t>
            </a:r>
          </a:p>
        </p:txBody>
      </p:sp>
    </p:spTree>
    <p:extLst>
      <p:ext uri="{BB962C8B-B14F-4D97-AF65-F5344CB8AC3E}">
        <p14:creationId xmlns:p14="http://schemas.microsoft.com/office/powerpoint/2010/main" val="33395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437696"/>
            <a:ext cx="10233800" cy="5323321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Treatments for Depression (continued):</a:t>
            </a:r>
            <a:endParaRPr lang="en-US" dirty="0" smtClean="0"/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Trazodone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5HT antagonist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Sedating, risk of priapism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Bupropion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DA and NE reuptake inhibitor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Less sexual side effects (vs. SSRIs), risk of seizures at high doses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DA reuptake inhibition makes it first choice for depressed Parkinson’s patients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Venlafaxine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5HT, NE, DA reuptake inhibitor 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Useful for depression with chronic pain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Hypertension risk, short half-life (withdrawal)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err="1" smtClean="0">
                <a:solidFill>
                  <a:srgbClr val="FFFF00"/>
                </a:solidFill>
              </a:rPr>
              <a:t>Mirtazepine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5HT and alpha2 antagonist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Causes sedation and weight gain – ideal for depressed cancer patients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ECT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electroconvulsive therapy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Most effective therapy, main side effect is transient amnesia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751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603952"/>
            <a:ext cx="10233800" cy="481532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chemeClr val="tx1">
                    <a:lumMod val="85000"/>
                  </a:schemeClr>
                </a:solidFill>
              </a:rPr>
              <a:t>Principles of Treatment: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“Start low, go slow”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If no response in 4 weeks – switch to something else in same class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It can take up to 6-8 weeks for full therapeutic effect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Continue: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8-12 months for first episode of mild depression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Indefinitely if recurrent or severe first episode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Remember – antidepressants in general work by altering second messenger systems which upregulate neuroprotective genes.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18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Topics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Intoxication &amp; Withdrawal</a:t>
            </a:r>
          </a:p>
          <a:p>
            <a:r>
              <a:rPr lang="en-US" dirty="0" smtClean="0"/>
              <a:t>Mood Disorders – Depression and Bipolar Disorder</a:t>
            </a:r>
          </a:p>
          <a:p>
            <a:r>
              <a:rPr lang="en-US" dirty="0" smtClean="0"/>
              <a:t>Eating Disorders</a:t>
            </a:r>
          </a:p>
          <a:p>
            <a:r>
              <a:rPr lang="en-US" dirty="0" smtClean="0"/>
              <a:t>Anxiety Disorders</a:t>
            </a:r>
          </a:p>
          <a:p>
            <a:r>
              <a:rPr lang="en-US" dirty="0" smtClean="0"/>
              <a:t>PTSD</a:t>
            </a:r>
          </a:p>
          <a:p>
            <a:r>
              <a:rPr lang="en-US" dirty="0" smtClean="0"/>
              <a:t>Somatic Symptom Disorders</a:t>
            </a:r>
          </a:p>
          <a:p>
            <a:r>
              <a:rPr lang="en-US" dirty="0" smtClean="0"/>
              <a:t>OCD spectrum disorders</a:t>
            </a:r>
          </a:p>
        </p:txBody>
      </p:sp>
    </p:spTree>
    <p:extLst>
      <p:ext uri="{BB962C8B-B14F-4D97-AF65-F5344CB8AC3E}">
        <p14:creationId xmlns:p14="http://schemas.microsoft.com/office/powerpoint/2010/main" val="4287843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Bipolar Disorder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1753" y="1625326"/>
            <a:ext cx="10132047" cy="5106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Mania –  elevated/expansive/irritable mood with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3-4+ symptoms for </a:t>
            </a:r>
            <a:r>
              <a:rPr lang="en-US" sz="2400" dirty="0" smtClean="0">
                <a:solidFill>
                  <a:srgbClr val="FFFF00"/>
                </a:solidFill>
              </a:rPr>
              <a:t>≥ 1 week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Distractibility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Indiscretion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Grandiosity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Flight of Ideas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Activity ↑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Sleep ↓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Talkative (pressured speech)</a:t>
            </a:r>
            <a:endParaRPr lang="en-US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Hypomania – same symptom criteria as above EXCEPT: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</a:rPr>
              <a:t>≥ 4 days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duration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No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marked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functional impairment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Hospitalization not required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No psychotic features</a:t>
            </a:r>
          </a:p>
        </p:txBody>
      </p:sp>
      <p:sp>
        <p:nvSpPr>
          <p:cNvPr id="4" name="Left Brace 3"/>
          <p:cNvSpPr/>
          <p:nvPr/>
        </p:nvSpPr>
        <p:spPr>
          <a:xfrm>
            <a:off x="1621300" y="1993235"/>
            <a:ext cx="87889" cy="24230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6502" y="3020085"/>
            <a:ext cx="1184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DIGFAST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2235255"/>
            <a:ext cx="48592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Additional Characteristics of Mania: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Severe impairment in function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May include psychotic features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Frequently necessitates hospitalization (which confirms diagnosis regardless of symptom time frame) </a:t>
            </a:r>
          </a:p>
        </p:txBody>
      </p:sp>
    </p:spTree>
    <p:extLst>
      <p:ext uri="{BB962C8B-B14F-4D97-AF65-F5344CB8AC3E}">
        <p14:creationId xmlns:p14="http://schemas.microsoft.com/office/powerpoint/2010/main" val="761696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Bipolar Disorder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690688"/>
            <a:ext cx="10233800" cy="498007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Bipolar Diagnoses:</a:t>
            </a:r>
          </a:p>
          <a:p>
            <a:r>
              <a:rPr lang="en-US" sz="2400" dirty="0" smtClean="0"/>
              <a:t>Bipolar I – at least 1 manic episode (required) + major depressive episodes (not required)</a:t>
            </a:r>
            <a:endParaRPr lang="en-US" sz="2000" dirty="0" smtClean="0"/>
          </a:p>
          <a:p>
            <a:r>
              <a:rPr lang="en-US" sz="2400" dirty="0" smtClean="0"/>
              <a:t>Bipolar II – at least 1 hypomanic episode + at least 1 major depressive episode</a:t>
            </a:r>
          </a:p>
          <a:p>
            <a:r>
              <a:rPr lang="en-US" sz="2400" dirty="0" err="1" smtClean="0"/>
              <a:t>Cyclothymia</a:t>
            </a:r>
            <a:r>
              <a:rPr lang="en-US" sz="2400" dirty="0" smtClean="0"/>
              <a:t> - </a:t>
            </a:r>
            <a:r>
              <a:rPr lang="en-US" sz="2400" dirty="0" smtClean="0">
                <a:solidFill>
                  <a:srgbClr val="FFFF00"/>
                </a:solidFill>
              </a:rPr>
              <a:t>≥ 2 years </a:t>
            </a:r>
            <a:r>
              <a:rPr lang="en-US" sz="2400" dirty="0" smtClean="0"/>
              <a:t>of mood swings between hypomania and mild depressive (dysthymia) symptoms</a:t>
            </a:r>
          </a:p>
          <a:p>
            <a:r>
              <a:rPr lang="en-US" sz="2400" dirty="0" smtClean="0"/>
              <a:t>Mixed Episode – simultaneous manic/hypomanic and depressive symptoms</a:t>
            </a:r>
          </a:p>
          <a:p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Secondary Mania: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General medical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ondition -  hyperthyroidism, right hemisphere stroke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Medications/substance – antidepressants, stimulants, steroids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3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 </a:t>
            </a:r>
            <a:r>
              <a:rPr lang="en-US" dirty="0" smtClean="0">
                <a:solidFill>
                  <a:srgbClr val="FFFF00"/>
                </a:solidFill>
              </a:rPr>
              <a:t>Schizoaffective Disorder</a:t>
            </a:r>
            <a:r>
              <a:rPr lang="en-US" dirty="0" smtClean="0"/>
              <a:t>? – concurrent symptoms of schizophrenia and mood disorder but with at least 2 weeks of psychotic symptoms in the absence of mood symptoms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In mood disorders with psychotic features, psychosis never occurs outside of the context of the mood symptoms (since the mood symptoms are causing the psychosis)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sz="2800" dirty="0">
                <a:sym typeface="Wingdings" panose="05000000000000000000" pitchFamily="2" charset="2"/>
              </a:rPr>
              <a:t>I</a:t>
            </a:r>
            <a:r>
              <a:rPr lang="en-US" sz="2800" dirty="0" smtClean="0">
                <a:sym typeface="Wingdings" panose="05000000000000000000" pitchFamily="2" charset="2"/>
              </a:rPr>
              <a:t>f mood symptoms disappear but psychotic symptoms persist for at least 2 weeks on their own = Schizoaffective Disorder</a:t>
            </a:r>
          </a:p>
        </p:txBody>
      </p:sp>
    </p:spTree>
    <p:extLst>
      <p:ext uri="{BB962C8B-B14F-4D97-AF65-F5344CB8AC3E}">
        <p14:creationId xmlns:p14="http://schemas.microsoft.com/office/powerpoint/2010/main" val="3470169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441306"/>
            <a:ext cx="10233800" cy="533818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Epidemiology:</a:t>
            </a:r>
          </a:p>
          <a:p>
            <a:pPr lvl="1"/>
            <a:r>
              <a:rPr lang="en-US" dirty="0" smtClean="0"/>
              <a:t>~1% prevalence of Bipolar I</a:t>
            </a:r>
          </a:p>
          <a:p>
            <a:pPr lvl="1"/>
            <a:r>
              <a:rPr lang="en-US" dirty="0" smtClean="0"/>
              <a:t>67-100% concordance between MZ twins (risk is only dependent on biological family)</a:t>
            </a:r>
          </a:p>
          <a:p>
            <a:pPr lvl="1"/>
            <a:r>
              <a:rPr lang="en-US" dirty="0" err="1" smtClean="0"/>
              <a:t>Oligogenetic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to think of Bipolar vs. Depression:</a:t>
            </a:r>
          </a:p>
          <a:p>
            <a:pPr lvl="1"/>
            <a:r>
              <a:rPr lang="en-US" dirty="0" smtClean="0"/>
              <a:t>Family history!</a:t>
            </a:r>
          </a:p>
          <a:p>
            <a:pPr lvl="1"/>
            <a:r>
              <a:rPr lang="en-US" dirty="0" smtClean="0"/>
              <a:t>Early (childhood) onset of depression</a:t>
            </a:r>
          </a:p>
          <a:p>
            <a:pPr lvl="1"/>
            <a:r>
              <a:rPr lang="en-US" dirty="0" smtClean="0"/>
              <a:t>Atypical depression or depression with psychotic features</a:t>
            </a:r>
          </a:p>
          <a:p>
            <a:pPr lvl="1"/>
            <a:r>
              <a:rPr lang="en-US" dirty="0" smtClean="0"/>
              <a:t>Highly recurrent episodes of depression</a:t>
            </a:r>
          </a:p>
          <a:p>
            <a:pPr lvl="1"/>
            <a:r>
              <a:rPr lang="en-US" dirty="0" smtClean="0"/>
              <a:t>Thrill seeking, tendency towards irritability or impulsivity</a:t>
            </a:r>
          </a:p>
          <a:p>
            <a:pPr lvl="1"/>
            <a:r>
              <a:rPr lang="en-US" dirty="0" smtClean="0"/>
              <a:t>Arrogance or intrusiveness, high-functioning/creative</a:t>
            </a:r>
          </a:p>
        </p:txBody>
      </p:sp>
    </p:spTree>
    <p:extLst>
      <p:ext uri="{BB962C8B-B14F-4D97-AF65-F5344CB8AC3E}">
        <p14:creationId xmlns:p14="http://schemas.microsoft.com/office/powerpoint/2010/main" val="602193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209" y="1613188"/>
            <a:ext cx="10409336" cy="512935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Treatments for Bipolar Disorder = Mood Stabilizers: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Lithium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Narrow therapeutic index, can improve depression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Side effects – cognitive impairment, weight gain, renal/thyroid dysfunction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Carbamazepine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Better tolerated than Li, useful for rapid cycling, can improve depression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Side effects – sedation, neurotoxicity, SIADH, agranulocytosis (rare)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err="1" smtClean="0">
                <a:solidFill>
                  <a:srgbClr val="FFFF00"/>
                </a:solidFill>
              </a:rPr>
              <a:t>Valproic</a:t>
            </a:r>
            <a:r>
              <a:rPr lang="en-US" sz="2400" dirty="0" smtClean="0">
                <a:solidFill>
                  <a:srgbClr val="FFFF00"/>
                </a:solidFill>
              </a:rPr>
              <a:t> Acid/Divalproex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Good for anxiety and anti-aggression, but no antidepressant effect</a:t>
            </a:r>
          </a:p>
          <a:p>
            <a:pPr lvl="1"/>
            <a:r>
              <a:rPr lang="en-US" dirty="0" smtClean="0"/>
              <a:t>Side effects – sedation, weight gain, cognitive impairment, pancreatitis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Atypical antipsychotics 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Treat acute mania, possible adjunct to maintenance therapy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1243535" y="2142833"/>
            <a:ext cx="197751" cy="29094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50800" y="3274394"/>
            <a:ext cx="135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All teratogenic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67516" y="782191"/>
            <a:ext cx="3161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Antidepressants can unmask/worsen mania!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981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Mood Disorders</a:t>
            </a:r>
            <a:endParaRPr lang="en-US" dirty="0">
              <a:solidFill>
                <a:srgbClr val="FF9933"/>
              </a:solidFill>
            </a:endParaRPr>
          </a:p>
        </p:txBody>
      </p:sp>
      <p:pic>
        <p:nvPicPr>
          <p:cNvPr id="1026" name="Picture 2" descr="http://adragonmuses.files.wordpress.com/2013/08/1186685_639568366076534_154957931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439" y="1487488"/>
            <a:ext cx="8535122" cy="496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400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Eating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560" y="1356212"/>
            <a:ext cx="6130053" cy="4422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Anorexia Nervosa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Persistent energy intake restriction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Intense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fear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of gaining weight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Disturbance of body image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Underweight – BMI &lt; 17.5, &lt; 85% expected weight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Tend to be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controlling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, perfectionistic, inflexible 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More ego-syntonic – less likely to present themselves to treatment 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↓ HR/BP/Temp, ECG changes, electrolyte abnormalities, osteopenia, lanugo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Types: restricting, binge-eating/purging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therapy, strict weight gain programs, potential hospitalization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1491" y="1356212"/>
            <a:ext cx="633594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Bulimia </a:t>
            </a:r>
            <a:r>
              <a:rPr lang="en-US" sz="2400" dirty="0" smtClean="0">
                <a:solidFill>
                  <a:srgbClr val="FFFF00"/>
                </a:solidFill>
              </a:rPr>
              <a:t>Nervosa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Recurrent episodes of binge eating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Compensatory behavior – vomiting, laxatives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Disturbance of body image</a:t>
            </a:r>
          </a:p>
          <a:p>
            <a:pPr marL="800100" lvl="1" indent="-342900">
              <a:buClr>
                <a:schemeClr val="tx1">
                  <a:lumMod val="8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Normal or overweight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Sense 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of </a:t>
            </a:r>
            <a:r>
              <a:rPr lang="en-US" sz="2000" i="1" dirty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lack of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control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Feelings shame/embarrassment during/after binge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More ego-dystonic – more likely to present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P</a:t>
            </a: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arotitis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, enamel erosion, dorsal hand calluses, hypokalemic </a:t>
            </a: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hypochloremic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metabolic alkalosis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– fluoxetine if comorbid depression,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CBT</a:t>
            </a:r>
          </a:p>
          <a:p>
            <a:r>
              <a:rPr lang="en-US" sz="2400" dirty="0">
                <a:solidFill>
                  <a:srgbClr val="FFFF00"/>
                </a:solidFill>
              </a:rPr>
              <a:t>Binge-eating </a:t>
            </a:r>
            <a:r>
              <a:rPr lang="en-US" sz="2400" dirty="0" smtClean="0">
                <a:solidFill>
                  <a:srgbClr val="FFFF00"/>
                </a:solidFill>
              </a:rPr>
              <a:t>disorder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Binge-eating (at least 1x/week for 3 months) with </a:t>
            </a:r>
            <a:r>
              <a:rPr lang="en-US" sz="2000" i="1" dirty="0">
                <a:solidFill>
                  <a:schemeClr val="tx1">
                    <a:lumMod val="85000"/>
                  </a:schemeClr>
                </a:solidFill>
              </a:rPr>
              <a:t>no compensatory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behavior</a:t>
            </a:r>
          </a:p>
          <a:p>
            <a:pPr marL="800100" lvl="1" indent="-342900">
              <a:buClr>
                <a:schemeClr val="tx1">
                  <a:lumMod val="8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Normal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or overweight</a:t>
            </a:r>
          </a:p>
          <a:p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4271" y="5778230"/>
            <a:ext cx="60311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</a:schemeClr>
                </a:solidFill>
              </a:rPr>
              <a:t>Comorbidities – MDD, anxiety disorders, personality disorders (borderline with bulimia)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4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Suicide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10763"/>
            <a:ext cx="10233800" cy="4698460"/>
          </a:xfrm>
        </p:spPr>
        <p:txBody>
          <a:bodyPr/>
          <a:lstStyle/>
          <a:p>
            <a:r>
              <a:rPr lang="en-US" dirty="0" smtClean="0"/>
              <a:t>Risk factors: </a:t>
            </a:r>
            <a:r>
              <a:rPr lang="en-US" dirty="0" smtClean="0">
                <a:solidFill>
                  <a:srgbClr val="FF0000"/>
                </a:solidFill>
              </a:rPr>
              <a:t>previous attempt</a:t>
            </a:r>
            <a:r>
              <a:rPr lang="en-US" dirty="0" smtClean="0"/>
              <a:t>, substance abuse, mental illness, firearms in the home, elderly, military personnel</a:t>
            </a:r>
          </a:p>
          <a:p>
            <a:r>
              <a:rPr lang="en-US" dirty="0" smtClean="0"/>
              <a:t>Native American &gt; White &gt; Asian, Hispanic, Black</a:t>
            </a:r>
          </a:p>
          <a:p>
            <a:r>
              <a:rPr lang="en-US" dirty="0" smtClean="0"/>
              <a:t>Females attempt more (3:1), males complete more (4:1)</a:t>
            </a:r>
          </a:p>
          <a:p>
            <a:r>
              <a:rPr lang="en-US" dirty="0" smtClean="0"/>
              <a:t>Firearms = most common in U.S. and most lethal</a:t>
            </a:r>
          </a:p>
          <a:p>
            <a:r>
              <a:rPr lang="en-US" dirty="0" smtClean="0"/>
              <a:t>Hospitalize (involuntarily if necessary), begin appropriate therapy</a:t>
            </a:r>
          </a:p>
          <a:p>
            <a:pPr lvl="1"/>
            <a:r>
              <a:rPr lang="en-US" dirty="0" smtClean="0"/>
              <a:t>SSRI’s – when starting there is a higher suicide risk (energy levels improve before depressed mood/suicidal thought content)</a:t>
            </a:r>
          </a:p>
          <a:p>
            <a:r>
              <a:rPr lang="en-US" dirty="0" err="1" smtClean="0"/>
              <a:t>Tarasoff</a:t>
            </a:r>
            <a:r>
              <a:rPr lang="en-US" dirty="0" smtClean="0"/>
              <a:t> v. Regents = duty to warn potential victim if patient expresses threat of harm to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Anxiety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832" y="1598355"/>
            <a:ext cx="9605772" cy="51755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Generalized Anxiety Disorder </a:t>
            </a:r>
            <a:r>
              <a:rPr lang="en-US" sz="2400" dirty="0"/>
              <a:t>–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85000"/>
                  </a:schemeClr>
                </a:solidFill>
              </a:rPr>
              <a:t>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xcessive worry about multiple everyday events for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&gt; 6 months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Restlessness, easily fatigued, ↓ concentration, irritability, muscle tension, sleep disturbance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Panic Disorder </a:t>
            </a:r>
            <a:r>
              <a:rPr lang="en-US" sz="2400" dirty="0"/>
              <a:t>–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recurrent, unprovoked episodes of intense fear (panic attacks)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Tachycardia, sweating, SOB, CP, abdominal distress, tremor, dizziness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Anticipatory anxiety for future attacks, fear “losing control,” significant change in behavior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Peak in 10 min, last 20-30 min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Agoraphobia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fear of being in situations from which escape may be difficult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Specific Phobia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persistent, irrational fear of object, creature or situation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Social Phobia (Social Anxiety Disorder)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anxiety about humiliating oneself in both social and performance situations</a:t>
            </a:r>
            <a:endParaRPr lang="en-US" sz="2400" dirty="0" smtClean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50259" y="1027906"/>
            <a:ext cx="23417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Medical Causes: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Arrhythmia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CHF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Delirium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Dementia</a:t>
            </a:r>
          </a:p>
          <a:p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Substance Causes: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Stimulants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Caffeine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Nicotine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Alcohol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Antidepressants</a:t>
            </a:r>
          </a:p>
          <a:p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Other Psych Causes: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Depression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Bipolar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Schizophrenia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707783" y="1027906"/>
            <a:ext cx="0" cy="538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02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PTSD and ASD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791" y="1539298"/>
            <a:ext cx="7804682" cy="486150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Post-traumatic Stress Disorder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Experiencing/witnessing/learning of a traumatic event, with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≥ 1 month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of symptoms (onset at any time) from the following clusters + </a:t>
            </a:r>
            <a:r>
              <a:rPr lang="en-US" i="1" dirty="0" smtClean="0">
                <a:solidFill>
                  <a:schemeClr val="tx1">
                    <a:lumMod val="85000"/>
                  </a:schemeClr>
                </a:solidFill>
              </a:rPr>
              <a:t>functional impairment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Intrusion – flashbacks, nightmares, distressing thoughts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Avoidance – physical (people, places) or mental (thoughts, feelings)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Cognition/Mood – persistent negative emotions, detachment, distorted cognition (irrational thoughts)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Arousal/Reactivity – hypervigilance, ↑ startle response, sleep disturbance, irritability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Acute Stress Disorder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Similar scenario and symptomatology to PTSD except: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Duration is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 days – 1 month after trauma exposure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66113" y="1225689"/>
            <a:ext cx="35840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Risk Factors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Female gender, younger 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Low SES, education, IQ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>
                <a:solidFill>
                  <a:srgbClr val="FF0000"/>
                </a:solidFill>
              </a:rPr>
              <a:t>Intentional</a:t>
            </a:r>
            <a:r>
              <a:rPr lang="en-US" sz="2000" dirty="0" smtClean="0">
                <a:solidFill>
                  <a:srgbClr val="FF0000"/>
                </a:solidFill>
              </a:rPr>
              <a:t> violent act toward you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, trauma severity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Continued environmental exposures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Functional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Substance abuse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Aggression/Violence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SI, attempts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Work/marriage problems</a:t>
            </a:r>
          </a:p>
          <a:p>
            <a:r>
              <a:rPr lang="en-US" sz="2000" u="sng" dirty="0" smtClean="0">
                <a:solidFill>
                  <a:schemeClr val="tx1">
                    <a:lumMod val="85000"/>
                  </a:schemeClr>
                </a:solidFill>
              </a:rPr>
              <a:t>Treatments: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CBT (1</a:t>
            </a:r>
            <a:r>
              <a:rPr lang="en-US" sz="2000" baseline="30000" dirty="0" smtClean="0">
                <a:solidFill>
                  <a:schemeClr val="tx1">
                    <a:lumMod val="85000"/>
                  </a:schemeClr>
                </a:solidFill>
              </a:rPr>
              <a:t>st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line), EMDR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SSRI’s (1</a:t>
            </a:r>
            <a:r>
              <a:rPr lang="en-US" sz="2000" baseline="30000" dirty="0" smtClean="0">
                <a:solidFill>
                  <a:schemeClr val="tx1">
                    <a:lumMod val="85000"/>
                  </a:schemeClr>
                </a:solidFill>
              </a:rPr>
              <a:t>st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line) sertraline, paroxetine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Benzos (very short term)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Prazosin for nightmares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137236" y="1539298"/>
            <a:ext cx="9237" cy="5176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9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Intoxication &amp; Withdrawal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Substance Use Disorder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problematic pattern of substance use leading to significant impairment or distress over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12 month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period involving: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Impaired Control – can’t cut down, taking more than intended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Social Impairment – not fulfilling obligations, giving up important activities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Risky Use – ignoring hazardous purchasing conditions or physical effects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Pharmacologic Dependence – tolerance, withdrawal if stop using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 essence – not just physical dependence but maladaptive </a:t>
            </a:r>
            <a:r>
              <a:rPr lang="en-US" i="1" dirty="0" smtClean="0">
                <a:solidFill>
                  <a:schemeClr val="tx1">
                    <a:lumMod val="85000"/>
                  </a:schemeClr>
                </a:solidFill>
              </a:rPr>
              <a:t>behaviors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surrounding use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22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Neuroscience of PTSD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509" y="1825624"/>
            <a:ext cx="10545527" cy="4833793"/>
          </a:xfrm>
        </p:spPr>
        <p:txBody>
          <a:bodyPr/>
          <a:lstStyle/>
          <a:p>
            <a:r>
              <a:rPr lang="en-US" sz="2400" dirty="0" smtClean="0"/>
              <a:t>Amygdala – hyperactive</a:t>
            </a:r>
          </a:p>
          <a:p>
            <a:pPr lvl="1"/>
            <a:r>
              <a:rPr lang="en-US" dirty="0" smtClean="0"/>
              <a:t> </a:t>
            </a:r>
            <a:r>
              <a:rPr lang="en-US" sz="2000" dirty="0" smtClean="0"/>
              <a:t>Hyperarousal, exaggerated emotional response to stimuli</a:t>
            </a:r>
          </a:p>
          <a:p>
            <a:r>
              <a:rPr lang="en-US" sz="2400" dirty="0" smtClean="0"/>
              <a:t>Prefrontal cortex – hypoactive</a:t>
            </a:r>
          </a:p>
          <a:p>
            <a:pPr lvl="1"/>
            <a:r>
              <a:rPr lang="en-US" sz="2000" dirty="0" smtClean="0"/>
              <a:t>↓ ability to keep limbic system in check</a:t>
            </a:r>
          </a:p>
          <a:p>
            <a:pPr lvl="1"/>
            <a:r>
              <a:rPr lang="en-US" sz="2000" dirty="0" smtClean="0"/>
              <a:t>↓ ability to properly interpret stimulus context </a:t>
            </a:r>
            <a:r>
              <a:rPr lang="en-US" sz="2000" dirty="0" smtClean="0">
                <a:sym typeface="Wingdings" panose="05000000000000000000" pitchFamily="2" charset="2"/>
              </a:rPr>
              <a:t> behaviors become more instinctual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↓ decreases memory consolidation which links context with stimulus</a:t>
            </a:r>
          </a:p>
          <a:p>
            <a:r>
              <a:rPr lang="en-US" sz="2400" dirty="0" smtClean="0"/>
              <a:t>Hippocampus – small</a:t>
            </a:r>
          </a:p>
          <a:p>
            <a:pPr lvl="1"/>
            <a:r>
              <a:rPr lang="en-US" sz="2000" dirty="0" smtClean="0"/>
              <a:t>Also impairs memory formation which properly links context to stimulus</a:t>
            </a:r>
          </a:p>
          <a:p>
            <a:r>
              <a:rPr lang="en-US" sz="2400" dirty="0" smtClean="0"/>
              <a:t>NE hyperactivity (made in locus </a:t>
            </a:r>
            <a:r>
              <a:rPr lang="en-US" sz="2400" dirty="0" err="1" smtClean="0"/>
              <a:t>coeruleus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↑ sympathetic tone - ↑ HR, BP, startle response, hyperarousal</a:t>
            </a:r>
          </a:p>
          <a:p>
            <a:pPr lvl="1"/>
            <a:r>
              <a:rPr lang="en-US" sz="2000" dirty="0" smtClean="0"/>
              <a:t> HPA axis dysregulation on the locus </a:t>
            </a:r>
            <a:r>
              <a:rPr lang="en-US" sz="2000" dirty="0" err="1" smtClean="0"/>
              <a:t>coeruleus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 high levels of stress hormones (i.e. cortisol) fail to provide feedback inhibition  continues to drive up NE levels</a:t>
            </a:r>
            <a:endParaRPr lang="en-US" sz="2000" dirty="0"/>
          </a:p>
        </p:txBody>
      </p:sp>
      <p:sp>
        <p:nvSpPr>
          <p:cNvPr id="4" name="Left Brace 3"/>
          <p:cNvSpPr/>
          <p:nvPr/>
        </p:nvSpPr>
        <p:spPr>
          <a:xfrm>
            <a:off x="1312763" y="1825624"/>
            <a:ext cx="71492" cy="114848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0509" y="2076700"/>
            <a:ext cx="118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Reciprocal Changes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857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Anxiolytics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487220"/>
            <a:ext cx="10233800" cy="53026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Benzodiazepines (</a:t>
            </a:r>
            <a:r>
              <a:rPr lang="en-US" sz="2400" dirty="0" smtClean="0">
                <a:solidFill>
                  <a:srgbClr val="FFFF00"/>
                </a:solidFill>
              </a:rPr>
              <a:t>diazepam, alprazolam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etc.) – </a:t>
            </a:r>
            <a:r>
              <a:rPr lang="en-US" sz="2400" i="1" dirty="0" smtClean="0">
                <a:solidFill>
                  <a:schemeClr val="tx1">
                    <a:lumMod val="85000"/>
                  </a:schemeClr>
                </a:solidFill>
              </a:rPr>
              <a:t>acute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anxiety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Potentiate GABA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neuron hyperpolarization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reduce anxiety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Side effects – sedation, impaired coordination, life-threatening withdrawal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Antidepressants (SSRI’s) –  1</a:t>
            </a:r>
            <a:r>
              <a:rPr lang="en-US" sz="2400" baseline="300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st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line for </a:t>
            </a:r>
            <a:r>
              <a:rPr lang="en-US" sz="2400" i="1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chronic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anxiety (i.e. GAD)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Buspirone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– </a:t>
            </a:r>
            <a:r>
              <a:rPr lang="en-US" sz="2400" i="1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chronic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anxiety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5HT partial agonist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Non-sedating, no withdrawal, no impairment of driving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Propranolol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– performance anxiety</a:t>
            </a:r>
            <a:endParaRPr lang="en-US" sz="2400" dirty="0">
              <a:solidFill>
                <a:srgbClr val="FFFF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Ramelteon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– melatonin receptor agonist  sleep initiation but not maintenance for insomnia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Prazosin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– alpha blocker that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↓ BP and improves sleep (sedating, ↓ nightmares)</a:t>
            </a:r>
            <a:endParaRPr lang="en-US" sz="2400" dirty="0" smtClean="0">
              <a:solidFill>
                <a:srgbClr val="FFFF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85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Non-pharmacologic treatments – relaxation training, desensitization, CBT (especially for insomnia)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85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57998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Somatic Symptom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1344"/>
            <a:ext cx="10233800" cy="4963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Somatization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psychological problems communicated as physical symptoms which are otherwise medically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unexplained or disproportionate 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Risks – childhood illness, parental illness, childhood trauma/abuse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Consequences –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↑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health care visits, ↑ iatrogenic disease due to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unnecessary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workup, disruption of doctor-patient relationship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Somatic Symptoms Disorder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1 or more somatic symptoms that are </a:t>
            </a:r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distressing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Excessive thoughts/feelings/behaviors related to the symptoms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Disproportionate/persistent thoughts about seriousness of symptoms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Persistently high anxiety level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Excessive time/energy devoted to symptoms or health concerns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Symptom duration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≥ 6 months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regular f/u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visits (i.e. monthly),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set limits, minimize polypharmacy, treat common comorbid conditions appropriately (depression,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anxiety disorders)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5928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Somatic Symptom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428040"/>
            <a:ext cx="10233800" cy="5429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Illness Anxiety Disorder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Excessive/disproportionate preoccupation with having/acquiring a serious illness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High anxiety level about health, illness becomes central to identity, seek reassurance </a:t>
            </a:r>
          </a:p>
          <a:p>
            <a:pPr lvl="1"/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No (or mild) somatic symptoms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Illness preoccupation present for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≥ 6 months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Conversion Disorder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One or more neurologic (sensory or motor) symptoms which cannot be explained by a known neurological/medical condition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Weakness/paralysis, reduced sensation, dysarthria, limb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shaking/</a:t>
            </a: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pseudoseizures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Abrupt onset, short duration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Women &gt; Men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“La Belle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Indifference”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Factitious </a:t>
            </a:r>
            <a:r>
              <a:rPr lang="en-US" sz="2400" dirty="0">
                <a:solidFill>
                  <a:srgbClr val="FFFF00"/>
                </a:solidFill>
              </a:rPr>
              <a:t>Disorder (</a:t>
            </a:r>
            <a:r>
              <a:rPr lang="en-US" sz="2400" dirty="0" err="1">
                <a:solidFill>
                  <a:srgbClr val="FFFF00"/>
                </a:solidFill>
              </a:rPr>
              <a:t>Münchhausen</a:t>
            </a:r>
            <a:r>
              <a:rPr lang="en-US" sz="2400" dirty="0">
                <a:solidFill>
                  <a:srgbClr val="FFFF00"/>
                </a:solidFill>
              </a:rPr>
              <a:t> Syndrome)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Conscious falsification of physical/psych symptoms for primary gain (i.e. sick role)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No obvious external rewards (vs. malingering – falsify for secondary gain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lvl="1"/>
            <a:r>
              <a:rPr lang="en-US" sz="2000" dirty="0" err="1">
                <a:solidFill>
                  <a:schemeClr val="tx1">
                    <a:lumMod val="85000"/>
                  </a:schemeClr>
                </a:solidFill>
              </a:rPr>
              <a:t>Münchhausen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Syndrome by Proxy – falsifying symptoms of another individual</a:t>
            </a:r>
          </a:p>
          <a:p>
            <a:pPr lvl="1"/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253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OCD Spectrum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40084"/>
            <a:ext cx="10233800" cy="5317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FF00"/>
                </a:solidFill>
              </a:rPr>
              <a:t>Obssessions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recurrent and persistent thoughts/urges/images experienced as intrusive and unwanted (i.e.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ego-dystonic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) and cause anxiety/distress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Common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themes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– contamination, fear of harming, need for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symmetry, checking for reassurance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Compulsions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repetitive behaviors (washing, checking) or mental acts (counting, repeating) that the individual feels driven to perform to alleviate anxiety from obsessions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or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prevent a dreaded event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Obsessive-Compulsive Disorder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Presence of obsessions, compulsions or both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Time consuming (&gt; 1 </a:t>
            </a: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hr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/day) or cause significant distress or impaired functioning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MRI findings – increased metabolic activity in orbitofrontal cortex, limbic structures, caudate, and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thalamus (regulate emotions, impulse inhibition and judgment) 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M=F, younger in males,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80-87%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MZ concordance, childhood onset comorbid with Tourette’s Syndrome, ADHD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CBT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(1</a:t>
            </a:r>
            <a:r>
              <a:rPr lang="en-US" sz="2000" baseline="30000" dirty="0" smtClean="0">
                <a:solidFill>
                  <a:schemeClr val="tx1">
                    <a:lumMod val="85000"/>
                  </a:schemeClr>
                </a:solidFill>
              </a:rPr>
              <a:t>st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line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), SSRI’s,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clomipramine (TCA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), surgical treatments (gamma knife, DBS)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630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OCD Spectrum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50989"/>
            <a:ext cx="10233800" cy="5414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Compulsive Hoarding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acquisition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of and/or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failure to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discard useless/valueless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possessions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Cluttered living space, social isolation, impaired functioning or significant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distress/shame, difficulty with decision making</a:t>
            </a:r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Can be a symptom of OCD or a stand-alone diagnosis (70-80% meet OCD criteria)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Vs. OCD – earlier symptom onset, ↑ age at presentation, ↓ insight, more treatment-resistant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same as OCD (CBT, SSRI’s)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Body Dysmorphic Disorder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preoccupation with perceived physical flaws that are slight/unobservable to others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Skin, hair, nose are common preoccupations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Repetitive behaviors (grooming, mirror checking) or mental acts (comparing to others)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Often have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intrusive</a:t>
            </a:r>
            <a:r>
              <a:rPr lang="en-US" sz="2000" smtClean="0">
                <a:solidFill>
                  <a:schemeClr val="tx1">
                    <a:lumMod val="85000"/>
                  </a:schemeClr>
                </a:solidFill>
              </a:rPr>
              <a:t>, obsessive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thoughts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Clinically significant distress or impaired function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Ideas of reference common – falsely believe people are judging/mocking them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High rates of SI and attempts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727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eekbardlc.com/wp-content/uploads/2015/05/Solari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32" y="1328371"/>
            <a:ext cx="10368037" cy="4399936"/>
          </a:xfrm>
          <a:prstGeom prst="rect">
            <a:avLst/>
          </a:prstGeom>
          <a:noFill/>
          <a:effectLst>
            <a:softEdge rad="2794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6253" y="4767943"/>
            <a:ext cx="27959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49974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Intoxication &amp; Withdrawal</a:t>
            </a:r>
            <a:endParaRPr lang="en-US" dirty="0">
              <a:solidFill>
                <a:srgbClr val="FF9933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957946"/>
              </p:ext>
            </p:extLst>
          </p:nvPr>
        </p:nvGraphicFramePr>
        <p:xfrm>
          <a:off x="697284" y="1539552"/>
          <a:ext cx="10797431" cy="4994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486"/>
                <a:gridCol w="2334746"/>
                <a:gridCol w="2106930"/>
                <a:gridCol w="2027378"/>
                <a:gridCol w="2126891"/>
              </a:tblGrid>
              <a:tr h="87950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Stimulants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Sedatives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Hallucinogens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Dissociative Anesthetics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Cannabinoids</a:t>
                      </a:r>
                      <a:endParaRPr lang="en-US" sz="2400" dirty="0"/>
                    </a:p>
                  </a:txBody>
                  <a:tcPr/>
                </a:tc>
              </a:tr>
              <a:tr h="7779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Cocaine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Alcohol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LSD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PCP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Marijuana</a:t>
                      </a:r>
                      <a:endParaRPr lang="en-US" sz="2400" dirty="0"/>
                    </a:p>
                  </a:txBody>
                  <a:tcPr/>
                </a:tc>
              </a:tr>
              <a:tr h="87950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Amphetamines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Benzodiazepines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Psilocybin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Ketamine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K2</a:t>
                      </a:r>
                      <a:endParaRPr lang="en-US" sz="2400" dirty="0"/>
                    </a:p>
                  </a:txBody>
                  <a:tcPr/>
                </a:tc>
              </a:tr>
              <a:tr h="7779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Crystal</a:t>
                      </a:r>
                      <a:r>
                        <a:rPr lang="en-US" sz="2400" baseline="0" dirty="0" smtClean="0"/>
                        <a:t> Meth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Barbiturates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Mescaline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9013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Ecstasy</a:t>
                      </a:r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(MDMA)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Opioids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7779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Bath Salts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6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Stimulants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Mechanisms of Action: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Cocaine</a:t>
            </a:r>
            <a:r>
              <a:rPr lang="en-US" dirty="0" smtClean="0"/>
              <a:t> – ↓ reuptake of DA, NE, 5HT</a:t>
            </a:r>
          </a:p>
          <a:p>
            <a:pPr lvl="1"/>
            <a:r>
              <a:rPr lang="en-US" dirty="0" smtClean="0"/>
              <a:t>Smoking and injection = most addictive </a:t>
            </a:r>
          </a:p>
          <a:p>
            <a:pPr lvl="1"/>
            <a:r>
              <a:rPr lang="en-US" dirty="0" smtClean="0"/>
              <a:t>Also can block nerve impulses causing local anesthetic effect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Amphetamines</a:t>
            </a:r>
            <a:r>
              <a:rPr lang="en-US" dirty="0" smtClean="0"/>
              <a:t> -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↓ reuptake, </a:t>
            </a:r>
            <a:r>
              <a:rPr lang="en-US" dirty="0" smtClean="0"/>
              <a:t>↑ release, ↓ degradation of NE and DA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Ecstasy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amphetamine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MoA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+ ↑ release of 5HT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Crystal Meth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- ↑ fat solubility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↑ BBB penetration  more addictive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Bath Salts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effect is similar to amphetamines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Stimulants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43" y="1773374"/>
            <a:ext cx="10418857" cy="446196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Intoxication:</a:t>
            </a:r>
            <a:r>
              <a:rPr lang="en-US" dirty="0" smtClean="0"/>
              <a:t> ↑ sympathetic tone (↑HR, ↑BP, ↑RR),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mydriasis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euphoria</a:t>
            </a:r>
            <a:endParaRPr lang="en-US" dirty="0">
              <a:solidFill>
                <a:srgbClr val="FFFF00"/>
              </a:solidFill>
            </a:endParaRP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Cocaine overdose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formications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, delirium, seizure, stroke, MI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Ecstasy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↑ emotional openness, euphoria, “afterglow”</a:t>
            </a:r>
          </a:p>
          <a:p>
            <a:pPr>
              <a:buClr>
                <a:schemeClr val="tx1">
                  <a:lumMod val="85000"/>
                </a:schemeClr>
              </a:buClr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u="sng" dirty="0" smtClean="0">
                <a:solidFill>
                  <a:schemeClr val="tx1">
                    <a:lumMod val="85000"/>
                  </a:schemeClr>
                </a:solidFill>
              </a:rPr>
              <a:t>Withdrawal: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malaise, fatigue, depression, SI, hypersomnia,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miosis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Symptomatic treatment (not life threatening)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Ecstasy – long-term use can deplete 5HT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 depression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21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Dissociative Anesthetics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PCP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Mechanism – blocks NMDA glutamate receptors, activates DA receptors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Intoxication – hallucinations,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nystagmus (rotatory)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violence, anesthesia 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Overdose – fever, rhabdomyolysis, renal failure, seizure, respiratory depression, death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Treatment – isolate, benzos, urine acidification (NOT antipsychotics – can worsen psychosis)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rgbClr val="FFFF00"/>
                </a:solidFill>
              </a:rPr>
              <a:t>Ketamine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allucinations, dissociation, profound respiratory depression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93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Hallucinogens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90688"/>
            <a:ext cx="10233800" cy="48364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LSD, Psilocybin, Mescaline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Mechanism – 5HT receptor agonist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Intoxication – visual distortions, intense emotions,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mydriasis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tachycardia, altered sense of time/space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Hallucinogen Persisting Perception (“Bad Trip”) – acute anxiety reaction</a:t>
            </a:r>
          </a:p>
          <a:p>
            <a:pPr lvl="2"/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reassure and wait, +/- benzos, antipsychotics last resort</a:t>
            </a:r>
          </a:p>
          <a:p>
            <a:pPr lvl="1"/>
            <a:r>
              <a:rPr lang="en-US" i="1" dirty="0" smtClean="0">
                <a:solidFill>
                  <a:schemeClr val="tx1">
                    <a:lumMod val="85000"/>
                  </a:schemeClr>
                </a:solidFill>
              </a:rPr>
              <a:t>Flashbacks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can occur in times of fatigue/stress or while using other drugs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Duration: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LSD, mescaline – 6-10 hours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Psilocybin – 2-4 hours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755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Cannabinoids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16618"/>
            <a:ext cx="10233800" cy="4827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Marijuana (Cannabis)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Mechanism – THC binds endogenous cannabinoid receptors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Intoxication – euphoria, relaxation,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conjunctival injection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paranoia, increased appetite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Withdrawal – irritability, restlessness, anxiety, depressed mood, abdominal pain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K2 (Spice)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Synthetic cannabinoid, 10x more affinity for receptor than THC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More severe symptoms – hallucinations, thought disorganization, aggression</a:t>
            </a:r>
          </a:p>
          <a:p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9644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4819</TotalTime>
  <Words>3501</Words>
  <Application>Microsoft Office PowerPoint</Application>
  <PresentationFormat>Widescreen</PresentationFormat>
  <Paragraphs>475</Paragraphs>
  <Slides>36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Corbel</vt:lpstr>
      <vt:lpstr>Wingdings</vt:lpstr>
      <vt:lpstr>Depth</vt:lpstr>
      <vt:lpstr>Psych Review II</vt:lpstr>
      <vt:lpstr>Topics</vt:lpstr>
      <vt:lpstr>Intoxication &amp; Withdrawal</vt:lpstr>
      <vt:lpstr>Intoxication &amp; Withdrawal</vt:lpstr>
      <vt:lpstr>Stimulants</vt:lpstr>
      <vt:lpstr>Stimulants</vt:lpstr>
      <vt:lpstr>Dissociative Anesthetics</vt:lpstr>
      <vt:lpstr>Hallucinogens</vt:lpstr>
      <vt:lpstr>Cannabinoids</vt:lpstr>
      <vt:lpstr>Sedatives</vt:lpstr>
      <vt:lpstr>Sedatives</vt:lpstr>
      <vt:lpstr>Intoxication &amp; Withdrawal</vt:lpstr>
      <vt:lpstr>Mood Disorders</vt:lpstr>
      <vt:lpstr>Depression</vt:lpstr>
      <vt:lpstr>Depression</vt:lpstr>
      <vt:lpstr>Depression</vt:lpstr>
      <vt:lpstr>Depression</vt:lpstr>
      <vt:lpstr>Depression</vt:lpstr>
      <vt:lpstr>Depression</vt:lpstr>
      <vt:lpstr>Bipolar Disorder</vt:lpstr>
      <vt:lpstr>Bipolar Disorder</vt:lpstr>
      <vt:lpstr>Bipolar Disorder</vt:lpstr>
      <vt:lpstr>Bipolar Disorder</vt:lpstr>
      <vt:lpstr>Bipolar Disorder</vt:lpstr>
      <vt:lpstr>Mood Disorders</vt:lpstr>
      <vt:lpstr>Eating Disorders</vt:lpstr>
      <vt:lpstr>Suicide</vt:lpstr>
      <vt:lpstr>Anxiety Disorders</vt:lpstr>
      <vt:lpstr>PTSD and ASD</vt:lpstr>
      <vt:lpstr>Neuroscience of PTSD</vt:lpstr>
      <vt:lpstr>Anxiolytics</vt:lpstr>
      <vt:lpstr>Somatic Symptom Disorders</vt:lpstr>
      <vt:lpstr>Somatic Symptom Disorders</vt:lpstr>
      <vt:lpstr>OCD Spectrum Disorders</vt:lpstr>
      <vt:lpstr>OCD Spectrum Disorders</vt:lpstr>
      <vt:lpstr>PowerPoint Presentation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 Review II</dc:title>
  <dc:creator>Charles Camp</dc:creator>
  <cp:lastModifiedBy>Charles Camp</cp:lastModifiedBy>
  <cp:revision>196</cp:revision>
  <dcterms:created xsi:type="dcterms:W3CDTF">2016-01-30T02:45:29Z</dcterms:created>
  <dcterms:modified xsi:type="dcterms:W3CDTF">2016-02-04T16:08:24Z</dcterms:modified>
</cp:coreProperties>
</file>