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9" r:id="rId9"/>
    <p:sldId id="263" r:id="rId10"/>
    <p:sldId id="264" r:id="rId11"/>
    <p:sldId id="262" r:id="rId12"/>
    <p:sldId id="265" r:id="rId13"/>
    <p:sldId id="270" r:id="rId14"/>
    <p:sldId id="271" r:id="rId15"/>
    <p:sldId id="272" r:id="rId16"/>
    <p:sldId id="273" r:id="rId17"/>
    <p:sldId id="279" r:id="rId18"/>
    <p:sldId id="280" r:id="rId19"/>
    <p:sldId id="277" r:id="rId20"/>
    <p:sldId id="278" r:id="rId21"/>
    <p:sldId id="276" r:id="rId22"/>
    <p:sldId id="275" r:id="rId23"/>
    <p:sldId id="274" r:id="rId24"/>
    <p:sldId id="281" r:id="rId25"/>
    <p:sldId id="284" r:id="rId26"/>
    <p:sldId id="283" r:id="rId27"/>
    <p:sldId id="268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FF00"/>
    <a:srgbClr val="FF3300"/>
    <a:srgbClr val="990000"/>
    <a:srgbClr val="CC6600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12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2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1/27/2016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1/27/2016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1/27/2016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1/27/2016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1/27/2016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1/27/2016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Psych Review I</a:t>
            </a:r>
            <a:endParaRPr lang="en-US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3282483"/>
            <a:ext cx="9144000" cy="1181545"/>
          </a:xfrm>
        </p:spPr>
        <p:txBody>
          <a:bodyPr>
            <a:normAutofit/>
          </a:bodyPr>
          <a:lstStyle/>
          <a:p>
            <a:r>
              <a:rPr lang="en-US" dirty="0" smtClean="0"/>
              <a:t>Charles Camp, MS IV</a:t>
            </a:r>
          </a:p>
          <a:p>
            <a:r>
              <a:rPr lang="en-US" dirty="0" smtClean="0"/>
              <a:t>ctcamp@buffalo.edu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4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Schizophrenia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7463" y="1539854"/>
            <a:ext cx="4135741" cy="291937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u="sng" dirty="0" smtClean="0">
                <a:solidFill>
                  <a:schemeClr val="tx1">
                    <a:lumMod val="95000"/>
                  </a:schemeClr>
                </a:solidFill>
              </a:rPr>
              <a:t>Positive Symptoms</a:t>
            </a:r>
          </a:p>
          <a:p>
            <a:pPr marL="0" indent="0" algn="ctr">
              <a:buNone/>
            </a:pP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Delusions</a:t>
            </a:r>
          </a:p>
          <a:p>
            <a:pPr marL="0" indent="0" algn="ctr">
              <a:buNone/>
            </a:pP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Hallucinations</a:t>
            </a:r>
          </a:p>
          <a:p>
            <a:pPr marL="0" indent="0" algn="ctr">
              <a:buNone/>
            </a:pP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Thought/speech disorganization </a:t>
            </a:r>
          </a:p>
          <a:p>
            <a:pPr marL="0" indent="0" algn="ctr">
              <a:buNone/>
            </a:pP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Disorganized behavior/Catatonia</a:t>
            </a:r>
            <a:endParaRPr lang="en-US" sz="24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2844079" y="4308389"/>
            <a:ext cx="502508" cy="6919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40686" y="5025082"/>
            <a:ext cx="350929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↑ dopamine in mesolimbic tract</a:t>
            </a:r>
          </a:p>
          <a:p>
            <a:pPr algn="ctr"/>
            <a:r>
              <a:rPr lang="en-US" sz="2000" dirty="0" smtClean="0"/>
              <a:t>Occur late, wax and wane</a:t>
            </a:r>
          </a:p>
          <a:p>
            <a:pPr algn="ctr"/>
            <a:r>
              <a:rPr lang="en-US" sz="2000" dirty="0" smtClean="0"/>
              <a:t>Cause hospitalization</a:t>
            </a:r>
          </a:p>
          <a:p>
            <a:pPr algn="ctr"/>
            <a:r>
              <a:rPr lang="en-US" sz="2000" dirty="0" smtClean="0"/>
              <a:t>Respond well to antipsychotics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787978" y="186175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063325" y="1539854"/>
            <a:ext cx="3213572" cy="2783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2800" u="sng" dirty="0" smtClean="0"/>
              <a:t>Negative Symptoms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2400" dirty="0" smtClean="0"/>
              <a:t>Blunted Affect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2400" dirty="0" smtClean="0"/>
              <a:t>Anhedonia/</a:t>
            </a:r>
            <a:r>
              <a:rPr lang="en-US" sz="2400" dirty="0" err="1" smtClean="0"/>
              <a:t>Asociality</a:t>
            </a:r>
            <a:endParaRPr lang="en-US" sz="2400" dirty="0"/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2400" dirty="0" err="1" smtClean="0"/>
              <a:t>Alogia</a:t>
            </a:r>
            <a:endParaRPr lang="en-US" sz="2400" dirty="0" smtClean="0"/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2400" dirty="0" smtClean="0"/>
              <a:t>Inattention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2400" dirty="0" err="1" smtClean="0"/>
              <a:t>Avolition</a:t>
            </a:r>
            <a:r>
              <a:rPr lang="en-US" sz="2400" dirty="0" smtClean="0"/>
              <a:t>/Apathy</a:t>
            </a:r>
            <a:endParaRPr lang="en-US" sz="2400" dirty="0"/>
          </a:p>
        </p:txBody>
      </p:sp>
      <p:sp>
        <p:nvSpPr>
          <p:cNvPr id="8" name="Down Arrow 7"/>
          <p:cNvSpPr/>
          <p:nvPr/>
        </p:nvSpPr>
        <p:spPr>
          <a:xfrm>
            <a:off x="8418857" y="4333103"/>
            <a:ext cx="502508" cy="6919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674597" y="5035005"/>
            <a:ext cx="399102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↓ dopamine in </a:t>
            </a:r>
            <a:r>
              <a:rPr lang="en-US" sz="2000" dirty="0" err="1" smtClean="0"/>
              <a:t>mesocortical</a:t>
            </a:r>
            <a:r>
              <a:rPr lang="en-US" sz="2000" dirty="0" smtClean="0"/>
              <a:t> tract</a:t>
            </a:r>
          </a:p>
          <a:p>
            <a:pPr algn="ctr"/>
            <a:r>
              <a:rPr lang="en-US" sz="2000" dirty="0" smtClean="0"/>
              <a:t>Occur early (</a:t>
            </a:r>
            <a:r>
              <a:rPr lang="en-US" sz="2000" dirty="0" err="1" smtClean="0"/>
              <a:t>prodrome</a:t>
            </a:r>
            <a:r>
              <a:rPr lang="en-US" sz="2000" dirty="0" smtClean="0"/>
              <a:t>), progressive</a:t>
            </a:r>
          </a:p>
          <a:p>
            <a:pPr algn="ctr"/>
            <a:r>
              <a:rPr lang="en-US" sz="2000" dirty="0" smtClean="0"/>
              <a:t>Impair function</a:t>
            </a:r>
          </a:p>
          <a:p>
            <a:pPr algn="ctr"/>
            <a:r>
              <a:rPr lang="en-US" sz="2000" dirty="0" smtClean="0"/>
              <a:t>Less response to antipsychotics</a:t>
            </a:r>
          </a:p>
        </p:txBody>
      </p:sp>
    </p:spTree>
    <p:extLst>
      <p:ext uri="{BB962C8B-B14F-4D97-AF65-F5344CB8AC3E}">
        <p14:creationId xmlns:p14="http://schemas.microsoft.com/office/powerpoint/2010/main" val="335851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Schizophrenia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A. 2+ of the following symptoms for at least 1 month: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Delusions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Hallucinations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Disorganized speech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Grossly </a:t>
            </a: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d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isorganized or catatonic behavior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Negative symptoms </a:t>
            </a:r>
            <a:endParaRPr lang="en-US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B. Social/Occupational Dysfunction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C. Overall duration of at least 6 months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D. Not attributable to schizoaffective or mood disorder, substance use, general medical condition, pervasive developmental disorder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6350" y="2240690"/>
            <a:ext cx="1367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Need at least 1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5" name="Right Brace 4"/>
          <p:cNvSpPr/>
          <p:nvPr/>
        </p:nvSpPr>
        <p:spPr>
          <a:xfrm>
            <a:off x="7232822" y="2314832"/>
            <a:ext cx="321275" cy="137571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675825" y="2771858"/>
            <a:ext cx="4053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Positive symptoms (psychosis)</a:t>
            </a:r>
            <a:endParaRPr lang="en-US" sz="24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38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Schizophrenia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641078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Cognitive Deficits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Memory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Language 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Attention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Executive function</a:t>
            </a:r>
            <a:endParaRPr lang="en-US" dirty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Mood Symptoms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Depression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Dysphoria</a:t>
            </a:r>
          </a:p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Common comorbidities – </a:t>
            </a: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substance abuse, anxiety disorders, personality disorders, diabetes, metabolic syndrome, heart/lung disease (reduced life expectancy)</a:t>
            </a:r>
            <a:endParaRPr lang="en-US" sz="2400" dirty="0">
              <a:solidFill>
                <a:schemeClr val="tx1">
                  <a:lumMod val="95000"/>
                </a:schemeClr>
              </a:solidFill>
            </a:endParaRPr>
          </a:p>
          <a:p>
            <a:pPr lvl="1" algn="ctr"/>
            <a:endParaRPr lang="en-US" dirty="0" smtClean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4209535" y="2290119"/>
            <a:ext cx="436606" cy="162285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917989" y="2439826"/>
            <a:ext cx="494558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Involves all cognitive domains</a:t>
            </a:r>
          </a:p>
          <a:p>
            <a:r>
              <a:rPr lang="en-US" sz="2000" dirty="0" smtClean="0"/>
              <a:t>Progressive</a:t>
            </a:r>
          </a:p>
          <a:p>
            <a:r>
              <a:rPr lang="en-US" sz="2000" dirty="0" smtClean="0"/>
              <a:t>Highly correlated with functional impairment</a:t>
            </a:r>
          </a:p>
          <a:p>
            <a:r>
              <a:rPr lang="en-US" sz="2000" dirty="0" smtClean="0"/>
              <a:t>Poor response to antipsychotics </a:t>
            </a:r>
            <a:endParaRPr lang="en-US" sz="2000" dirty="0"/>
          </a:p>
        </p:txBody>
      </p:sp>
      <p:sp>
        <p:nvSpPr>
          <p:cNvPr id="6" name="Right Brace 5"/>
          <p:cNvSpPr/>
          <p:nvPr/>
        </p:nvSpPr>
        <p:spPr>
          <a:xfrm>
            <a:off x="4209535" y="4291913"/>
            <a:ext cx="296562" cy="93911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917989" y="4407527"/>
            <a:ext cx="32528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Disabling/distressing</a:t>
            </a:r>
          </a:p>
          <a:p>
            <a:r>
              <a:rPr lang="en-US" sz="2000" dirty="0" smtClean="0"/>
              <a:t>Contributes to suicidality risk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2693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Schizophrenia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27670" y="1814212"/>
            <a:ext cx="4687676" cy="4023240"/>
          </a:xfrm>
        </p:spPr>
        <p:txBody>
          <a:bodyPr/>
          <a:lstStyle/>
          <a:p>
            <a:pPr marL="0" indent="0" algn="ctr">
              <a:buNone/>
            </a:pPr>
            <a:r>
              <a:rPr lang="en-US" u="sng" dirty="0" smtClean="0">
                <a:solidFill>
                  <a:srgbClr val="00B050"/>
                </a:solidFill>
              </a:rPr>
              <a:t>Good Prognosis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Acute and/or late onset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Positive symptoms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Family </a:t>
            </a:r>
            <a:r>
              <a:rPr lang="en-US" dirty="0" err="1" smtClean="0">
                <a:solidFill>
                  <a:schemeClr val="tx1">
                    <a:lumMod val="95000"/>
                  </a:schemeClr>
                </a:solidFill>
              </a:rPr>
              <a:t>Hx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 of affective disorder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Supportive family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Good premorbid functioning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36978" y="1814212"/>
            <a:ext cx="4272211" cy="2028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2800" u="sng" dirty="0" smtClean="0">
                <a:solidFill>
                  <a:srgbClr val="FF0000"/>
                </a:solidFill>
              </a:rPr>
              <a:t>Poor Prognosis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2800" dirty="0" smtClean="0"/>
              <a:t>Insidious and/or early onset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2800" dirty="0" smtClean="0"/>
              <a:t>Negative symptoms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2800" dirty="0" smtClean="0"/>
              <a:t>Family </a:t>
            </a:r>
            <a:r>
              <a:rPr lang="en-US" sz="2800" dirty="0" err="1" smtClean="0"/>
              <a:t>Hx</a:t>
            </a:r>
            <a:r>
              <a:rPr lang="en-US" sz="2800" dirty="0" smtClean="0"/>
              <a:t> of schizophrenia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5867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Schizophrenia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Neuroscience points: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↓ brain volume, ↑ ventricle size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↓ size of medial temporal cortex, hippocampus, amygdala, </a:t>
            </a:r>
            <a:r>
              <a:rPr lang="en-US" dirty="0" err="1" smtClean="0">
                <a:solidFill>
                  <a:schemeClr val="tx1">
                    <a:lumMod val="95000"/>
                  </a:schemeClr>
                </a:solidFill>
              </a:rPr>
              <a:t>parahippocampal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 gyrus</a:t>
            </a:r>
          </a:p>
          <a:p>
            <a:pPr lvl="1"/>
            <a:r>
              <a:rPr lang="en-US" dirty="0" err="1" smtClean="0">
                <a:solidFill>
                  <a:schemeClr val="tx1">
                    <a:lumMod val="95000"/>
                  </a:schemeClr>
                </a:solidFill>
              </a:rPr>
              <a:t>Temporolimbic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 structures involved in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 positive symptoms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Frontal structures involved in negative symptoms</a:t>
            </a:r>
            <a:endParaRPr lang="en-US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91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rgbClr val="FF9933"/>
                </a:solidFill>
              </a:rPr>
              <a:t>DDx</a:t>
            </a:r>
            <a:r>
              <a:rPr lang="en-US" dirty="0" smtClean="0">
                <a:solidFill>
                  <a:srgbClr val="FF9933"/>
                </a:solidFill>
              </a:rPr>
              <a:t> of Psychosis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1767959"/>
            <a:ext cx="10233800" cy="4682267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>
                <a:solidFill>
                  <a:schemeClr val="tx1">
                    <a:lumMod val="95000"/>
                  </a:schemeClr>
                </a:solidFill>
              </a:rPr>
              <a:t>Primary Psychotic Disorders</a:t>
            </a:r>
          </a:p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Brief Psychotic Disorder, </a:t>
            </a:r>
            <a:r>
              <a:rPr lang="en-US" dirty="0" smtClean="0">
                <a:solidFill>
                  <a:srgbClr val="FFFF00"/>
                </a:solidFill>
              </a:rPr>
              <a:t>&lt; 1 month</a:t>
            </a:r>
            <a:endParaRPr lang="en-US" dirty="0" smtClean="0">
              <a:solidFill>
                <a:schemeClr val="tx1">
                  <a:lumMod val="9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Sudden onset (develops within 2 weeks)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No negative symptoms</a:t>
            </a:r>
          </a:p>
          <a:p>
            <a:pPr lvl="1"/>
            <a:r>
              <a:rPr lang="en-US" i="1" dirty="0" smtClean="0">
                <a:solidFill>
                  <a:schemeClr val="tx1">
                    <a:lumMod val="95000"/>
                  </a:schemeClr>
                </a:solidFill>
              </a:rPr>
              <a:t>Intact function</a:t>
            </a:r>
          </a:p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Schizophreniform Disorder, </a:t>
            </a:r>
            <a:r>
              <a:rPr lang="en-US" dirty="0" smtClean="0">
                <a:solidFill>
                  <a:srgbClr val="FFFF00"/>
                </a:solidFill>
              </a:rPr>
              <a:t>1-6 months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Same criteria as schizophrenia EXCEPT </a:t>
            </a:r>
            <a:r>
              <a:rPr lang="en-US" i="1" dirty="0" smtClean="0">
                <a:solidFill>
                  <a:schemeClr val="tx1">
                    <a:lumMod val="95000"/>
                  </a:schemeClr>
                </a:solidFill>
              </a:rPr>
              <a:t>function is intact</a:t>
            </a:r>
          </a:p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Schizophrenia, </a:t>
            </a:r>
            <a:r>
              <a:rPr lang="en-US" dirty="0" smtClean="0">
                <a:solidFill>
                  <a:srgbClr val="FFFF00"/>
                </a:solidFill>
              </a:rPr>
              <a:t>&gt;6 months</a:t>
            </a:r>
          </a:p>
          <a:p>
            <a:pPr lvl="1"/>
            <a:r>
              <a:rPr lang="en-US" i="1" dirty="0" smtClean="0">
                <a:solidFill>
                  <a:schemeClr val="tx1">
                    <a:lumMod val="95000"/>
                  </a:schemeClr>
                </a:solidFill>
              </a:rPr>
              <a:t>Function must be impaired</a:t>
            </a:r>
          </a:p>
        </p:txBody>
      </p:sp>
    </p:spTree>
    <p:extLst>
      <p:ext uri="{BB962C8B-B14F-4D97-AF65-F5344CB8AC3E}">
        <p14:creationId xmlns:p14="http://schemas.microsoft.com/office/powerpoint/2010/main" val="23199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solidFill>
                  <a:srgbClr val="FF9933"/>
                </a:solidFill>
              </a:rPr>
              <a:t>DDx</a:t>
            </a:r>
            <a:r>
              <a:rPr lang="en-US" dirty="0">
                <a:solidFill>
                  <a:srgbClr val="FF9933"/>
                </a:solidFill>
              </a:rPr>
              <a:t> of Psychosis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smtClean="0"/>
              <a:t>Primary Psychotic Disorders (continued)</a:t>
            </a:r>
            <a:endParaRPr lang="en-US" dirty="0" smtClean="0"/>
          </a:p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Schizoaffective Disorder – concurrent symptoms of schizophrenia and major mood disorder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Mood symptoms present for the majority of illness, other than a period of at least 2 weeks with delusions or hallucinations alone</a:t>
            </a:r>
          </a:p>
          <a:p>
            <a:pPr lvl="1"/>
            <a:r>
              <a:rPr lang="en-US" i="1" dirty="0" smtClean="0">
                <a:solidFill>
                  <a:schemeClr val="tx1">
                    <a:lumMod val="95000"/>
                  </a:schemeClr>
                </a:solidFill>
              </a:rPr>
              <a:t>Impaired function not required (though common)</a:t>
            </a:r>
            <a:endParaRPr lang="en-US" dirty="0" smtClean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Delusional Disorder – 1+ delusions for ≥ 1 month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Types – </a:t>
            </a:r>
            <a:r>
              <a:rPr lang="en-US" dirty="0" err="1" smtClean="0">
                <a:solidFill>
                  <a:schemeClr val="tx1">
                    <a:lumMod val="95000"/>
                  </a:schemeClr>
                </a:solidFill>
              </a:rPr>
              <a:t>erotomanic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, jealous, grandiose, persecutory</a:t>
            </a:r>
          </a:p>
          <a:p>
            <a:pPr lvl="1"/>
            <a:r>
              <a:rPr lang="en-US" i="1" dirty="0" smtClean="0">
                <a:solidFill>
                  <a:schemeClr val="tx1">
                    <a:lumMod val="95000"/>
                  </a:schemeClr>
                </a:solidFill>
              </a:rPr>
              <a:t>Intact function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99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solidFill>
                  <a:srgbClr val="FF9933"/>
                </a:solidFill>
              </a:rPr>
              <a:t>DDx</a:t>
            </a:r>
            <a:r>
              <a:rPr lang="en-US" dirty="0">
                <a:solidFill>
                  <a:srgbClr val="FF9933"/>
                </a:solidFill>
              </a:rPr>
              <a:t> of Psychosis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Mood disorders – MDD, bipolar disorder</a:t>
            </a:r>
          </a:p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Dementia</a:t>
            </a:r>
          </a:p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Delirium</a:t>
            </a:r>
          </a:p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Personality disorders</a:t>
            </a:r>
          </a:p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PTSD</a:t>
            </a:r>
          </a:p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Post-partum psychosis or mood disorder</a:t>
            </a:r>
          </a:p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Medications/Substances – steroids, amphetamines, cocaine </a:t>
            </a:r>
          </a:p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General Medical Condition – encephalitis, seizures, thyrotoxicosis </a:t>
            </a:r>
          </a:p>
        </p:txBody>
      </p:sp>
    </p:spTree>
    <p:extLst>
      <p:ext uri="{BB962C8B-B14F-4D97-AF65-F5344CB8AC3E}">
        <p14:creationId xmlns:p14="http://schemas.microsoft.com/office/powerpoint/2010/main" val="192708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9346" y="579309"/>
            <a:ext cx="10515600" cy="1325563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Antipsychotics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478" y="1619250"/>
            <a:ext cx="5854110" cy="52387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u="sng" dirty="0" smtClean="0"/>
              <a:t>4 Dopamine (DA) Tracts</a:t>
            </a:r>
          </a:p>
          <a:p>
            <a:r>
              <a:rPr lang="en-US" dirty="0" smtClean="0"/>
              <a:t>Mesolimbic</a:t>
            </a:r>
          </a:p>
          <a:p>
            <a:pPr lvl="1"/>
            <a:r>
              <a:rPr lang="en-US" dirty="0" smtClean="0"/>
              <a:t>↑DA </a:t>
            </a:r>
            <a:r>
              <a:rPr lang="en-US" dirty="0" smtClean="0">
                <a:sym typeface="Wingdings" panose="05000000000000000000" pitchFamily="2" charset="2"/>
              </a:rPr>
              <a:t> Positive Symptoms</a:t>
            </a:r>
          </a:p>
          <a:p>
            <a:pPr marL="457200" lvl="1" indent="0">
              <a:buNone/>
            </a:pP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err="1" smtClean="0"/>
              <a:t>Mesocortical</a:t>
            </a:r>
            <a:endParaRPr lang="en-US" dirty="0" smtClean="0"/>
          </a:p>
          <a:p>
            <a:pPr lvl="1"/>
            <a:r>
              <a:rPr lang="en-US" dirty="0" smtClean="0"/>
              <a:t>↓DA </a:t>
            </a:r>
            <a:r>
              <a:rPr lang="en-US" dirty="0" smtClean="0">
                <a:sym typeface="Wingdings" panose="05000000000000000000" pitchFamily="2" charset="2"/>
              </a:rPr>
              <a:t> Negative Symptoms</a:t>
            </a:r>
          </a:p>
          <a:p>
            <a:pPr marL="457200" lvl="1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/>
              <a:t>Nigrostriatal (movement)</a:t>
            </a:r>
          </a:p>
          <a:p>
            <a:pPr lvl="1"/>
            <a:r>
              <a:rPr lang="en-US" dirty="0" smtClean="0"/>
              <a:t>DA competes with Ach in basal ganglia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Tuber0infundibular  (endocrine)</a:t>
            </a:r>
          </a:p>
          <a:p>
            <a:pPr lvl="1"/>
            <a:r>
              <a:rPr lang="en-US" dirty="0" smtClean="0"/>
              <a:t>DA inhibits prolactin release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03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Antipsychotics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smtClean="0"/>
              <a:t>Typical (1</a:t>
            </a:r>
            <a:r>
              <a:rPr lang="en-US" u="sng" baseline="30000" dirty="0" smtClean="0"/>
              <a:t>st</a:t>
            </a:r>
            <a:r>
              <a:rPr lang="en-US" u="sng" dirty="0" smtClean="0"/>
              <a:t> Generation) Antipsychotics</a:t>
            </a:r>
            <a:r>
              <a:rPr lang="en-US" dirty="0"/>
              <a:t> </a:t>
            </a:r>
            <a:r>
              <a:rPr lang="en-US" dirty="0" smtClean="0"/>
              <a:t>– Mechanism of Action</a:t>
            </a:r>
          </a:p>
          <a:p>
            <a:r>
              <a:rPr lang="en-US" dirty="0" smtClean="0"/>
              <a:t>Dopamine (D2) blockade – therapeutic action (as well as side effects)</a:t>
            </a:r>
          </a:p>
          <a:p>
            <a:r>
              <a:rPr lang="en-US" dirty="0" smtClean="0"/>
              <a:t>Muscarinic (M1) blockade – anticholinergic effects</a:t>
            </a:r>
          </a:p>
          <a:p>
            <a:r>
              <a:rPr lang="en-US" dirty="0" smtClean="0"/>
              <a:t>Alpha1 blockade – orthostatic hypotension/dizziness/drowsiness</a:t>
            </a:r>
          </a:p>
          <a:p>
            <a:r>
              <a:rPr lang="en-US" dirty="0" smtClean="0"/>
              <a:t>Histamine (H1) blockade – drowsiness, weight gain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72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Goals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Give a broad overview of preceding material</a:t>
            </a:r>
          </a:p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Distill content to the most important, exam-relevant information</a:t>
            </a:r>
          </a:p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Provide an open forum for questions and clarifications</a:t>
            </a: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95000"/>
                </a:schemeClr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Use these reviews as a guideline for your studying!</a:t>
            </a:r>
            <a:endParaRPr lang="en-US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75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Antipsychotics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933" y="1537200"/>
            <a:ext cx="5806392" cy="4917146"/>
          </a:xfrm>
        </p:spPr>
        <p:txBody>
          <a:bodyPr>
            <a:normAutofit/>
          </a:bodyPr>
          <a:lstStyle/>
          <a:p>
            <a:r>
              <a:rPr lang="en-US" dirty="0" smtClean="0"/>
              <a:t>Mesolimbic</a:t>
            </a:r>
          </a:p>
          <a:p>
            <a:pPr lvl="1"/>
            <a:r>
              <a:rPr lang="en-US" dirty="0" smtClean="0"/>
              <a:t>↑DA </a:t>
            </a:r>
            <a:r>
              <a:rPr lang="en-US" dirty="0" smtClean="0">
                <a:sym typeface="Wingdings" panose="05000000000000000000" pitchFamily="2" charset="2"/>
              </a:rPr>
              <a:t> Positive Symptoms</a:t>
            </a:r>
          </a:p>
          <a:p>
            <a:pPr marL="457200" lvl="1" indent="0">
              <a:buNone/>
            </a:pP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err="1" smtClean="0"/>
              <a:t>Mesocortical</a:t>
            </a:r>
            <a:endParaRPr lang="en-US" dirty="0" smtClean="0"/>
          </a:p>
          <a:p>
            <a:pPr lvl="1"/>
            <a:r>
              <a:rPr lang="en-US" dirty="0" smtClean="0"/>
              <a:t>↓DA </a:t>
            </a:r>
            <a:r>
              <a:rPr lang="en-US" dirty="0" smtClean="0">
                <a:sym typeface="Wingdings" panose="05000000000000000000" pitchFamily="2" charset="2"/>
              </a:rPr>
              <a:t> Negative Symptoms</a:t>
            </a:r>
          </a:p>
          <a:p>
            <a:pPr marL="457200" lvl="1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/>
              <a:t>Nigrostriatal</a:t>
            </a:r>
          </a:p>
          <a:p>
            <a:pPr lvl="1"/>
            <a:r>
              <a:rPr lang="en-US" dirty="0" smtClean="0"/>
              <a:t>DA competes with Ach in basal ganglia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Tuber0infundibular</a:t>
            </a:r>
          </a:p>
          <a:p>
            <a:pPr lvl="1"/>
            <a:r>
              <a:rPr lang="en-US" dirty="0" smtClean="0"/>
              <a:t>DA inhibits prolactin release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14325" y="1363859"/>
            <a:ext cx="503947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 smtClean="0"/>
              <a:t>Universal D2 blockade (</a:t>
            </a:r>
            <a:r>
              <a:rPr lang="en-US" sz="2400" u="sng" dirty="0" err="1" smtClean="0"/>
              <a:t>Typicals</a:t>
            </a:r>
            <a:r>
              <a:rPr lang="en-US" sz="2400" u="sng" dirty="0" smtClean="0"/>
              <a:t>)</a:t>
            </a:r>
          </a:p>
          <a:p>
            <a:pPr algn="ctr"/>
            <a:endParaRPr lang="en-US" sz="2400" u="sng" dirty="0"/>
          </a:p>
          <a:p>
            <a:pPr algn="ctr"/>
            <a:r>
              <a:rPr lang="en-US" sz="2400" dirty="0" smtClean="0"/>
              <a:t>↓ DA 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dirty="0" smtClean="0">
                <a:solidFill>
                  <a:srgbClr val="00B050"/>
                </a:solidFill>
              </a:rPr>
              <a:t>↓ Positive Symptoms</a:t>
            </a:r>
          </a:p>
          <a:p>
            <a:pPr algn="ctr"/>
            <a:endParaRPr lang="en-US" sz="2400" dirty="0"/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↓ DA 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dirty="0" smtClean="0">
                <a:solidFill>
                  <a:srgbClr val="FF0000"/>
                </a:solidFill>
              </a:rPr>
              <a:t>↑ Negative Symptoms</a:t>
            </a:r>
          </a:p>
          <a:p>
            <a:pPr algn="ctr"/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↓ DA </a:t>
            </a:r>
            <a:r>
              <a:rPr lang="en-US" sz="2400" dirty="0" smtClean="0">
                <a:sym typeface="Wingdings" panose="05000000000000000000" pitchFamily="2" charset="2"/>
              </a:rPr>
              <a:t> ↑ Ach  </a:t>
            </a:r>
            <a:r>
              <a:rPr lang="en-US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EPS</a:t>
            </a:r>
            <a:endParaRPr lang="en-US" sz="2400" dirty="0">
              <a:solidFill>
                <a:srgbClr val="FF0000"/>
              </a:solidFill>
            </a:endParaRPr>
          </a:p>
          <a:p>
            <a:pPr algn="ctr"/>
            <a:endParaRPr lang="en-US" sz="2400" dirty="0"/>
          </a:p>
          <a:p>
            <a:pPr algn="ctr"/>
            <a:endParaRPr lang="en-US" sz="2400" dirty="0" smtClean="0"/>
          </a:p>
          <a:p>
            <a:pPr algn="r"/>
            <a:r>
              <a:rPr lang="en-US" sz="2400" dirty="0"/>
              <a:t>↓</a:t>
            </a:r>
            <a:r>
              <a:rPr lang="en-US" sz="2400" dirty="0" smtClean="0"/>
              <a:t> DA </a:t>
            </a:r>
            <a:r>
              <a:rPr lang="en-US" sz="2400" dirty="0" smtClean="0">
                <a:sym typeface="Wingdings" panose="05000000000000000000" pitchFamily="2" charset="2"/>
              </a:rPr>
              <a:t> ↑ Prolactin  </a:t>
            </a:r>
            <a:r>
              <a:rPr lang="en-US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galactorrhea amenorrhea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474982" y="2681184"/>
            <a:ext cx="10593860" cy="8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507933" y="3870591"/>
            <a:ext cx="10593860" cy="8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07933" y="5162468"/>
            <a:ext cx="10593860" cy="8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948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Antipsychotics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632840"/>
          </a:xfrm>
        </p:spPr>
        <p:txBody>
          <a:bodyPr/>
          <a:lstStyle/>
          <a:p>
            <a:r>
              <a:rPr lang="en-US" dirty="0" smtClean="0"/>
              <a:t>Extrapyramidal Symptoms (EPS):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Parkinsonism</a:t>
            </a:r>
            <a:r>
              <a:rPr lang="en-US" dirty="0" smtClean="0"/>
              <a:t> – bradykinesia, masklike facies, </a:t>
            </a:r>
            <a:r>
              <a:rPr lang="en-US" dirty="0" err="1" smtClean="0"/>
              <a:t>cogwheeling</a:t>
            </a:r>
            <a:r>
              <a:rPr lang="en-US" dirty="0" smtClean="0"/>
              <a:t>, pill-rolling tremor</a:t>
            </a:r>
          </a:p>
          <a:p>
            <a:pPr lvl="2"/>
            <a:r>
              <a:rPr lang="en-US" dirty="0" err="1" smtClean="0"/>
              <a:t>Tx</a:t>
            </a:r>
            <a:r>
              <a:rPr lang="en-US" dirty="0" smtClean="0"/>
              <a:t> = anticholinergics – </a:t>
            </a:r>
            <a:r>
              <a:rPr lang="en-US" dirty="0" err="1" smtClean="0"/>
              <a:t>benztropine</a:t>
            </a:r>
            <a:r>
              <a:rPr lang="en-US" dirty="0" smtClean="0"/>
              <a:t>, </a:t>
            </a:r>
            <a:r>
              <a:rPr lang="en-US" dirty="0" err="1" smtClean="0"/>
              <a:t>trihexyphenidyl</a:t>
            </a:r>
            <a:r>
              <a:rPr lang="en-US" dirty="0" smtClean="0"/>
              <a:t>, diphenhydramine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Akathisia</a:t>
            </a:r>
            <a:r>
              <a:rPr lang="en-US" dirty="0" smtClean="0"/>
              <a:t> – unpleasant urge to move, inner restlessness</a:t>
            </a:r>
          </a:p>
          <a:p>
            <a:pPr lvl="2"/>
            <a:r>
              <a:rPr lang="en-US" dirty="0" err="1" smtClean="0"/>
              <a:t>Tx</a:t>
            </a:r>
            <a:r>
              <a:rPr lang="en-US" dirty="0" smtClean="0"/>
              <a:t> = propranolol</a:t>
            </a:r>
            <a:endParaRPr lang="en-US" dirty="0"/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Dystonia</a:t>
            </a:r>
            <a:r>
              <a:rPr lang="en-US" dirty="0" smtClean="0"/>
              <a:t> – painful, involuntary muscle spasms (usually head or neck)</a:t>
            </a:r>
          </a:p>
          <a:p>
            <a:pPr lvl="2"/>
            <a:r>
              <a:rPr lang="en-US" dirty="0" err="1" smtClean="0"/>
              <a:t>Tx</a:t>
            </a:r>
            <a:r>
              <a:rPr lang="en-US" dirty="0" smtClean="0"/>
              <a:t> = anticholinergics – </a:t>
            </a:r>
            <a:r>
              <a:rPr lang="en-US" dirty="0" err="1" smtClean="0"/>
              <a:t>benztropine</a:t>
            </a:r>
            <a:r>
              <a:rPr lang="en-US" dirty="0" smtClean="0"/>
              <a:t> or diphenhydramine</a:t>
            </a:r>
            <a:endParaRPr lang="en-US" dirty="0"/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Tardive Dyskinesia </a:t>
            </a:r>
            <a:r>
              <a:rPr lang="en-US" dirty="0" smtClean="0"/>
              <a:t>– involuntary movements of face/neck/extremities (chewing, tongue protrusions, grimacing)</a:t>
            </a:r>
          </a:p>
          <a:p>
            <a:pPr lvl="2"/>
            <a:r>
              <a:rPr lang="en-US" dirty="0" smtClean="0"/>
              <a:t>Arise after long term use</a:t>
            </a:r>
          </a:p>
          <a:p>
            <a:pPr lvl="2"/>
            <a:r>
              <a:rPr lang="en-US" dirty="0" smtClean="0"/>
              <a:t>Often irreversible, switch to lower risk antipsychotic</a:t>
            </a:r>
          </a:p>
        </p:txBody>
      </p:sp>
    </p:spTree>
    <p:extLst>
      <p:ext uri="{BB962C8B-B14F-4D97-AF65-F5344CB8AC3E}">
        <p14:creationId xmlns:p14="http://schemas.microsoft.com/office/powerpoint/2010/main" val="164738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Antipsychotics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Neuroleptic Malignant Syndrome (NMS)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Muscle rigidity, fever, autonomic instability, ↑ CPK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Immediately STOP antipsychotic (potentially fatal)</a:t>
            </a:r>
          </a:p>
          <a:p>
            <a:pPr lvl="1"/>
            <a:r>
              <a:rPr lang="en-US" dirty="0" err="1" smtClean="0">
                <a:solidFill>
                  <a:schemeClr val="tx1">
                    <a:lumMod val="95000"/>
                  </a:schemeClr>
                </a:solidFill>
              </a:rPr>
              <a:t>Tx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 = </a:t>
            </a:r>
            <a:r>
              <a:rPr lang="en-US" dirty="0" err="1" smtClean="0">
                <a:solidFill>
                  <a:schemeClr val="tx1">
                    <a:lumMod val="95000"/>
                  </a:schemeClr>
                </a:solidFill>
              </a:rPr>
              <a:t>dantrolene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 (inhibits calcium release from SR and allows muscles to relax)</a:t>
            </a:r>
            <a:endParaRPr lang="en-US" dirty="0">
              <a:solidFill>
                <a:schemeClr val="tx1">
                  <a:lumMod val="95000"/>
                </a:schemeClr>
              </a:solidFill>
            </a:endParaRP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 algn="ctr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9677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Antipsychotics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4"/>
            <a:ext cx="10233800" cy="4822311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Low Potency </a:t>
            </a:r>
            <a:r>
              <a:rPr lang="en-US" dirty="0" err="1" smtClean="0">
                <a:solidFill>
                  <a:schemeClr val="tx1">
                    <a:lumMod val="95000"/>
                  </a:schemeClr>
                </a:solidFill>
              </a:rPr>
              <a:t>Typicals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 (lower D2 affinity) – </a:t>
            </a:r>
            <a:r>
              <a:rPr lang="en-US" dirty="0" smtClean="0">
                <a:solidFill>
                  <a:srgbClr val="FFFF00"/>
                </a:solidFill>
              </a:rPr>
              <a:t>Chlorpromazine</a:t>
            </a:r>
          </a:p>
          <a:p>
            <a:pPr lvl="1"/>
            <a:r>
              <a:rPr lang="en-US" dirty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↑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 dose needed  ↑ anticholinergic effects  ↓ Ach  ↓ EPS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Predominant side effects: anticholinergic, drowsiness, orthostatic hypotension</a:t>
            </a:r>
          </a:p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High Potency </a:t>
            </a:r>
            <a:r>
              <a:rPr lang="en-US" dirty="0" err="1" smtClean="0">
                <a:solidFill>
                  <a:schemeClr val="tx1">
                    <a:lumMod val="95000"/>
                  </a:schemeClr>
                </a:solidFill>
              </a:rPr>
              <a:t>Typicals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 (higher D2 affinity) – </a:t>
            </a:r>
            <a:r>
              <a:rPr lang="en-US" dirty="0" smtClean="0">
                <a:solidFill>
                  <a:srgbClr val="FFFF00"/>
                </a:solidFill>
              </a:rPr>
              <a:t>Haloperidol, </a:t>
            </a:r>
            <a:r>
              <a:rPr lang="en-US" dirty="0" err="1" smtClean="0">
                <a:solidFill>
                  <a:srgbClr val="FFFF00"/>
                </a:solidFill>
              </a:rPr>
              <a:t>Fluphenazine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 err="1" smtClean="0">
                <a:solidFill>
                  <a:srgbClr val="FFFF00"/>
                </a:solidFill>
              </a:rPr>
              <a:t>Trifluoperizine</a:t>
            </a:r>
            <a:endParaRPr lang="en-US" dirty="0" smtClean="0">
              <a:solidFill>
                <a:srgbClr val="FFFF00"/>
              </a:solidFill>
            </a:endParaRP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↓ dose needed 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 ↓ anticholinergic effects  ↑ Ach  ↑ EPS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EPS symptoms predominate, hyperprolactinemia</a:t>
            </a:r>
          </a:p>
          <a:p>
            <a:pPr marL="0" indent="0" algn="ctr">
              <a:buNone/>
            </a:pPr>
            <a:endParaRPr lang="en-US" dirty="0" smtClean="0">
              <a:solidFill>
                <a:schemeClr val="tx1">
                  <a:lumMod val="95000"/>
                </a:schemeClr>
              </a:solidFill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en-US" u="sng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Bottom Line: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 improve positive </a:t>
            </a:r>
            <a:r>
              <a:rPr lang="en-US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sx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, worsen negative </a:t>
            </a:r>
            <a:r>
              <a:rPr lang="en-US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sx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, cause EPS, anticholinergic </a:t>
            </a:r>
            <a:r>
              <a:rPr lang="en-US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sx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, drowsiness, </a:t>
            </a:r>
            <a:r>
              <a:rPr lang="en-US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orthostasis</a:t>
            </a:r>
            <a:endParaRPr lang="en-US" u="sng" dirty="0">
              <a:solidFill>
                <a:schemeClr val="tx1">
                  <a:lumMod val="95000"/>
                </a:schemeClr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5936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Antipsychotics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1690687"/>
            <a:ext cx="10233800" cy="48419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u="sng" dirty="0" smtClean="0">
                <a:solidFill>
                  <a:schemeClr val="tx1">
                    <a:lumMod val="95000"/>
                  </a:schemeClr>
                </a:solidFill>
              </a:rPr>
              <a:t>Atypical (2</a:t>
            </a:r>
            <a:r>
              <a:rPr lang="en-US" u="sng" baseline="30000" dirty="0" smtClean="0">
                <a:solidFill>
                  <a:schemeClr val="tx1">
                    <a:lumMod val="95000"/>
                  </a:schemeClr>
                </a:solidFill>
              </a:rPr>
              <a:t>nd</a:t>
            </a:r>
            <a:r>
              <a:rPr lang="en-US" u="sng" dirty="0" smtClean="0">
                <a:solidFill>
                  <a:schemeClr val="tx1">
                    <a:lumMod val="95000"/>
                  </a:schemeClr>
                </a:solidFill>
              </a:rPr>
              <a:t> Generation) Antipsychotics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 – Mechanism of Action</a:t>
            </a:r>
          </a:p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Dopamine (D2) Blockade, but with faster dissociation from D2 receptors</a:t>
            </a:r>
          </a:p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Serotonin (5-HT2A) Blockade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↓ 5-HT 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 ↑ DA (antagonistic relationship) – </a:t>
            </a:r>
            <a:r>
              <a:rPr lang="en-US" i="1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counteracts D2 blockade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5HT-2A receptor levels differ in different brain locations:</a:t>
            </a:r>
          </a:p>
          <a:p>
            <a:pPr lvl="2"/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Mesolimbic tract = low levels</a:t>
            </a:r>
          </a:p>
          <a:p>
            <a:pPr lvl="2"/>
            <a:r>
              <a:rPr lang="en-US" sz="2400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Mesocortical</a:t>
            </a: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, nigrostriatal, </a:t>
            </a:r>
            <a:r>
              <a:rPr lang="en-US" sz="2400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tuberoinfundibular</a:t>
            </a: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 tracts = high levels</a:t>
            </a:r>
            <a:endParaRPr lang="en-US" sz="2400" dirty="0">
              <a:solidFill>
                <a:schemeClr val="tx1">
                  <a:lumMod val="95000"/>
                </a:schemeClr>
              </a:solidFill>
              <a:sym typeface="Wingdings" panose="05000000000000000000" pitchFamily="2" charset="2"/>
            </a:endParaRPr>
          </a:p>
          <a:p>
            <a:pPr marL="0" indent="0" algn="ctr">
              <a:buNone/>
            </a:pPr>
            <a:endParaRPr lang="en-US" sz="3200" dirty="0" smtClean="0">
              <a:solidFill>
                <a:schemeClr val="tx1">
                  <a:lumMod val="95000"/>
                </a:schemeClr>
              </a:solidFill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The result? – SELECTIVE D2 blockade focused on mesolimbic tract</a:t>
            </a:r>
          </a:p>
        </p:txBody>
      </p:sp>
    </p:spTree>
    <p:extLst>
      <p:ext uri="{BB962C8B-B14F-4D97-AF65-F5344CB8AC3E}">
        <p14:creationId xmlns:p14="http://schemas.microsoft.com/office/powerpoint/2010/main" val="8624615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Antipsychotics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933" y="1537200"/>
            <a:ext cx="5806392" cy="4917146"/>
          </a:xfrm>
        </p:spPr>
        <p:txBody>
          <a:bodyPr>
            <a:normAutofit/>
          </a:bodyPr>
          <a:lstStyle/>
          <a:p>
            <a:r>
              <a:rPr lang="en-US" dirty="0" smtClean="0"/>
              <a:t>Mesolimbic </a:t>
            </a:r>
            <a:r>
              <a:rPr lang="en-US" sz="1600" dirty="0" smtClean="0"/>
              <a:t>(few 5-HT2A receptors)</a:t>
            </a:r>
          </a:p>
          <a:p>
            <a:pPr lvl="1"/>
            <a:r>
              <a:rPr lang="en-US" dirty="0" smtClean="0"/>
              <a:t>↑DA </a:t>
            </a:r>
            <a:r>
              <a:rPr lang="en-US" dirty="0" smtClean="0">
                <a:sym typeface="Wingdings" panose="05000000000000000000" pitchFamily="2" charset="2"/>
              </a:rPr>
              <a:t> Positive Symptoms</a:t>
            </a:r>
          </a:p>
          <a:p>
            <a:pPr marL="457200" lvl="1" indent="0">
              <a:buNone/>
            </a:pP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err="1" smtClean="0"/>
              <a:t>Mesocortical</a:t>
            </a:r>
            <a:r>
              <a:rPr lang="en-US" dirty="0"/>
              <a:t> </a:t>
            </a:r>
            <a:r>
              <a:rPr lang="en-US" sz="1600" dirty="0" smtClean="0"/>
              <a:t>(many 5-HT2A receptors)</a:t>
            </a:r>
            <a:endParaRPr lang="en-US" dirty="0" smtClean="0"/>
          </a:p>
          <a:p>
            <a:pPr lvl="1"/>
            <a:r>
              <a:rPr lang="en-US" dirty="0" smtClean="0"/>
              <a:t>↓DA </a:t>
            </a:r>
            <a:r>
              <a:rPr lang="en-US" dirty="0" smtClean="0">
                <a:sym typeface="Wingdings" panose="05000000000000000000" pitchFamily="2" charset="2"/>
              </a:rPr>
              <a:t> Negative Symptoms</a:t>
            </a:r>
          </a:p>
          <a:p>
            <a:pPr marL="457200" lvl="1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/>
              <a:t>Nigrostriatal </a:t>
            </a:r>
            <a:r>
              <a:rPr lang="en-US" sz="1600" dirty="0" smtClean="0"/>
              <a:t>(many 5-HT2A receptors)</a:t>
            </a:r>
            <a:endParaRPr lang="en-US" dirty="0" smtClean="0"/>
          </a:p>
          <a:p>
            <a:pPr lvl="1"/>
            <a:r>
              <a:rPr lang="en-US" dirty="0" smtClean="0"/>
              <a:t>DA competes with Ach in basal ganglia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Tuber0infundibular </a:t>
            </a:r>
            <a:r>
              <a:rPr lang="en-US" sz="1600" dirty="0" smtClean="0"/>
              <a:t>(many 5-HT2A receptors)</a:t>
            </a:r>
            <a:endParaRPr lang="en-US" dirty="0" smtClean="0"/>
          </a:p>
          <a:p>
            <a:pPr lvl="1"/>
            <a:r>
              <a:rPr lang="en-US" dirty="0" smtClean="0"/>
              <a:t>DA inhibits prolactin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20193" y="1423767"/>
            <a:ext cx="608776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 smtClean="0"/>
              <a:t>5-HT2A and  D2 blockade (</a:t>
            </a:r>
            <a:r>
              <a:rPr lang="en-US" sz="2400" u="sng" dirty="0" err="1" smtClean="0"/>
              <a:t>Atypicals</a:t>
            </a:r>
            <a:r>
              <a:rPr lang="en-US" sz="2400" u="sng" dirty="0" smtClean="0"/>
              <a:t>)</a:t>
            </a:r>
          </a:p>
          <a:p>
            <a:pPr algn="ctr"/>
            <a:endParaRPr lang="en-US" sz="2400" u="sng" dirty="0"/>
          </a:p>
          <a:p>
            <a:pPr algn="ctr"/>
            <a:r>
              <a:rPr lang="en-US" sz="2400" dirty="0" smtClean="0"/>
              <a:t>↓ DA 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dirty="0" smtClean="0">
                <a:solidFill>
                  <a:srgbClr val="00B050"/>
                </a:solidFill>
              </a:rPr>
              <a:t>↓ Positive Symptoms</a:t>
            </a:r>
          </a:p>
          <a:p>
            <a:pPr algn="ctr"/>
            <a:endParaRPr lang="en-US" sz="2400" dirty="0"/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↓ 5-HT 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dirty="0">
                <a:sym typeface="Wingdings" panose="05000000000000000000" pitchFamily="2" charset="2"/>
              </a:rPr>
              <a:t>↑</a:t>
            </a:r>
            <a:r>
              <a:rPr lang="en-US" sz="2400" dirty="0" smtClean="0"/>
              <a:t> DA 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dirty="0">
                <a:solidFill>
                  <a:srgbClr val="00B050"/>
                </a:solidFill>
                <a:sym typeface="Wingdings" panose="05000000000000000000" pitchFamily="2" charset="2"/>
              </a:rPr>
              <a:t>↓</a:t>
            </a:r>
            <a:r>
              <a:rPr lang="en-US" sz="2400" dirty="0" smtClean="0">
                <a:solidFill>
                  <a:srgbClr val="00B050"/>
                </a:solidFill>
              </a:rPr>
              <a:t> Negative Symptoms</a:t>
            </a:r>
          </a:p>
          <a:p>
            <a:pPr algn="ctr"/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r>
              <a:rPr lang="en-US" sz="2400" dirty="0"/>
              <a:t>↓ 5-HT </a:t>
            </a:r>
            <a:r>
              <a:rPr lang="en-US" sz="2400" dirty="0">
                <a:sym typeface="Wingdings" panose="05000000000000000000" pitchFamily="2" charset="2"/>
              </a:rPr>
              <a:t> ↑</a:t>
            </a:r>
            <a:r>
              <a:rPr lang="en-US" sz="2400" dirty="0"/>
              <a:t> DA 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dirty="0">
                <a:sym typeface="Wingdings" panose="05000000000000000000" pitchFamily="2" charset="2"/>
              </a:rPr>
              <a:t>↓</a:t>
            </a:r>
            <a:r>
              <a:rPr lang="en-US" sz="2400" dirty="0" smtClean="0">
                <a:sym typeface="Wingdings" panose="05000000000000000000" pitchFamily="2" charset="2"/>
              </a:rPr>
              <a:t> Ach  </a:t>
            </a:r>
            <a:r>
              <a:rPr lang="en-US" sz="2400" dirty="0" smtClean="0">
                <a:solidFill>
                  <a:srgbClr val="00B050"/>
                </a:solidFill>
                <a:sym typeface="Wingdings" panose="05000000000000000000" pitchFamily="2" charset="2"/>
              </a:rPr>
              <a:t>↓ EPS</a:t>
            </a:r>
            <a:endParaRPr lang="en-US" sz="2400" dirty="0">
              <a:solidFill>
                <a:srgbClr val="00B050"/>
              </a:solidFill>
            </a:endParaRPr>
          </a:p>
          <a:p>
            <a:pPr algn="ctr"/>
            <a:endParaRPr lang="en-US" sz="2400" dirty="0"/>
          </a:p>
          <a:p>
            <a:pPr algn="ctr"/>
            <a:endParaRPr lang="en-US" sz="2400" dirty="0" smtClean="0"/>
          </a:p>
          <a:p>
            <a:pPr algn="ctr"/>
            <a:r>
              <a:rPr lang="en-US" sz="2400" dirty="0"/>
              <a:t>↓ 5-HT </a:t>
            </a:r>
            <a:r>
              <a:rPr lang="en-US" sz="2400" dirty="0">
                <a:sym typeface="Wingdings" panose="05000000000000000000" pitchFamily="2" charset="2"/>
              </a:rPr>
              <a:t> ↑</a:t>
            </a:r>
            <a:r>
              <a:rPr lang="en-US" sz="2400" dirty="0"/>
              <a:t> DA </a:t>
            </a:r>
            <a:r>
              <a:rPr lang="en-US" sz="2400" dirty="0" smtClean="0">
                <a:sym typeface="Wingdings" panose="05000000000000000000" pitchFamily="2" charset="2"/>
              </a:rPr>
              <a:t> ↓ Prolactin  </a:t>
            </a:r>
            <a:r>
              <a:rPr lang="en-US" sz="2400" dirty="0" smtClean="0">
                <a:solidFill>
                  <a:srgbClr val="00B050"/>
                </a:solidFill>
                <a:sym typeface="Wingdings" panose="05000000000000000000" pitchFamily="2" charset="2"/>
              </a:rPr>
              <a:t>↓ galactorrhea</a:t>
            </a:r>
          </a:p>
          <a:p>
            <a:pPr algn="r"/>
            <a:r>
              <a:rPr lang="en-US" sz="2400" dirty="0" smtClean="0">
                <a:solidFill>
                  <a:srgbClr val="00B050"/>
                </a:solidFill>
                <a:sym typeface="Wingdings" panose="05000000000000000000" pitchFamily="2" charset="2"/>
              </a:rPr>
              <a:t>↓ amenorrhea </a:t>
            </a:r>
            <a:endParaRPr lang="en-US" sz="2400" dirty="0" smtClean="0">
              <a:solidFill>
                <a:srgbClr val="00B05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474982" y="2681184"/>
            <a:ext cx="10593860" cy="8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507933" y="3870591"/>
            <a:ext cx="10593860" cy="8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07933" y="5162468"/>
            <a:ext cx="10593860" cy="8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144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Antipsychotics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596731"/>
            <a:ext cx="10233800" cy="4723456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Risperidone – hyperprolactinemia (most similar to </a:t>
            </a:r>
            <a:r>
              <a:rPr lang="en-US" sz="2400" dirty="0" err="1" smtClean="0">
                <a:solidFill>
                  <a:schemeClr val="tx1">
                    <a:lumMod val="95000"/>
                  </a:schemeClr>
                </a:solidFill>
              </a:rPr>
              <a:t>typicals</a:t>
            </a: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) </a:t>
            </a:r>
          </a:p>
          <a:p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Olanzapine – weight gain</a:t>
            </a:r>
          </a:p>
          <a:p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Quetiapine – sedation</a:t>
            </a:r>
          </a:p>
          <a:p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Ziprasidone </a:t>
            </a:r>
            <a:r>
              <a:rPr lang="en-US" sz="2400" dirty="0">
                <a:solidFill>
                  <a:schemeClr val="tx1">
                    <a:lumMod val="95000"/>
                  </a:schemeClr>
                </a:solidFill>
              </a:rPr>
              <a:t>–</a:t>
            </a: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 ↓ weight gain, ↑ </a:t>
            </a:r>
            <a:r>
              <a:rPr lang="en-US" sz="2400" dirty="0" err="1" smtClean="0">
                <a:solidFill>
                  <a:schemeClr val="tx1">
                    <a:lumMod val="95000"/>
                  </a:schemeClr>
                </a:solidFill>
              </a:rPr>
              <a:t>QTc</a:t>
            </a:r>
            <a:endParaRPr lang="en-US" sz="2400" dirty="0" smtClean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Aripiprazole (D2 partial agonist) – akathisia</a:t>
            </a:r>
          </a:p>
          <a:p>
            <a:pPr marL="0" indent="0">
              <a:buNone/>
            </a:pPr>
            <a:endParaRPr lang="en-US" sz="2400" dirty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en-US" sz="2400" dirty="0" err="1" smtClean="0">
                <a:solidFill>
                  <a:schemeClr val="tx1">
                    <a:lumMod val="95000"/>
                  </a:schemeClr>
                </a:solidFill>
              </a:rPr>
              <a:t>Colazpine</a:t>
            </a: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 – agranulocytosis (needs monitoring)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95000"/>
                  </a:schemeClr>
                </a:solidFill>
              </a:rPr>
              <a:t>Only antipsychotic with ↑ efficacy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95000"/>
                  </a:schemeClr>
                </a:solidFill>
              </a:rPr>
              <a:t>No EPS, TD, or Hyperprolactinemia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95000"/>
                  </a:schemeClr>
                </a:solidFill>
              </a:rPr>
              <a:t>Use in cases of 2x failed treatment</a:t>
            </a:r>
            <a:endParaRPr lang="en-US" sz="20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94282" y="2397210"/>
            <a:ext cx="36363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/>
              <a:t>All </a:t>
            </a:r>
            <a:r>
              <a:rPr lang="en-US" sz="2400" u="sng" dirty="0" err="1" smtClean="0"/>
              <a:t>Atypicals</a:t>
            </a:r>
            <a:endParaRPr lang="en-US" sz="2400" u="sng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↑ weight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Metabolic syndrome risk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Varying degrees of anticholinergic </a:t>
            </a:r>
            <a:r>
              <a:rPr lang="en-US" sz="2400" dirty="0" err="1" smtClean="0"/>
              <a:t>sx</a:t>
            </a:r>
            <a:r>
              <a:rPr lang="en-US" sz="2400" dirty="0" smtClean="0"/>
              <a:t>, sedation, </a:t>
            </a:r>
            <a:r>
              <a:rPr lang="en-US" sz="2400" dirty="0" err="1" smtClean="0"/>
              <a:t>orthostasis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u="sng" dirty="0" smtClean="0"/>
              <a:t>All Antipsychotics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↓ seizure threshold</a:t>
            </a:r>
            <a:endParaRPr lang="en-US" sz="2400" dirty="0"/>
          </a:p>
        </p:txBody>
      </p:sp>
      <p:sp>
        <p:nvSpPr>
          <p:cNvPr id="7" name="Flowchart: Process 6"/>
          <p:cNvSpPr/>
          <p:nvPr/>
        </p:nvSpPr>
        <p:spPr>
          <a:xfrm>
            <a:off x="7891849" y="2306595"/>
            <a:ext cx="3937686" cy="3764691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8336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indieoutlook.files.wordpress.com/2014/09/dibuj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182" y="451489"/>
            <a:ext cx="10042785" cy="6219899"/>
          </a:xfrm>
          <a:prstGeom prst="rect">
            <a:avLst/>
          </a:prstGeom>
          <a:noFill/>
          <a:effectLst>
            <a:softEdge rad="2286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438122" y="5410182"/>
            <a:ext cx="409919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/>
              <a:t>Questions?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92192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Topics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Mental Status Exam</a:t>
            </a:r>
          </a:p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Psychosis and Psychotic Disorders</a:t>
            </a:r>
          </a:p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Schizophrenia</a:t>
            </a:r>
          </a:p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Antipsychotics</a:t>
            </a:r>
          </a:p>
        </p:txBody>
      </p:sp>
    </p:spTree>
    <p:extLst>
      <p:ext uri="{BB962C8B-B14F-4D97-AF65-F5344CB8AC3E}">
        <p14:creationId xmlns:p14="http://schemas.microsoft.com/office/powerpoint/2010/main" val="3568439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Mental Status Exam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Clr>
                <a:schemeClr val="tx1">
                  <a:lumMod val="85000"/>
                </a:schemeClr>
              </a:buClr>
            </a:pPr>
            <a:r>
              <a:rPr lang="en-US" dirty="0">
                <a:solidFill>
                  <a:srgbClr val="FFFF00"/>
                </a:solidFill>
              </a:rPr>
              <a:t>Appearance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– age, hygiene, physical characteristics, dress</a:t>
            </a:r>
          </a:p>
          <a:p>
            <a:pPr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Attitude/Activity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– cooperativity, eye contact, calm/agitated, movement</a:t>
            </a:r>
          </a:p>
          <a:p>
            <a:pPr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Mood</a:t>
            </a:r>
            <a:r>
              <a:rPr lang="en-US" dirty="0" smtClean="0"/>
              <a:t> </a:t>
            </a: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– 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predominant internal emotional state, quoted from the patient</a:t>
            </a:r>
          </a:p>
          <a:p>
            <a:pPr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Affect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– expression of that emotional state, as observed by the clinician</a:t>
            </a:r>
          </a:p>
          <a:p>
            <a:pPr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Speech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– volume, rate, spontaneity, articulation, semantics</a:t>
            </a:r>
          </a:p>
          <a:p>
            <a:pPr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Thought Form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– thought organization</a:t>
            </a:r>
          </a:p>
          <a:p>
            <a:pPr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Thought Content 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– thought substance</a:t>
            </a:r>
          </a:p>
          <a:p>
            <a:pPr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Perception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– illusions, hallucinations, depersonalization, </a:t>
            </a:r>
            <a:r>
              <a:rPr lang="en-US" dirty="0" err="1" smtClean="0">
                <a:solidFill>
                  <a:schemeClr val="tx1">
                    <a:lumMod val="95000"/>
                  </a:schemeClr>
                </a:solidFill>
              </a:rPr>
              <a:t>autoscopy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, déjà vu, </a:t>
            </a:r>
            <a:r>
              <a:rPr lang="en-US" dirty="0" err="1" smtClean="0">
                <a:solidFill>
                  <a:schemeClr val="tx1">
                    <a:lumMod val="95000"/>
                  </a:schemeClr>
                </a:solidFill>
              </a:rPr>
              <a:t>jamais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 vu </a:t>
            </a:r>
          </a:p>
          <a:p>
            <a:pPr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Cognition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– AOx3, concentration, registration, short/long-term memory, construction, abstraction</a:t>
            </a:r>
          </a:p>
          <a:p>
            <a:pPr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Insight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– patient’s understanding of their illness, behavior, and benefits of treatment</a:t>
            </a:r>
          </a:p>
          <a:p>
            <a:pPr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Judgment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– consideration before action</a:t>
            </a:r>
            <a:endParaRPr lang="en-US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22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Mental Status Exam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Affect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– emotional expression </a:t>
            </a:r>
            <a:r>
              <a:rPr lang="en-US" i="1" dirty="0" smtClean="0">
                <a:solidFill>
                  <a:schemeClr val="tx1">
                    <a:lumMod val="95000"/>
                  </a:schemeClr>
                </a:solidFill>
              </a:rPr>
              <a:t>as observed by the clinician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Congruency with stated mood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Appropriateness with conversation content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Intensity – level of expression</a:t>
            </a:r>
          </a:p>
          <a:p>
            <a:pPr lvl="2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Blunted = minimal expression</a:t>
            </a:r>
          </a:p>
          <a:p>
            <a:pPr lvl="2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Flat = no expression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Range – emotional spectrum displayed by the patient</a:t>
            </a:r>
          </a:p>
          <a:p>
            <a:pPr lvl="2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Full or restricted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Mobility – fluidity/ease of movement through that spectrum</a:t>
            </a:r>
          </a:p>
          <a:p>
            <a:pPr lvl="2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Labile &gt; Mobile &gt;  Fixed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Reactivity – responds appropriately to shifts in conversation content</a:t>
            </a:r>
          </a:p>
        </p:txBody>
      </p:sp>
    </p:spTree>
    <p:extLst>
      <p:ext uri="{BB962C8B-B14F-4D97-AF65-F5344CB8AC3E}">
        <p14:creationId xmlns:p14="http://schemas.microsoft.com/office/powerpoint/2010/main" val="31779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Mental Status Exam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Thought Form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 – thought organization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2302096" y="2369975"/>
            <a:ext cx="3476528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B050"/>
                </a:solidFill>
              </a:rPr>
              <a:t>Organized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Circumstantial</a:t>
            </a:r>
          </a:p>
          <a:p>
            <a:pPr algn="ctr"/>
            <a:endParaRPr lang="en-US" sz="24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sz="24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Tangential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Flight of Ideas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 smtClean="0">
                <a:solidFill>
                  <a:srgbClr val="FF9933"/>
                </a:solidFill>
              </a:rPr>
              <a:t>Loosening of Associations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 smtClean="0">
                <a:solidFill>
                  <a:srgbClr val="FF3300"/>
                </a:solidFill>
              </a:rPr>
              <a:t>Word Salad</a:t>
            </a:r>
            <a:endParaRPr lang="en-US" sz="2400" dirty="0">
              <a:solidFill>
                <a:srgbClr val="FF33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751590" y="2496895"/>
            <a:ext cx="550506" cy="40280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763069" y="2847132"/>
            <a:ext cx="278242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>
                <a:solidFill>
                  <a:schemeClr val="tx1">
                    <a:lumMod val="95000"/>
                  </a:schemeClr>
                </a:solidFill>
              </a:rPr>
              <a:t>Peculiarities of Form</a:t>
            </a:r>
          </a:p>
          <a:p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Clang Associations</a:t>
            </a:r>
          </a:p>
          <a:p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Echolalia/</a:t>
            </a:r>
            <a:r>
              <a:rPr lang="en-US" sz="2400" dirty="0" err="1" smtClean="0">
                <a:solidFill>
                  <a:schemeClr val="tx1">
                    <a:lumMod val="95000"/>
                  </a:schemeClr>
                </a:solidFill>
              </a:rPr>
              <a:t>Palilalia</a:t>
            </a:r>
            <a:endParaRPr lang="en-US" sz="2400" dirty="0" smtClean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Neologisms</a:t>
            </a:r>
          </a:p>
          <a:p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Thought blocking</a:t>
            </a:r>
          </a:p>
          <a:p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Perseveration</a:t>
            </a:r>
            <a:endParaRPr lang="en-US" sz="24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32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Mental Status Exam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Thought Content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 – thought substance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Delusions – fixed, false beliefs not shared by peer group</a:t>
            </a:r>
          </a:p>
          <a:p>
            <a:pPr lvl="2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Bizarre – couldn’t happen within our current reality</a:t>
            </a:r>
          </a:p>
          <a:p>
            <a:pPr lvl="2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Non-bizarre – could happen within our current reality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Overvalued Ideas – “delusions” you can reason with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Suicidal/Homicidal Ideations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Obsessions – intrusive, persistent ego-dystonic thoughts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Preoccupations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Magical (“superstitious”) thinking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Ideas of reference – believing innocuous events have strong personal significance 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7139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Psychosis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Impaired sense of reality characterized by:</a:t>
            </a:r>
          </a:p>
          <a:p>
            <a:pPr lvl="1"/>
            <a:r>
              <a:rPr lang="en-US" sz="2800" dirty="0" smtClean="0">
                <a:solidFill>
                  <a:schemeClr val="tx1">
                    <a:lumMod val="95000"/>
                  </a:schemeClr>
                </a:solidFill>
              </a:rPr>
              <a:t>Hallucinations</a:t>
            </a:r>
          </a:p>
          <a:p>
            <a:pPr lvl="1"/>
            <a:r>
              <a:rPr lang="en-US" sz="2800" dirty="0" smtClean="0">
                <a:solidFill>
                  <a:schemeClr val="tx1">
                    <a:lumMod val="95000"/>
                  </a:schemeClr>
                </a:solidFill>
              </a:rPr>
              <a:t>Delusions</a:t>
            </a:r>
          </a:p>
          <a:p>
            <a:pPr lvl="1"/>
            <a:r>
              <a:rPr lang="en-US" sz="2800" dirty="0" smtClean="0">
                <a:solidFill>
                  <a:schemeClr val="tx1">
                    <a:lumMod val="95000"/>
                  </a:schemeClr>
                </a:solidFill>
              </a:rPr>
              <a:t>Disorganized thought/speech</a:t>
            </a:r>
          </a:p>
          <a:p>
            <a:pPr lvl="1"/>
            <a:r>
              <a:rPr lang="en-US" sz="2800" dirty="0" smtClean="0">
                <a:solidFill>
                  <a:schemeClr val="tx1">
                    <a:lumMod val="95000"/>
                  </a:schemeClr>
                </a:solidFill>
              </a:rPr>
              <a:t>Disorganized behavior</a:t>
            </a:r>
            <a:endParaRPr lang="en-US" sz="32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endParaRPr lang="en-US" sz="3200" dirty="0" smtClean="0">
              <a:solidFill>
                <a:schemeClr val="tx1">
                  <a:lumMod val="9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tx1">
                    <a:lumMod val="95000"/>
                  </a:schemeClr>
                </a:solidFill>
              </a:rPr>
              <a:t>Not a diagnosis!</a:t>
            </a:r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tx1">
                    <a:lumMod val="95000"/>
                  </a:schemeClr>
                </a:solidFill>
              </a:rPr>
              <a:t>A symptom of an underlying </a:t>
            </a:r>
            <a:r>
              <a:rPr lang="en-US" sz="3200" dirty="0" smtClean="0">
                <a:solidFill>
                  <a:schemeClr val="tx1">
                    <a:lumMod val="95000"/>
                  </a:schemeClr>
                </a:solidFill>
              </a:rPr>
              <a:t>disorder or substance.</a:t>
            </a:r>
            <a:endParaRPr lang="en-US" sz="32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41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Schizophrenia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468266"/>
            <a:ext cx="102338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Chronic or recurrent disorder characterized by: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Sustained periods of psychosis, a.k.a. “positive symptoms” (~1 month)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Negative symptoms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Long-term deterioration in functional ability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Symptom duration of at least </a:t>
            </a:r>
            <a:r>
              <a:rPr lang="en-US" dirty="0" smtClean="0">
                <a:solidFill>
                  <a:srgbClr val="FFFF00"/>
                </a:solidFill>
              </a:rPr>
              <a:t>6 months</a:t>
            </a:r>
          </a:p>
          <a:p>
            <a:pPr marL="0" indent="0">
              <a:buNone/>
            </a:pP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84903" y="3789694"/>
            <a:ext cx="259795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Epidemiology</a:t>
            </a:r>
            <a:endParaRPr lang="en-US" sz="2400" dirty="0" smtClean="0"/>
          </a:p>
          <a:p>
            <a:r>
              <a:rPr lang="en-US" sz="2400" dirty="0" smtClean="0"/>
              <a:t>~1% prevalence</a:t>
            </a:r>
          </a:p>
          <a:p>
            <a:r>
              <a:rPr lang="en-US" sz="2400" dirty="0" smtClean="0"/>
              <a:t>1.4 Men : 1 Women</a:t>
            </a:r>
          </a:p>
          <a:p>
            <a:r>
              <a:rPr lang="en-US" sz="2400" dirty="0" smtClean="0"/>
              <a:t>Starts in 20’s</a:t>
            </a:r>
          </a:p>
          <a:p>
            <a:r>
              <a:rPr lang="en-US" sz="2400" dirty="0" smtClean="0"/>
              <a:t>Suicide: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20-50% attempt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5-6% succeed 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176432" y="3789694"/>
            <a:ext cx="35045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Concordance Rates</a:t>
            </a:r>
          </a:p>
          <a:p>
            <a:r>
              <a:rPr lang="en-US" sz="2400" dirty="0" smtClean="0"/>
              <a:t>Twins, both parents – 50%</a:t>
            </a:r>
          </a:p>
          <a:p>
            <a:r>
              <a:rPr lang="en-US" sz="2400" dirty="0" smtClean="0"/>
              <a:t>Siblings, 1 parent – 10%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368698" y="3137093"/>
            <a:ext cx="3214341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Risk Factors</a:t>
            </a:r>
          </a:p>
          <a:p>
            <a:r>
              <a:rPr lang="en-US" sz="2400" dirty="0" smtClean="0"/>
              <a:t>Family </a:t>
            </a:r>
            <a:r>
              <a:rPr lang="en-US" sz="2400" dirty="0" err="1" smtClean="0"/>
              <a:t>Hx</a:t>
            </a:r>
            <a:r>
              <a:rPr lang="en-US" sz="2400" dirty="0" smtClean="0"/>
              <a:t> (genetics)</a:t>
            </a:r>
          </a:p>
          <a:p>
            <a:r>
              <a:rPr lang="en-US" sz="2400" dirty="0" smtClean="0"/>
              <a:t>Obstetric complications</a:t>
            </a:r>
          </a:p>
          <a:p>
            <a:r>
              <a:rPr lang="en-US" sz="2400" dirty="0" smtClean="0"/>
              <a:t>Infection, winter birth</a:t>
            </a:r>
          </a:p>
          <a:p>
            <a:r>
              <a:rPr lang="en-US" sz="2400" dirty="0" smtClean="0"/>
              <a:t>Immune factors</a:t>
            </a:r>
          </a:p>
          <a:p>
            <a:r>
              <a:rPr lang="en-US" sz="2400" dirty="0" smtClean="0"/>
              <a:t>Nutritional factors</a:t>
            </a:r>
          </a:p>
          <a:p>
            <a:r>
              <a:rPr lang="en-US" sz="2400" dirty="0" smtClean="0"/>
              <a:t>Cannabis/drug use</a:t>
            </a:r>
          </a:p>
          <a:p>
            <a:r>
              <a:rPr lang="en-US" sz="2400" dirty="0" smtClean="0"/>
              <a:t>Immigration</a:t>
            </a:r>
          </a:p>
          <a:p>
            <a:r>
              <a:rPr lang="en-US" sz="2400" dirty="0" smtClean="0"/>
              <a:t>Advanced paternal age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4353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1557</TotalTime>
  <Words>1463</Words>
  <Application>Microsoft Office PowerPoint</Application>
  <PresentationFormat>Widescreen</PresentationFormat>
  <Paragraphs>320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Corbel</vt:lpstr>
      <vt:lpstr>Wingdings</vt:lpstr>
      <vt:lpstr>Depth</vt:lpstr>
      <vt:lpstr>Psych Review I</vt:lpstr>
      <vt:lpstr>Goals</vt:lpstr>
      <vt:lpstr>Topics</vt:lpstr>
      <vt:lpstr>Mental Status Exam</vt:lpstr>
      <vt:lpstr>Mental Status Exam</vt:lpstr>
      <vt:lpstr>Mental Status Exam</vt:lpstr>
      <vt:lpstr>Mental Status Exam</vt:lpstr>
      <vt:lpstr>Psychosis</vt:lpstr>
      <vt:lpstr>Schizophrenia</vt:lpstr>
      <vt:lpstr>Schizophrenia</vt:lpstr>
      <vt:lpstr>Schizophrenia</vt:lpstr>
      <vt:lpstr>Schizophrenia</vt:lpstr>
      <vt:lpstr>Schizophrenia</vt:lpstr>
      <vt:lpstr>Schizophrenia</vt:lpstr>
      <vt:lpstr>DDx of Psychosis</vt:lpstr>
      <vt:lpstr>DDx of Psychosis</vt:lpstr>
      <vt:lpstr>DDx of Psychosis</vt:lpstr>
      <vt:lpstr>Antipsychotics</vt:lpstr>
      <vt:lpstr>Antipsychotics</vt:lpstr>
      <vt:lpstr>Antipsychotics</vt:lpstr>
      <vt:lpstr>Antipsychotics</vt:lpstr>
      <vt:lpstr>Antipsychotics</vt:lpstr>
      <vt:lpstr>Antipsychotics</vt:lpstr>
      <vt:lpstr>Antipsychotics</vt:lpstr>
      <vt:lpstr>Antipsychotics</vt:lpstr>
      <vt:lpstr>Antipsychotics</vt:lpstr>
      <vt:lpstr>PowerPoint Presentation</vt:lpstr>
    </vt:vector>
  </TitlesOfParts>
  <Company>University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 Review I</dc:title>
  <dc:creator>Charles Camp</dc:creator>
  <cp:lastModifiedBy>Charles Camp</cp:lastModifiedBy>
  <cp:revision>107</cp:revision>
  <dcterms:created xsi:type="dcterms:W3CDTF">2016-01-25T19:05:00Z</dcterms:created>
  <dcterms:modified xsi:type="dcterms:W3CDTF">2016-01-27T23:27:05Z</dcterms:modified>
</cp:coreProperties>
</file>