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B8"/>
    <a:srgbClr val="2A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7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7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0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3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22552-9A89-48C9-9387-FD0C2210302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F12B-39B0-4E79-8583-FE63F573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7478" y="1464905"/>
            <a:ext cx="7766179" cy="1410574"/>
          </a:xfrm>
        </p:spPr>
        <p:txBody>
          <a:bodyPr>
            <a:noAutofit/>
          </a:bodyPr>
          <a:lstStyle/>
          <a:p>
            <a:r>
              <a:rPr lang="en-US" sz="6600" dirty="0" smtClean="0"/>
              <a:t>Is there an App</a:t>
            </a:r>
            <a:br>
              <a:rPr lang="en-US" sz="6600" dirty="0" smtClean="0"/>
            </a:br>
            <a:r>
              <a:rPr lang="en-US" sz="6600" dirty="0" smtClean="0"/>
              <a:t> for that?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510" y="4029526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Steven Sturman </a:t>
            </a:r>
          </a:p>
          <a:p>
            <a:r>
              <a:rPr lang="en-US" sz="4000" dirty="0" smtClean="0"/>
              <a:t>Charles Syms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905"/>
            <a:ext cx="5253135" cy="52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14961" y="1245175"/>
            <a:ext cx="1295740" cy="1740045"/>
            <a:chOff x="1101785" y="1023353"/>
            <a:chExt cx="1295740" cy="17400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60" y="1023353"/>
              <a:ext cx="1270065" cy="12700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01785" y="2394066"/>
              <a:ext cx="1226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Mind Mate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52029" y="553374"/>
            <a:ext cx="1270065" cy="1740044"/>
            <a:chOff x="3534909" y="1023354"/>
            <a:chExt cx="1270065" cy="17400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909" y="1023354"/>
              <a:ext cx="1270065" cy="127006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90603" y="2394066"/>
              <a:ext cx="1214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Pocket CBT</a:t>
              </a:r>
              <a:endParaRPr lang="en-US" dirty="0"/>
            </a:p>
          </p:txBody>
        </p:sp>
      </p:grpSp>
      <p:pic>
        <p:nvPicPr>
          <p:cNvPr id="1028" name="Picture 4" descr="Image result for PTSD Coac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30" y="3949520"/>
            <a:ext cx="1228934" cy="12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78" y="1070399"/>
            <a:ext cx="1270065" cy="127006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562547" y="4085980"/>
            <a:ext cx="1358449" cy="1701249"/>
            <a:chOff x="1715191" y="3957749"/>
            <a:chExt cx="1358449" cy="170124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191" y="3957749"/>
              <a:ext cx="1270065" cy="127006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721410" y="5289666"/>
              <a:ext cx="1352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Take a Stand</a:t>
              </a:r>
              <a:endParaRPr lang="en-US" dirty="0"/>
            </a:p>
          </p:txBody>
        </p:sp>
      </p:grpSp>
      <p:pic>
        <p:nvPicPr>
          <p:cNvPr id="1034" name="Picture 10" descr="Image result for mint app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17" y="3055934"/>
            <a:ext cx="2522739" cy="124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9229527" y="1070399"/>
            <a:ext cx="1513428" cy="1925381"/>
            <a:chOff x="4253750" y="4932619"/>
            <a:chExt cx="1513428" cy="1925381"/>
          </a:xfrm>
        </p:grpSpPr>
        <p:pic>
          <p:nvPicPr>
            <p:cNvPr id="1036" name="Picture 12" descr="Image result for images anxiety coach mayo clini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750" y="4932619"/>
              <a:ext cx="1452757" cy="1452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53750" y="6488668"/>
              <a:ext cx="1513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Anxiety Coach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22090" y="4563987"/>
            <a:ext cx="1657377" cy="1707820"/>
            <a:chOff x="6902357" y="3999086"/>
            <a:chExt cx="1657377" cy="1707820"/>
          </a:xfrm>
        </p:grpSpPr>
        <p:pic>
          <p:nvPicPr>
            <p:cNvPr id="1040" name="Picture 16" descr="Image result for depression test app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983" y="3999086"/>
              <a:ext cx="1290579" cy="1290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02357" y="5337574"/>
              <a:ext cx="165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Depression Test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64647" y="4973114"/>
            <a:ext cx="2117375" cy="1599359"/>
            <a:chOff x="4622094" y="4881674"/>
            <a:chExt cx="2117375" cy="1599359"/>
          </a:xfrm>
        </p:grpSpPr>
        <p:pic>
          <p:nvPicPr>
            <p:cNvPr id="1042" name="Picture 18" descr="Image result for help prevent suicide app imag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403" y="4881674"/>
              <a:ext cx="1185314" cy="1185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622094" y="6111701"/>
              <a:ext cx="2117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Help Prevent Suicide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33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and Privacy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FERPA – Student Data</a:t>
            </a:r>
          </a:p>
          <a:p>
            <a:r>
              <a:rPr lang="en-US" dirty="0" smtClean="0"/>
              <a:t>Privacy</a:t>
            </a:r>
          </a:p>
          <a:p>
            <a:endParaRPr lang="en-US" dirty="0"/>
          </a:p>
          <a:p>
            <a:r>
              <a:rPr lang="en-US" dirty="0" smtClean="0"/>
              <a:t>Good way to raise ethical considerations with students before they enter into practice</a:t>
            </a:r>
          </a:p>
          <a:p>
            <a:pPr lvl="1"/>
            <a:r>
              <a:rPr lang="en-US" dirty="0" smtClean="0"/>
              <a:t>Informed Consent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Benefits/Risks of Using the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67" y="1825625"/>
            <a:ext cx="10515600" cy="1325563"/>
          </a:xfrm>
        </p:spPr>
        <p:txBody>
          <a:bodyPr/>
          <a:lstStyle/>
          <a:p>
            <a:r>
              <a:rPr lang="en-US" dirty="0" smtClean="0"/>
              <a:t>Choosing the Best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429000"/>
            <a:ext cx="10515600" cy="2380615"/>
          </a:xfrm>
        </p:spPr>
        <p:txBody>
          <a:bodyPr/>
          <a:lstStyle/>
          <a:p>
            <a:pPr fontAlgn="base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user friendliness of the app;</a:t>
            </a:r>
          </a:p>
          <a:p>
            <a:pPr fontAlgn="base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accessibility of the app;</a:t>
            </a:r>
          </a:p>
          <a:p>
            <a:pPr fontAlgn="base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well is the app supported;</a:t>
            </a:r>
          </a:p>
          <a:p>
            <a:pPr fontAlgn="base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devices are the app available </a:t>
            </a:r>
            <a:r>
              <a:rPr lang="en-US" dirty="0" smtClean="0"/>
              <a:t>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61" y="4540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your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the App Stores</a:t>
            </a:r>
          </a:p>
          <a:p>
            <a:pPr lvl="1"/>
            <a:r>
              <a:rPr lang="en-US" dirty="0" err="1" smtClean="0"/>
              <a:t>AppStore</a:t>
            </a:r>
            <a:r>
              <a:rPr lang="en-US" dirty="0" smtClean="0"/>
              <a:t> for Apple iOS (May 2017 2.2 million apps)</a:t>
            </a:r>
          </a:p>
          <a:p>
            <a:pPr lvl="1"/>
            <a:r>
              <a:rPr lang="en-US" dirty="0" smtClean="0"/>
              <a:t>Google Play Apps for Android</a:t>
            </a:r>
          </a:p>
          <a:p>
            <a:r>
              <a:rPr lang="en-US" dirty="0" smtClean="0"/>
              <a:t>Helping Apps for Practitioners and Educators</a:t>
            </a:r>
          </a:p>
          <a:p>
            <a:pPr lvl="1"/>
            <a:r>
              <a:rPr lang="en-US" dirty="0" smtClean="0"/>
              <a:t>Socialwork.buffalo.edu/</a:t>
            </a:r>
            <a:r>
              <a:rPr lang="en-US" dirty="0" err="1" smtClean="0"/>
              <a:t>happe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68" y="3429000"/>
            <a:ext cx="3168505" cy="31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Apps for Practitioners and </a:t>
            </a:r>
            <a:r>
              <a:rPr lang="en-US" dirty="0" smtClean="0"/>
              <a:t>Educators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Reviews of Apps and their practice implications</a:t>
            </a:r>
          </a:p>
          <a:p>
            <a:r>
              <a:rPr lang="en-US" dirty="0" smtClean="0"/>
              <a:t>More information on how to use apps in your teaching</a:t>
            </a:r>
          </a:p>
          <a:p>
            <a:r>
              <a:rPr lang="en-US" dirty="0" smtClean="0"/>
              <a:t>Sample Assignments submitted by other instructors</a:t>
            </a:r>
          </a:p>
          <a:p>
            <a:r>
              <a:rPr lang="en-US" dirty="0" smtClean="0"/>
              <a:t>You can be a guest reviewer and share apps that you have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Diliberto-Macaluso</a:t>
            </a:r>
            <a:r>
              <a:rPr lang="en-US" sz="2000" dirty="0"/>
              <a:t>, K., and Hughes, A. (2016). </a:t>
            </a:r>
            <a:r>
              <a:rPr lang="en-US" sz="2000" i="1" dirty="0"/>
              <a:t>The use of mobile apps to enhance student learning in introduction to psychology.</a:t>
            </a:r>
            <a:r>
              <a:rPr lang="en-US" sz="2000" dirty="0"/>
              <a:t> </a:t>
            </a:r>
            <a:r>
              <a:rPr lang="en-US" sz="2000" i="1" dirty="0"/>
              <a:t>Teach. Psychol.</a:t>
            </a:r>
            <a:r>
              <a:rPr lang="en-US" sz="2000" dirty="0"/>
              <a:t> 43(1):48–52. </a:t>
            </a:r>
          </a:p>
          <a:p>
            <a:endParaRPr lang="en-US" sz="2000" dirty="0" smtClean="0"/>
          </a:p>
          <a:p>
            <a:r>
              <a:rPr lang="en-US" sz="2000" dirty="0" smtClean="0"/>
              <a:t>Zhu</a:t>
            </a:r>
            <a:r>
              <a:rPr lang="en-US" sz="2000" dirty="0"/>
              <a:t>, E., Kaplan, M., </a:t>
            </a:r>
            <a:r>
              <a:rPr lang="en-US" sz="2000" dirty="0" err="1"/>
              <a:t>Dershimer</a:t>
            </a:r>
            <a:r>
              <a:rPr lang="en-US" sz="2000" dirty="0"/>
              <a:t>, R. C., </a:t>
            </a:r>
            <a:r>
              <a:rPr lang="en-US" sz="2000" dirty="0" err="1"/>
              <a:t>Bergom</a:t>
            </a:r>
            <a:r>
              <a:rPr lang="en-US" sz="2000" dirty="0"/>
              <a:t>, I. (2011). </a:t>
            </a:r>
            <a:r>
              <a:rPr lang="en-US" sz="2000" i="1" dirty="0"/>
              <a:t>Use of laptops in the classroom: Research and best practices</a:t>
            </a:r>
            <a:r>
              <a:rPr lang="en-US" sz="2000" dirty="0"/>
              <a:t> (CRLT Occasional Papers 30). Ann Arbor, MI: Center for Research on Learning and Teaching, University of Michigan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0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Sturman, S., Syms, C. (2019)Is there an App for That?,  5</a:t>
            </a:r>
            <a:r>
              <a:rPr lang="en-US" baseline="30000" dirty="0"/>
              <a:t>th</a:t>
            </a:r>
            <a:r>
              <a:rPr lang="en-US" dirty="0"/>
              <a:t> Annual Social Work Distance Education Conference, San Antonio, Texas, April 10-12,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you might use apps in your classes</a:t>
            </a:r>
          </a:p>
          <a:p>
            <a:r>
              <a:rPr lang="en-US" dirty="0" smtClean="0"/>
              <a:t>How to effectively integrate Apps into your course</a:t>
            </a:r>
          </a:p>
          <a:p>
            <a:r>
              <a:rPr lang="en-US" dirty="0" smtClean="0"/>
              <a:t>Ethical and other considerations</a:t>
            </a:r>
          </a:p>
          <a:p>
            <a:r>
              <a:rPr lang="en-US" dirty="0" smtClean="0"/>
              <a:t>How to choose the best Apps</a:t>
            </a:r>
          </a:p>
          <a:p>
            <a:r>
              <a:rPr lang="en-US" dirty="0" smtClean="0"/>
              <a:t>Where to find the best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93" y="3638412"/>
            <a:ext cx="2743825" cy="2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951" y="1774047"/>
            <a:ext cx="10515600" cy="1325563"/>
          </a:xfrm>
        </p:spPr>
        <p:txBody>
          <a:bodyPr/>
          <a:lstStyle/>
          <a:p>
            <a:r>
              <a:rPr lang="en-US" dirty="0" smtClean="0"/>
              <a:t>Benefits of Using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568" y="3429000"/>
            <a:ext cx="10515600" cy="4351338"/>
          </a:xfrm>
        </p:spPr>
        <p:txBody>
          <a:bodyPr/>
          <a:lstStyle/>
          <a:p>
            <a:pPr fontAlgn="base"/>
            <a:r>
              <a:rPr lang="en-US" dirty="0" smtClean="0"/>
              <a:t>It </a:t>
            </a:r>
            <a:r>
              <a:rPr lang="en-US" dirty="0"/>
              <a:t>can increase </a:t>
            </a:r>
            <a:r>
              <a:rPr lang="en-US" dirty="0" smtClean="0"/>
              <a:t>students’ </a:t>
            </a:r>
            <a:r>
              <a:rPr lang="en-US" dirty="0"/>
              <a:t>digital literacy;</a:t>
            </a:r>
          </a:p>
          <a:p>
            <a:pPr fontAlgn="base"/>
            <a:r>
              <a:rPr lang="en-US" dirty="0" smtClean="0"/>
              <a:t>It </a:t>
            </a:r>
            <a:r>
              <a:rPr lang="en-US" dirty="0"/>
              <a:t>can help encourage life-long learning;</a:t>
            </a:r>
          </a:p>
          <a:p>
            <a:pPr fontAlgn="base"/>
            <a:r>
              <a:rPr lang="en-US" dirty="0" smtClean="0"/>
              <a:t>It </a:t>
            </a:r>
            <a:r>
              <a:rPr lang="en-US" dirty="0"/>
              <a:t>can bring real world experiences into the classroom; and</a:t>
            </a:r>
          </a:p>
          <a:p>
            <a:pPr fontAlgn="base"/>
            <a:r>
              <a:rPr lang="en-US" dirty="0" smtClean="0"/>
              <a:t>It </a:t>
            </a:r>
            <a:r>
              <a:rPr lang="en-US" dirty="0"/>
              <a:t>can expose students to the tools they could use in practice.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51" y="97223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923" y="1055591"/>
            <a:ext cx="10515600" cy="1325563"/>
          </a:xfrm>
        </p:spPr>
        <p:txBody>
          <a:bodyPr/>
          <a:lstStyle/>
          <a:p>
            <a:r>
              <a:rPr lang="en-US" dirty="0" smtClean="0"/>
              <a:t>Effectively Integrating Apps into a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937" y="2643641"/>
            <a:ext cx="9509449" cy="2690391"/>
          </a:xfrm>
        </p:spPr>
        <p:txBody>
          <a:bodyPr/>
          <a:lstStyle/>
          <a:p>
            <a:r>
              <a:rPr lang="en-US" dirty="0" smtClean="0"/>
              <a:t>How will the App align with your learning goals?</a:t>
            </a:r>
          </a:p>
          <a:p>
            <a:r>
              <a:rPr lang="en-US" dirty="0" smtClean="0"/>
              <a:t>How will the app build upon skills and knowledge?</a:t>
            </a:r>
          </a:p>
          <a:p>
            <a:r>
              <a:rPr lang="en-US" dirty="0" smtClean="0"/>
              <a:t>How will the app provide a bridge between the </a:t>
            </a:r>
            <a:br>
              <a:rPr lang="en-US" dirty="0" smtClean="0"/>
            </a:br>
            <a:r>
              <a:rPr lang="en-US" dirty="0" smtClean="0"/>
              <a:t>classroom and the real world?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3" y="350312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with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1428"/>
          </a:xfrm>
        </p:spPr>
        <p:txBody>
          <a:bodyPr/>
          <a:lstStyle/>
          <a:p>
            <a:r>
              <a:rPr lang="en-US" dirty="0"/>
              <a:t>Mobile apps can positively impact student learning “when they fulfill a clear instructional goal and when they are used in specific ways that support student learning.” (Zhu et. al, 5</a:t>
            </a:r>
            <a:r>
              <a:rPr lang="en-US" dirty="0" smtClean="0"/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77" y="4025285"/>
            <a:ext cx="20574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5494" y="4269155"/>
            <a:ext cx="6391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Ex.  Google Classroom –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ncrease your connections to students using their </a:t>
            </a:r>
            <a:br>
              <a:rPr lang="en-US" sz="2400" dirty="0" smtClean="0"/>
            </a:br>
            <a:r>
              <a:rPr lang="en-US" sz="2400" dirty="0" smtClean="0"/>
              <a:t>announcements, to start conversations, and </a:t>
            </a:r>
            <a:br>
              <a:rPr lang="en-US" sz="2400" dirty="0" smtClean="0"/>
            </a:br>
            <a:r>
              <a:rPr lang="en-US" sz="2400" dirty="0" smtClean="0"/>
              <a:t>monitor assignments.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6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with Learning Goals 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5723"/>
            <a:ext cx="20574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7343" y="2199593"/>
            <a:ext cx="757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Ex.  Trello – </a:t>
            </a:r>
          </a:p>
          <a:p>
            <a:r>
              <a:rPr lang="en-US" sz="2400" dirty="0" smtClean="0"/>
              <a:t>If you have group assignments you can ask students to use this to map out their project, assign responsibilities, and track progress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88841" y="4763677"/>
            <a:ext cx="6708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Ex.  </a:t>
            </a:r>
            <a:r>
              <a:rPr lang="en-US" sz="2400" dirty="0" err="1" smtClean="0"/>
              <a:t>Kahoot</a:t>
            </a:r>
            <a:r>
              <a:rPr lang="en-US" sz="2400" dirty="0" smtClean="0"/>
              <a:t> – </a:t>
            </a:r>
          </a:p>
          <a:p>
            <a:r>
              <a:rPr lang="en-US" sz="2400" dirty="0" smtClean="0"/>
              <a:t>Bring interactive quizzes into your seated or online classes allows for assessment of student understanding and provides for immediate feedback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45" y="4519807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upon Skills and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72138"/>
          </a:xfrm>
        </p:spPr>
        <p:txBody>
          <a:bodyPr/>
          <a:lstStyle/>
          <a:p>
            <a:r>
              <a:rPr lang="en-US" dirty="0"/>
              <a:t>Students will derive the most benefit when the app promotes active learning or allows them to discover new knowledge.  (</a:t>
            </a:r>
            <a:r>
              <a:rPr lang="en-US" dirty="0" err="1"/>
              <a:t>Dilberto-Macaluso</a:t>
            </a:r>
            <a:r>
              <a:rPr lang="en-US" dirty="0"/>
              <a:t>, and Hughes, 2016).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1" y="4400106"/>
            <a:ext cx="6708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Ex.  Spark Video – </a:t>
            </a:r>
          </a:p>
          <a:p>
            <a:r>
              <a:rPr lang="en-US" sz="2400" dirty="0"/>
              <a:t>Creates short videos or presentations on content areas or have students use it to create content for assignments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15" y="4156236"/>
            <a:ext cx="20574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15" y="4156236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upon Skills and Knowledge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822" y="2067453"/>
            <a:ext cx="6708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Ex.  Countable – </a:t>
            </a:r>
          </a:p>
          <a:p>
            <a:r>
              <a:rPr lang="en-US" sz="2400" dirty="0"/>
              <a:t>Allows for tracking actions of congressional representatives, also allows tracking of specific policy topics, such as DACA, Poverty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6058" y="4605379"/>
            <a:ext cx="6708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Ex.  Pocket Pharmacist – </a:t>
            </a:r>
          </a:p>
          <a:p>
            <a:r>
              <a:rPr lang="en-US" sz="2400" dirty="0" smtClean="0"/>
              <a:t>Provides information on prescription medications including their use, interactions, and side effects.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4064876"/>
            <a:ext cx="20574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46" y="1997716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46" y="1997716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Bridging the Classroom and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4230"/>
          </a:xfrm>
        </p:spPr>
        <p:txBody>
          <a:bodyPr/>
          <a:lstStyle/>
          <a:p>
            <a:r>
              <a:rPr lang="en-US" dirty="0" smtClean="0"/>
              <a:t>Connecting work in the classroom to the real world increases student engagement, demonstrates real world relevance and provides a framework for professional development and lifelong learning.</a:t>
            </a:r>
          </a:p>
          <a:p>
            <a:r>
              <a:rPr lang="en-US" dirty="0" smtClean="0"/>
              <a:t>There are a large number of Client Centered Apps that can be integrated into courses to work with specific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579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Is there an App  for that?</vt:lpstr>
      <vt:lpstr>Today’s Goals</vt:lpstr>
      <vt:lpstr>Benefits of Using Apps</vt:lpstr>
      <vt:lpstr>Effectively Integrating Apps into a Course</vt:lpstr>
      <vt:lpstr>Alignment with Learning Goals</vt:lpstr>
      <vt:lpstr>Alignment with Learning Goals II</vt:lpstr>
      <vt:lpstr>Building upon Skills and Knowledge</vt:lpstr>
      <vt:lpstr>Building upon Skills and Knowledge II</vt:lpstr>
      <vt:lpstr>Bridging the Classroom and Real World</vt:lpstr>
      <vt:lpstr>PowerPoint Presentation</vt:lpstr>
      <vt:lpstr>Ethical and Privacy Considerations</vt:lpstr>
      <vt:lpstr>Choosing the Best Apps</vt:lpstr>
      <vt:lpstr>Where to find your App</vt:lpstr>
      <vt:lpstr>Helping Apps for Practitioners and Educators</vt:lpstr>
      <vt:lpstr>References</vt:lpstr>
      <vt:lpstr>Citation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an App for that?</dc:title>
  <dc:creator>Sturman, Steven</dc:creator>
  <cp:lastModifiedBy>Sturman, Steven</cp:lastModifiedBy>
  <cp:revision>25</cp:revision>
  <dcterms:created xsi:type="dcterms:W3CDTF">2019-02-27T16:23:19Z</dcterms:created>
  <dcterms:modified xsi:type="dcterms:W3CDTF">2019-04-09T14:27:29Z</dcterms:modified>
</cp:coreProperties>
</file>