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sldIdLst>
    <p:sldId id="257" r:id="rId2"/>
    <p:sldId id="259" r:id="rId3"/>
    <p:sldId id="266" r:id="rId4"/>
    <p:sldId id="291" r:id="rId5"/>
    <p:sldId id="277" r:id="rId6"/>
    <p:sldId id="278" r:id="rId7"/>
    <p:sldId id="276" r:id="rId8"/>
    <p:sldId id="280" r:id="rId9"/>
    <p:sldId id="281" r:id="rId10"/>
    <p:sldId id="282" r:id="rId11"/>
    <p:sldId id="290" r:id="rId12"/>
    <p:sldId id="283" r:id="rId13"/>
    <p:sldId id="288" r:id="rId14"/>
    <p:sldId id="292" r:id="rId15"/>
    <p:sldId id="284" r:id="rId16"/>
    <p:sldId id="285" r:id="rId17"/>
    <p:sldId id="286" r:id="rId18"/>
    <p:sldId id="287" r:id="rId19"/>
    <p:sldId id="293" r:id="rId20"/>
    <p:sldId id="289"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223"/>
    <p:restoredTop sz="94674"/>
  </p:normalViewPr>
  <p:slideViewPr>
    <p:cSldViewPr snapToGrid="0" snapToObjects="1" showGuides="1">
      <p:cViewPr varScale="1">
        <p:scale>
          <a:sx n="103" d="100"/>
          <a:sy n="103" d="100"/>
        </p:scale>
        <p:origin x="11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Grela" userId="e08c6d93-e276-4e2c-a5ff-2d874284b851" providerId="ADAL" clId="{B067EDD8-F1E6-491D-B8D3-CC619220DCA6}"/>
    <pc:docChg chg="modSld">
      <pc:chgData name="Michael Grela" userId="e08c6d93-e276-4e2c-a5ff-2d874284b851" providerId="ADAL" clId="{B067EDD8-F1E6-491D-B8D3-CC619220DCA6}" dt="2024-08-29T12:29:00.912" v="0" actId="13926"/>
      <pc:docMkLst>
        <pc:docMk/>
      </pc:docMkLst>
      <pc:sldChg chg="modSp mod">
        <pc:chgData name="Michael Grela" userId="e08c6d93-e276-4e2c-a5ff-2d874284b851" providerId="ADAL" clId="{B067EDD8-F1E6-491D-B8D3-CC619220DCA6}" dt="2024-08-29T12:29:00.912" v="0" actId="13926"/>
        <pc:sldMkLst>
          <pc:docMk/>
          <pc:sldMk cId="3855552365" sldId="285"/>
        </pc:sldMkLst>
        <pc:spChg chg="mod">
          <ac:chgData name="Michael Grela" userId="e08c6d93-e276-4e2c-a5ff-2d874284b851" providerId="ADAL" clId="{B067EDD8-F1E6-491D-B8D3-CC619220DCA6}" dt="2024-08-29T12:29:00.912" v="0" actId="13926"/>
          <ac:spMkLst>
            <pc:docMk/>
            <pc:sldMk cId="3855552365" sldId="285"/>
            <ac:spMk id="3" creationId="{38F3A7AD-BFCA-B14B-8363-A4C1A4B746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b="0" i="0">
                <a:latin typeface="Arial Regular"/>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b="0" i="0">
                <a:latin typeface="Arial Regular"/>
              </a:defRPr>
            </a:lvl1pPr>
          </a:lstStyle>
          <a:p>
            <a:fld id="{0239D73C-AF14-7643-8BC7-209F4FB10DDF}" type="datetimeFigureOut">
              <a:rPr lang="en-US" smtClean="0"/>
              <a:pPr/>
              <a:t>9/8/2025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b="0" i="0">
                <a:latin typeface="Arial Regular"/>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b="0" i="0">
                <a:latin typeface="Arial Regular"/>
              </a:defRPr>
            </a:lvl1pPr>
          </a:lstStyle>
          <a:p>
            <a:fld id="{F52A25F9-16D3-E64A-8639-7B020C319E7B}" type="slidenum">
              <a:rPr lang="en-US" smtClean="0"/>
              <a:pPr/>
              <a:t>‹#›</a:t>
            </a:fld>
            <a:endParaRPr lang="en-US" dirty="0"/>
          </a:p>
        </p:txBody>
      </p:sp>
    </p:spTree>
    <p:extLst>
      <p:ext uri="{BB962C8B-B14F-4D97-AF65-F5344CB8AC3E}">
        <p14:creationId xmlns:p14="http://schemas.microsoft.com/office/powerpoint/2010/main" val="1908973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b="0" i="0" kern="1200">
        <a:solidFill>
          <a:schemeClr val="tx1"/>
        </a:solidFill>
        <a:latin typeface="Arial Regular"/>
        <a:ea typeface="+mn-ea"/>
        <a:cs typeface="+mn-cs"/>
      </a:defRPr>
    </a:lvl2pPr>
    <a:lvl3pPr marL="914400" algn="l" defTabSz="914400" rtl="0" eaLnBrk="1" latinLnBrk="0" hangingPunct="1">
      <a:defRPr sz="1200" b="0" i="0" kern="1200">
        <a:solidFill>
          <a:schemeClr val="tx1"/>
        </a:solidFill>
        <a:latin typeface="Arial Regular"/>
        <a:ea typeface="+mn-ea"/>
        <a:cs typeface="+mn-cs"/>
      </a:defRPr>
    </a:lvl3pPr>
    <a:lvl4pPr marL="1371600" algn="l" defTabSz="914400" rtl="0" eaLnBrk="1" latinLnBrk="0" hangingPunct="1">
      <a:defRPr sz="1200" b="0" i="0" kern="1200">
        <a:solidFill>
          <a:schemeClr val="tx1"/>
        </a:solidFill>
        <a:latin typeface="Arial Regular"/>
        <a:ea typeface="+mn-ea"/>
        <a:cs typeface="+mn-cs"/>
      </a:defRPr>
    </a:lvl4pPr>
    <a:lvl5pPr marL="1828800" algn="l" defTabSz="914400" rtl="0" eaLnBrk="1" latinLnBrk="0" hangingPunct="1">
      <a:defRPr sz="1200" b="0" i="0" kern="1200">
        <a:solidFill>
          <a:schemeClr val="tx1"/>
        </a:solidFill>
        <a:latin typeface="Arial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5"/>
          <p:cNvSpPr>
            <a:spLocks noGrp="1"/>
          </p:cNvSpPr>
          <p:nvPr>
            <p:ph type="body" sz="quarter" idx="10" hasCustomPrompt="1"/>
          </p:nvPr>
        </p:nvSpPr>
        <p:spPr>
          <a:xfrm>
            <a:off x="658368" y="3968496"/>
            <a:ext cx="6638544" cy="1650381"/>
          </a:xfrm>
          <a:prstGeom prst="rect">
            <a:avLst/>
          </a:prstGeom>
        </p:spPr>
        <p:txBody>
          <a:bodyPr lIns="0">
            <a:noAutofit/>
          </a:bodyPr>
          <a:lstStyle>
            <a:lvl1pPr marL="0" indent="0">
              <a:buNone/>
              <a:defRPr sz="2800" b="0" i="0">
                <a:solidFill>
                  <a:schemeClr val="tx1"/>
                </a:solidFill>
                <a:latin typeface="+mn-lt"/>
                <a:ea typeface="Georgia" charset="0"/>
                <a:cs typeface="Georgia" charset="0"/>
              </a:defRPr>
            </a:lvl1pPr>
          </a:lstStyle>
          <a:p>
            <a:pPr lvl="0"/>
            <a:r>
              <a:rPr lang="en-US" dirty="0"/>
              <a:t>Sub-topic</a:t>
            </a:r>
          </a:p>
        </p:txBody>
      </p:sp>
      <p:sp>
        <p:nvSpPr>
          <p:cNvPr id="14" name="Title 1"/>
          <p:cNvSpPr>
            <a:spLocks noGrp="1"/>
          </p:cNvSpPr>
          <p:nvPr>
            <p:ph type="ctrTitle" hasCustomPrompt="1"/>
          </p:nvPr>
        </p:nvSpPr>
        <p:spPr>
          <a:xfrm>
            <a:off x="658368" y="1490472"/>
            <a:ext cx="6638544" cy="2386584"/>
          </a:xfrm>
          <a:prstGeom prst="rect">
            <a:avLst/>
          </a:prstGeom>
          <a:ln>
            <a:noFill/>
          </a:ln>
        </p:spPr>
        <p:txBody>
          <a:bodyPr lIns="0" anchor="b">
            <a:noAutofit/>
          </a:bodyPr>
          <a:lstStyle>
            <a:lvl1pPr algn="l">
              <a:lnSpc>
                <a:spcPts val="5800"/>
              </a:lnSpc>
              <a:defRPr sz="6000" b="1" i="0" cap="all" baseline="0">
                <a:solidFill>
                  <a:schemeClr val="tx2"/>
                </a:solidFill>
                <a:latin typeface="Arial" charset="0"/>
                <a:ea typeface="Arial" charset="0"/>
                <a:cs typeface="Arial" charset="0"/>
              </a:defRPr>
            </a:lvl1pPr>
          </a:lstStyle>
          <a:p>
            <a:r>
              <a:rPr lang="en-US" dirty="0"/>
              <a:t>Presentation</a:t>
            </a:r>
            <a:br>
              <a:rPr lang="en-US" dirty="0"/>
            </a:br>
            <a:r>
              <a:rPr lang="en-US" dirty="0"/>
              <a:t>Title</a:t>
            </a:r>
          </a:p>
        </p:txBody>
      </p:sp>
      <p:pic>
        <p:nvPicPr>
          <p:cNvPr id="8" name="Picture 7" descr="University at Buffalo, The State University of New York logo">
            <a:extLst>
              <a:ext uri="{FF2B5EF4-FFF2-40B4-BE49-F238E27FC236}">
                <a16:creationId xmlns:a16="http://schemas.microsoft.com/office/drawing/2014/main" id="{9C7DE7FF-FD86-434E-91D5-DF1AA23EE75F}"/>
              </a:ext>
            </a:extLst>
          </p:cNvPr>
          <p:cNvPicPr>
            <a:picLocks noChangeAspect="1"/>
          </p:cNvPicPr>
          <p:nvPr userDrawn="1"/>
        </p:nvPicPr>
        <p:blipFill>
          <a:blip r:embed="rId3"/>
          <a:stretch>
            <a:fillRect/>
          </a:stretch>
        </p:blipFill>
        <p:spPr>
          <a:xfrm>
            <a:off x="660400" y="6041329"/>
            <a:ext cx="4800600" cy="355823"/>
          </a:xfrm>
          <a:prstGeom prst="rect">
            <a:avLst/>
          </a:prstGeom>
        </p:spPr>
      </p:pic>
    </p:spTree>
    <p:extLst>
      <p:ext uri="{BB962C8B-B14F-4D97-AF65-F5344CB8AC3E}">
        <p14:creationId xmlns:p14="http://schemas.microsoft.com/office/powerpoint/2010/main" val="38254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10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DC6EF38F-8DF7-3941-B22C-502232E4CB0B}"/>
              </a:ext>
            </a:extLst>
          </p:cNvPr>
          <p:cNvSpPr>
            <a:spLocks noGrp="1" noChangeAspect="1"/>
          </p:cNvSpPr>
          <p:nvPr>
            <p:ph type="pic" idx="13"/>
          </p:nvPr>
        </p:nvSpPr>
        <p:spPr>
          <a:xfrm>
            <a:off x="5098566" y="1079500"/>
            <a:ext cx="7093434" cy="57785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61679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Three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2">
            <a:extLst>
              <a:ext uri="{FF2B5EF4-FFF2-40B4-BE49-F238E27FC236}">
                <a16:creationId xmlns:a16="http://schemas.microsoft.com/office/drawing/2014/main" id="{0CAA554F-B37C-9E47-B5E4-82235D4EC6CD}"/>
              </a:ext>
            </a:extLst>
          </p:cNvPr>
          <p:cNvSpPr>
            <a:spLocks noGrp="1" noChangeAspect="1"/>
          </p:cNvSpPr>
          <p:nvPr>
            <p:ph type="pic" idx="13"/>
          </p:nvPr>
        </p:nvSpPr>
        <p:spPr>
          <a:xfrm>
            <a:off x="5114631" y="1066800"/>
            <a:ext cx="7077369" cy="2932598"/>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8" name="Picture Placeholder 2">
            <a:extLst>
              <a:ext uri="{FF2B5EF4-FFF2-40B4-BE49-F238E27FC236}">
                <a16:creationId xmlns:a16="http://schemas.microsoft.com/office/drawing/2014/main" id="{9F5FDDA2-E7AF-294B-ACDF-BDB5997277BC}"/>
              </a:ext>
            </a:extLst>
          </p:cNvPr>
          <p:cNvSpPr>
            <a:spLocks noGrp="1" noChangeAspect="1"/>
          </p:cNvSpPr>
          <p:nvPr>
            <p:ph type="pic" idx="14"/>
          </p:nvPr>
        </p:nvSpPr>
        <p:spPr>
          <a:xfrm>
            <a:off x="5114631" y="3998296"/>
            <a:ext cx="360252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9" name="Picture Placeholder 2">
            <a:extLst>
              <a:ext uri="{FF2B5EF4-FFF2-40B4-BE49-F238E27FC236}">
                <a16:creationId xmlns:a16="http://schemas.microsoft.com/office/drawing/2014/main" id="{F2499D1A-BF4E-8444-BF94-86863CA11648}"/>
              </a:ext>
            </a:extLst>
          </p:cNvPr>
          <p:cNvSpPr>
            <a:spLocks noGrp="1" noChangeAspect="1"/>
          </p:cNvSpPr>
          <p:nvPr>
            <p:ph type="pic" idx="15"/>
          </p:nvPr>
        </p:nvSpPr>
        <p:spPr>
          <a:xfrm>
            <a:off x="8701089" y="3998296"/>
            <a:ext cx="349091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Tree>
    <p:extLst>
      <p:ext uri="{BB962C8B-B14F-4D97-AF65-F5344CB8AC3E}">
        <p14:creationId xmlns:p14="http://schemas.microsoft.com/office/powerpoint/2010/main" val="54085193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06A37-D6A5-0C40-A676-03633A9FD245}"/>
              </a:ext>
            </a:extLst>
          </p:cNvPr>
          <p:cNvSpPr>
            <a:spLocks noGrp="1"/>
          </p:cNvSpPr>
          <p:nvPr>
            <p:ph type="title"/>
          </p:nvPr>
        </p:nvSpPr>
        <p:spPr/>
        <p:txBody>
          <a:bodyPr/>
          <a:lstStyle/>
          <a:p>
            <a:r>
              <a:rPr lang="en-US" dirty="0"/>
              <a:t>Click to edit</a:t>
            </a:r>
          </a:p>
        </p:txBody>
      </p:sp>
      <p:sp>
        <p:nvSpPr>
          <p:cNvPr id="3" name="Picture Placeholder 2">
            <a:extLst>
              <a:ext uri="{FF2B5EF4-FFF2-40B4-BE49-F238E27FC236}">
                <a16:creationId xmlns:a16="http://schemas.microsoft.com/office/drawing/2014/main" id="{CB21EA68-2B0A-7648-9710-0081FFDD7D68}"/>
              </a:ext>
            </a:extLst>
          </p:cNvPr>
          <p:cNvSpPr>
            <a:spLocks noGrp="1" noChangeAspect="1"/>
          </p:cNvSpPr>
          <p:nvPr>
            <p:ph type="pic" idx="13"/>
          </p:nvPr>
        </p:nvSpPr>
        <p:spPr>
          <a:xfrm>
            <a:off x="0" y="1066800"/>
            <a:ext cx="12192000" cy="57912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Tree>
    <p:extLst>
      <p:ext uri="{BB962C8B-B14F-4D97-AF65-F5344CB8AC3E}">
        <p14:creationId xmlns:p14="http://schemas.microsoft.com/office/powerpoint/2010/main" val="2760458911"/>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and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hart Placeholder 2">
            <a:extLst>
              <a:ext uri="{FF2B5EF4-FFF2-40B4-BE49-F238E27FC236}">
                <a16:creationId xmlns:a16="http://schemas.microsoft.com/office/drawing/2014/main" id="{7B782143-2792-E14B-AE51-0FFA9028EB8A}"/>
              </a:ext>
            </a:extLst>
          </p:cNvPr>
          <p:cNvSpPr>
            <a:spLocks noGrp="1"/>
          </p:cNvSpPr>
          <p:nvPr>
            <p:ph type="chart" sz="quarter" idx="16"/>
          </p:nvPr>
        </p:nvSpPr>
        <p:spPr>
          <a:xfrm>
            <a:off x="5161935" y="1976285"/>
            <a:ext cx="6325152" cy="3967316"/>
          </a:xfrm>
          <a:prstGeom prst="rect">
            <a:avLst/>
          </a:prstGeom>
          <a:solidFill>
            <a:schemeClr val="bg2">
              <a:lumMod val="75000"/>
            </a:schemeClr>
          </a:solidFill>
          <a:ln>
            <a:noFill/>
          </a:ln>
        </p:spPr>
        <p:style>
          <a:lnRef idx="1">
            <a:schemeClr val="accent3"/>
          </a:lnRef>
          <a:fillRef idx="2">
            <a:schemeClr val="accent3"/>
          </a:fillRef>
          <a:effectRef idx="1">
            <a:schemeClr val="accent3"/>
          </a:effectRef>
          <a:fontRef idx="none"/>
        </p:style>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aseline="0">
                <a:solidFill>
                  <a:schemeClr val="bg1"/>
                </a:solidFill>
                <a:latin typeface="Arial" charset="0"/>
                <a:ea typeface="Arial" charset="0"/>
                <a:cs typeface="Arial" charset="0"/>
              </a:defRPr>
            </a:lvl1pPr>
          </a:lstStyle>
          <a:p>
            <a:endParaRPr lang="en-US" dirty="0"/>
          </a:p>
          <a:p>
            <a:r>
              <a:rPr lang="en-US" dirty="0"/>
              <a:t>Drag chart to placeholder or click icon to add chart</a:t>
            </a:r>
          </a:p>
          <a:p>
            <a:endParaRPr lang="en-US" dirty="0"/>
          </a:p>
        </p:txBody>
      </p:sp>
    </p:spTree>
    <p:extLst>
      <p:ext uri="{BB962C8B-B14F-4D97-AF65-F5344CB8AC3E}">
        <p14:creationId xmlns:p14="http://schemas.microsoft.com/office/powerpoint/2010/main" val="61249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5"/>
          <p:cNvSpPr>
            <a:spLocks noGrp="1"/>
          </p:cNvSpPr>
          <p:nvPr>
            <p:ph type="body" sz="quarter" idx="10" hasCustomPrompt="1"/>
          </p:nvPr>
        </p:nvSpPr>
        <p:spPr>
          <a:xfrm>
            <a:off x="658368" y="3968496"/>
            <a:ext cx="6638544" cy="1650381"/>
          </a:xfrm>
          <a:prstGeom prst="rect">
            <a:avLst/>
          </a:prstGeom>
        </p:spPr>
        <p:txBody>
          <a:bodyPr lIns="0">
            <a:noAutofit/>
          </a:bodyPr>
          <a:lstStyle>
            <a:lvl1pPr marL="0" indent="0">
              <a:buNone/>
              <a:defRPr sz="2800" b="0" i="0">
                <a:solidFill>
                  <a:schemeClr val="bg1"/>
                </a:solidFill>
                <a:latin typeface="+mn-lt"/>
                <a:ea typeface="Georgia" charset="0"/>
                <a:cs typeface="Georgia" charset="0"/>
              </a:defRPr>
            </a:lvl1pPr>
          </a:lstStyle>
          <a:p>
            <a:pPr lvl="0"/>
            <a:r>
              <a:rPr lang="en-US" dirty="0"/>
              <a:t>Sub-topic</a:t>
            </a:r>
          </a:p>
        </p:txBody>
      </p:sp>
      <p:sp>
        <p:nvSpPr>
          <p:cNvPr id="14" name="Title 1"/>
          <p:cNvSpPr>
            <a:spLocks noGrp="1"/>
          </p:cNvSpPr>
          <p:nvPr>
            <p:ph type="ctrTitle" hasCustomPrompt="1"/>
          </p:nvPr>
        </p:nvSpPr>
        <p:spPr>
          <a:xfrm>
            <a:off x="658368" y="1490472"/>
            <a:ext cx="6638544" cy="2386584"/>
          </a:xfrm>
          <a:prstGeom prst="rect">
            <a:avLst/>
          </a:prstGeom>
          <a:ln>
            <a:noFill/>
          </a:ln>
        </p:spPr>
        <p:txBody>
          <a:bodyPr lIns="0" anchor="b">
            <a:noAutofit/>
          </a:bodyPr>
          <a:lstStyle>
            <a:lvl1pPr algn="l">
              <a:lnSpc>
                <a:spcPts val="5800"/>
              </a:lnSpc>
              <a:defRPr sz="6000" b="1" i="0" cap="all" baseline="0">
                <a:solidFill>
                  <a:schemeClr val="bg1"/>
                </a:solidFill>
                <a:latin typeface="Arial" charset="0"/>
                <a:ea typeface="Arial" charset="0"/>
                <a:cs typeface="Arial" charset="0"/>
              </a:defRPr>
            </a:lvl1pPr>
          </a:lstStyle>
          <a:p>
            <a:r>
              <a:rPr lang="en-US" dirty="0"/>
              <a:t>Presentation</a:t>
            </a:r>
            <a:br>
              <a:rPr lang="en-US" dirty="0"/>
            </a:br>
            <a:r>
              <a:rPr lang="en-US" dirty="0"/>
              <a:t>Title</a:t>
            </a:r>
          </a:p>
        </p:txBody>
      </p:sp>
      <p:pic>
        <p:nvPicPr>
          <p:cNvPr id="8" name="Picture 7" descr="University at Buffalo, The State University of New York logo">
            <a:extLst>
              <a:ext uri="{FF2B5EF4-FFF2-40B4-BE49-F238E27FC236}">
                <a16:creationId xmlns:a16="http://schemas.microsoft.com/office/drawing/2014/main" id="{9C7DE7FF-FD86-434E-91D5-DF1AA23EE75F}"/>
              </a:ext>
            </a:extLst>
          </p:cNvPr>
          <p:cNvPicPr>
            <a:picLocks noChangeAspect="1"/>
          </p:cNvPicPr>
          <p:nvPr userDrawn="1"/>
        </p:nvPicPr>
        <p:blipFill>
          <a:blip r:embed="rId3"/>
          <a:stretch>
            <a:fillRect/>
          </a:stretch>
        </p:blipFill>
        <p:spPr>
          <a:xfrm>
            <a:off x="660402" y="6041329"/>
            <a:ext cx="4800595" cy="355823"/>
          </a:xfrm>
          <a:prstGeom prst="rect">
            <a:avLst/>
          </a:prstGeom>
        </p:spPr>
      </p:pic>
    </p:spTree>
    <p:extLst>
      <p:ext uri="{BB962C8B-B14F-4D97-AF65-F5344CB8AC3E}">
        <p14:creationId xmlns:p14="http://schemas.microsoft.com/office/powerpoint/2010/main" val="391094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658368" y="1490663"/>
            <a:ext cx="6638544" cy="2387600"/>
          </a:xfrm>
          <a:prstGeom prst="rect">
            <a:avLst/>
          </a:prstGeom>
          <a:ln>
            <a:noFill/>
          </a:ln>
        </p:spPr>
        <p:txBody>
          <a:bodyPr lIns="0" anchor="b">
            <a:noAutofit/>
          </a:bodyPr>
          <a:lstStyle>
            <a:lvl1pPr algn="l">
              <a:lnSpc>
                <a:spcPts val="5800"/>
              </a:lnSpc>
              <a:defRPr sz="6000" b="1" i="0" cap="all" baseline="0">
                <a:solidFill>
                  <a:schemeClr val="bg1"/>
                </a:solidFill>
                <a:latin typeface="Arial" charset="0"/>
                <a:ea typeface="Arial" charset="0"/>
                <a:cs typeface="Arial" charset="0"/>
              </a:defRPr>
            </a:lvl1pPr>
          </a:lstStyle>
          <a:p>
            <a:r>
              <a:rPr lang="en-US" dirty="0"/>
              <a:t>DIVIDER SLIDE</a:t>
            </a:r>
          </a:p>
        </p:txBody>
      </p:sp>
      <p:sp>
        <p:nvSpPr>
          <p:cNvPr id="6" name="Subtitle 2"/>
          <p:cNvSpPr>
            <a:spLocks noGrp="1"/>
          </p:cNvSpPr>
          <p:nvPr>
            <p:ph type="subTitle" idx="1" hasCustomPrompt="1"/>
          </p:nvPr>
        </p:nvSpPr>
        <p:spPr>
          <a:xfrm>
            <a:off x="658368" y="3970337"/>
            <a:ext cx="6638544" cy="2212976"/>
          </a:xfrm>
          <a:prstGeom prst="rect">
            <a:avLst/>
          </a:prstGeom>
          <a:ln>
            <a:noFill/>
          </a:ln>
        </p:spPr>
        <p:txBody>
          <a:bodyPr lIns="0">
            <a:noAutofit/>
          </a:bodyPr>
          <a:lstStyle>
            <a:lvl1pPr marL="0" indent="0" algn="l">
              <a:buNone/>
              <a:defRPr sz="2800" b="0" baseline="0">
                <a:solidFill>
                  <a:schemeClr val="bg1"/>
                </a:solidFill>
                <a:latin typeface="+mn-lt"/>
                <a:ea typeface="Georgia" charset="0"/>
                <a:cs typeface="Georgi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 title</a:t>
            </a:r>
          </a:p>
        </p:txBody>
      </p:sp>
      <p:pic>
        <p:nvPicPr>
          <p:cNvPr id="7" name="Picture 6" descr="University at Buffalo, The State University of New York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5600" y="321146"/>
            <a:ext cx="4800600" cy="356029"/>
          </a:xfrm>
          <a:prstGeom prst="rect">
            <a:avLst/>
          </a:prstGeom>
        </p:spPr>
      </p:pic>
    </p:spTree>
    <p:extLst>
      <p:ext uri="{BB962C8B-B14F-4D97-AF65-F5344CB8AC3E}">
        <p14:creationId xmlns:p14="http://schemas.microsoft.com/office/powerpoint/2010/main" val="2527521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658368" y="1490663"/>
            <a:ext cx="6638544" cy="2387600"/>
          </a:xfrm>
          <a:prstGeom prst="rect">
            <a:avLst/>
          </a:prstGeom>
          <a:ln>
            <a:noFill/>
          </a:ln>
        </p:spPr>
        <p:txBody>
          <a:bodyPr lIns="0" anchor="b">
            <a:noAutofit/>
          </a:bodyPr>
          <a:lstStyle>
            <a:lvl1pPr algn="l">
              <a:lnSpc>
                <a:spcPts val="5800"/>
              </a:lnSpc>
              <a:defRPr sz="6000" b="1" i="0" cap="all" baseline="0">
                <a:solidFill>
                  <a:schemeClr val="tx2"/>
                </a:solidFill>
                <a:latin typeface="Arial" charset="0"/>
                <a:ea typeface="Arial" charset="0"/>
                <a:cs typeface="Arial" charset="0"/>
              </a:defRPr>
            </a:lvl1pPr>
          </a:lstStyle>
          <a:p>
            <a:r>
              <a:rPr lang="en-US" dirty="0"/>
              <a:t>DIVIDER SLIDE</a:t>
            </a:r>
          </a:p>
        </p:txBody>
      </p:sp>
      <p:sp>
        <p:nvSpPr>
          <p:cNvPr id="6" name="Subtitle 2"/>
          <p:cNvSpPr>
            <a:spLocks noGrp="1"/>
          </p:cNvSpPr>
          <p:nvPr>
            <p:ph type="subTitle" idx="1" hasCustomPrompt="1"/>
          </p:nvPr>
        </p:nvSpPr>
        <p:spPr>
          <a:xfrm>
            <a:off x="658368" y="3970337"/>
            <a:ext cx="6638544" cy="2212976"/>
          </a:xfrm>
          <a:prstGeom prst="rect">
            <a:avLst/>
          </a:prstGeom>
          <a:ln>
            <a:noFill/>
          </a:ln>
        </p:spPr>
        <p:txBody>
          <a:bodyPr lIns="0">
            <a:noAutofit/>
          </a:bodyPr>
          <a:lstStyle>
            <a:lvl1pPr marL="0" indent="0" algn="l">
              <a:buNone/>
              <a:defRPr sz="2800" b="0" baseline="0">
                <a:solidFill>
                  <a:schemeClr val="tx1"/>
                </a:solidFill>
                <a:latin typeface="+mn-lt"/>
                <a:ea typeface="Georgia" charset="0"/>
                <a:cs typeface="Georgi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 title</a:t>
            </a:r>
          </a:p>
        </p:txBody>
      </p:sp>
      <p:pic>
        <p:nvPicPr>
          <p:cNvPr id="7" name="Picture 6" descr="University at Buffalo, The State University of New York logo"/>
          <p:cNvPicPr>
            <a:picLocks noChangeAspect="1"/>
          </p:cNvPicPr>
          <p:nvPr userDrawn="1"/>
        </p:nvPicPr>
        <p:blipFill>
          <a:blip r:embed="rId3"/>
          <a:stretch>
            <a:fillRect/>
          </a:stretch>
        </p:blipFill>
        <p:spPr>
          <a:xfrm>
            <a:off x="355600" y="321249"/>
            <a:ext cx="4800600" cy="355823"/>
          </a:xfrm>
          <a:prstGeom prst="rect">
            <a:avLst/>
          </a:prstGeom>
        </p:spPr>
      </p:pic>
    </p:spTree>
    <p:extLst>
      <p:ext uri="{BB962C8B-B14F-4D97-AF65-F5344CB8AC3E}">
        <p14:creationId xmlns:p14="http://schemas.microsoft.com/office/powerpoint/2010/main" val="207956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6951472" cy="590931"/>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695147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12402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ulleted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915403"/>
            <a:ext cx="10107291" cy="590931"/>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1506334"/>
            <a:ext cx="10107292" cy="4647331"/>
          </a:xfrm>
        </p:spPr>
        <p:txBody>
          <a:bodyPr/>
          <a:lstStyle>
            <a:lvl1pPr>
              <a:defRPr sz="1800"/>
            </a:lvl1pPr>
            <a:lvl2pPr>
              <a:defRPr sz="1800"/>
            </a:lvl2pPr>
            <a:lvl3pPr>
              <a:defRPr sz="18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8321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and Doubl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52B2E-D090-724F-8681-FBE0CDA2F117}"/>
              </a:ext>
            </a:extLst>
          </p:cNvPr>
          <p:cNvSpPr>
            <a:spLocks noGrp="1"/>
          </p:cNvSpPr>
          <p:nvPr>
            <p:ph type="title"/>
          </p:nvPr>
        </p:nvSpPr>
        <p:spPr>
          <a:xfrm>
            <a:off x="566928" y="1499616"/>
            <a:ext cx="10515600" cy="590931"/>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E559530-982F-0F4F-B296-9DB2F44D8051}"/>
              </a:ext>
            </a:extLst>
          </p:cNvPr>
          <p:cNvSpPr>
            <a:spLocks noGrp="1"/>
          </p:cNvSpPr>
          <p:nvPr>
            <p:ph sz="half" idx="1"/>
          </p:nvPr>
        </p:nvSpPr>
        <p:spPr>
          <a:xfrm>
            <a:off x="566928" y="2185416"/>
            <a:ext cx="4500372" cy="39486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890367C6-4AC8-9C47-BDFA-A5613CF90E15}"/>
              </a:ext>
            </a:extLst>
          </p:cNvPr>
          <p:cNvSpPr>
            <a:spLocks noGrp="1"/>
          </p:cNvSpPr>
          <p:nvPr>
            <p:ph sz="half" idx="2"/>
          </p:nvPr>
        </p:nvSpPr>
        <p:spPr>
          <a:xfrm>
            <a:off x="5410200" y="2185416"/>
            <a:ext cx="4498848" cy="395020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9462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5C5C1-32E2-374C-809B-D54BEC11EB3F}"/>
              </a:ext>
            </a:extLst>
          </p:cNvPr>
          <p:cNvSpPr>
            <a:spLocks noGrp="1"/>
          </p:cNvSpPr>
          <p:nvPr>
            <p:ph type="title"/>
          </p:nvPr>
        </p:nvSpPr>
        <p:spPr>
          <a:xfrm>
            <a:off x="566928" y="1499616"/>
            <a:ext cx="10515600" cy="590931"/>
          </a:xfrm>
        </p:spPr>
        <p:txBody>
          <a:bodyPr>
            <a:spAutoFit/>
          </a:bodyPr>
          <a:lstStyle/>
          <a:p>
            <a:r>
              <a:rPr lang="en-US" dirty="0"/>
              <a:t>Click to edit Master title style</a:t>
            </a:r>
          </a:p>
        </p:txBody>
      </p:sp>
      <p:sp>
        <p:nvSpPr>
          <p:cNvPr id="3" name="Text Placeholder 2">
            <a:extLst>
              <a:ext uri="{FF2B5EF4-FFF2-40B4-BE49-F238E27FC236}">
                <a16:creationId xmlns:a16="http://schemas.microsoft.com/office/drawing/2014/main" id="{9798817A-73B4-F340-8D0E-FB813E55F799}"/>
              </a:ext>
            </a:extLst>
          </p:cNvPr>
          <p:cNvSpPr>
            <a:spLocks noGrp="1"/>
          </p:cNvSpPr>
          <p:nvPr>
            <p:ph type="body" idx="1" hasCustomPrompt="1"/>
          </p:nvPr>
        </p:nvSpPr>
        <p:spPr>
          <a:xfrm>
            <a:off x="566928" y="2185416"/>
            <a:ext cx="5138928" cy="393192"/>
          </a:xfrm>
        </p:spPr>
        <p:txBody>
          <a:bodyPr anchor="t" anchorCtr="0">
            <a:sp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B5126641-0094-3D49-865E-3DB9ECAC43C4}"/>
              </a:ext>
            </a:extLst>
          </p:cNvPr>
          <p:cNvSpPr>
            <a:spLocks noGrp="1"/>
          </p:cNvSpPr>
          <p:nvPr>
            <p:ph sz="half" idx="2"/>
          </p:nvPr>
        </p:nvSpPr>
        <p:spPr>
          <a:xfrm>
            <a:off x="566928" y="2593340"/>
            <a:ext cx="5140515" cy="3535744"/>
          </a:xfrm>
        </p:spPr>
        <p:txBody>
          <a:bodyPr/>
          <a:lstStyle>
            <a:lvl1pPr marL="285750" indent="-285750">
              <a:buClr>
                <a:schemeClr val="tx2"/>
              </a:buClr>
              <a:buSzPct val="120000"/>
              <a:buFont typeface="Arial" panose="020B0604020202020204" pitchFamily="34" charset="0"/>
              <a:buChar char="•"/>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6E11705-25F9-194A-9D2F-C9FEEA3A5744}"/>
              </a:ext>
            </a:extLst>
          </p:cNvPr>
          <p:cNvSpPr>
            <a:spLocks noGrp="1"/>
          </p:cNvSpPr>
          <p:nvPr>
            <p:ph type="body" sz="quarter" idx="3" hasCustomPrompt="1"/>
          </p:nvPr>
        </p:nvSpPr>
        <p:spPr>
          <a:xfrm>
            <a:off x="6172200" y="2185416"/>
            <a:ext cx="5138928" cy="394980"/>
          </a:xfrm>
        </p:spPr>
        <p:txBody>
          <a:bodyPr anchor="t" anchorCtr="0">
            <a:sp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7D978716-6004-6344-B5D2-C780B062C9CF}"/>
              </a:ext>
            </a:extLst>
          </p:cNvPr>
          <p:cNvSpPr>
            <a:spLocks noGrp="1"/>
          </p:cNvSpPr>
          <p:nvPr>
            <p:ph sz="quarter" idx="4"/>
          </p:nvPr>
        </p:nvSpPr>
        <p:spPr>
          <a:xfrm>
            <a:off x="6172200" y="2590800"/>
            <a:ext cx="5138928" cy="3538728"/>
          </a:xfrm>
        </p:spPr>
        <p:txBody>
          <a:bodyPr/>
          <a:lstStyle>
            <a:lvl1pPr marL="285750" indent="-285750">
              <a:buClr>
                <a:schemeClr val="tx2"/>
              </a:buClr>
              <a:buSzPct val="120000"/>
              <a:buFont typeface="Arial" panose="020B0604020202020204" pitchFamily="34" charset="0"/>
              <a:buChar char="•"/>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484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A2439-3BDA-DB47-AA02-5590274D40F8}"/>
              </a:ext>
            </a:extLst>
          </p:cNvPr>
          <p:cNvSpPr>
            <a:spLocks noGrp="1"/>
          </p:cNvSpPr>
          <p:nvPr>
            <p:ph type="title"/>
          </p:nvPr>
        </p:nvSpPr>
        <p:spPr/>
        <p:txBody>
          <a:bodyPr>
            <a:spAutoFit/>
          </a:bodyPr>
          <a:lstStyle/>
          <a:p>
            <a:r>
              <a:rPr lang="en-US" dirty="0"/>
              <a:t>Click to edit Master title style</a:t>
            </a:r>
          </a:p>
        </p:txBody>
      </p:sp>
    </p:spTree>
    <p:extLst>
      <p:ext uri="{BB962C8B-B14F-4D97-AF65-F5344CB8AC3E}">
        <p14:creationId xmlns:p14="http://schemas.microsoft.com/office/powerpoint/2010/main" val="1209253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614BA-85C5-BA49-A402-F7BCCCDB2C4F}"/>
              </a:ext>
            </a:extLst>
          </p:cNvPr>
          <p:cNvSpPr>
            <a:spLocks noGrp="1"/>
          </p:cNvSpPr>
          <p:nvPr>
            <p:ph type="title"/>
          </p:nvPr>
        </p:nvSpPr>
        <p:spPr>
          <a:xfrm>
            <a:off x="566928" y="1499616"/>
            <a:ext cx="10515600" cy="590931"/>
          </a:xfrm>
          <a:prstGeom prst="rect">
            <a:avLst/>
          </a:prstGeom>
        </p:spPr>
        <p:txBody>
          <a:bodyPr vert="horz" lIns="91440" tIns="45720" rIns="91440" bIns="45720" rtlCol="0" anchor="b" anchorCtr="0">
            <a:spAutoFit/>
          </a:bodyPr>
          <a:lstStyle/>
          <a:p>
            <a:r>
              <a:rPr lang="en-US" dirty="0"/>
              <a:t>Click to edit Master title style</a:t>
            </a:r>
          </a:p>
        </p:txBody>
      </p:sp>
      <p:sp>
        <p:nvSpPr>
          <p:cNvPr id="3" name="Text Placeholder 2">
            <a:extLst>
              <a:ext uri="{FF2B5EF4-FFF2-40B4-BE49-F238E27FC236}">
                <a16:creationId xmlns:a16="http://schemas.microsoft.com/office/drawing/2014/main" id="{C6A66ADF-AEA5-DC4B-841D-168372B891D6}"/>
              </a:ext>
            </a:extLst>
          </p:cNvPr>
          <p:cNvSpPr>
            <a:spLocks noGrp="1"/>
          </p:cNvSpPr>
          <p:nvPr>
            <p:ph type="body" idx="1"/>
          </p:nvPr>
        </p:nvSpPr>
        <p:spPr>
          <a:xfrm>
            <a:off x="566928" y="2185416"/>
            <a:ext cx="10515600" cy="3968249"/>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University at Buffalo, The State University of New York logo">
            <a:extLst>
              <a:ext uri="{FF2B5EF4-FFF2-40B4-BE49-F238E27FC236}">
                <a16:creationId xmlns:a16="http://schemas.microsoft.com/office/drawing/2014/main" id="{27B0F206-4721-B742-B71F-C0AADA23A984}"/>
              </a:ext>
            </a:extLst>
          </p:cNvPr>
          <p:cNvPicPr>
            <a:picLocks noChangeAspect="1"/>
          </p:cNvPicPr>
          <p:nvPr userDrawn="1"/>
        </p:nvPicPr>
        <p:blipFill>
          <a:blip r:embed="rId17"/>
          <a:stretch>
            <a:fillRect/>
          </a:stretch>
        </p:blipFill>
        <p:spPr>
          <a:xfrm>
            <a:off x="355600" y="321249"/>
            <a:ext cx="4800600" cy="355823"/>
          </a:xfrm>
          <a:prstGeom prst="rect">
            <a:avLst/>
          </a:prstGeom>
        </p:spPr>
      </p:pic>
      <p:sp>
        <p:nvSpPr>
          <p:cNvPr id="7" name="Footer Placeholder 4">
            <a:extLst>
              <a:ext uri="{FF2B5EF4-FFF2-40B4-BE49-F238E27FC236}">
                <a16:creationId xmlns:a16="http://schemas.microsoft.com/office/drawing/2014/main" id="{D439930E-F253-DE46-B952-3E0957740773}"/>
              </a:ext>
            </a:extLst>
          </p:cNvPr>
          <p:cNvSpPr txBox="1">
            <a:spLocks/>
          </p:cNvSpPr>
          <p:nvPr userDrawn="1"/>
        </p:nvSpPr>
        <p:spPr>
          <a:xfrm>
            <a:off x="6938176" y="6319774"/>
            <a:ext cx="4114800" cy="365125"/>
          </a:xfrm>
          <a:prstGeom prst="rect">
            <a:avLst/>
          </a:prstGeom>
        </p:spPr>
        <p:txBody>
          <a:bodyPr vert="horz" lIns="91440" tIns="45720" rIns="91440" bIns="45720" rtlCol="0" anchor="ctr"/>
          <a:lstStyle>
            <a:defPPr>
              <a:defRPr lang="en-US"/>
            </a:defPPr>
            <a:lvl1pPr marL="0" algn="r"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B53C135-CEC6-A548-8917-8F7FEB82358B}" type="slidenum">
              <a:rPr lang="en-US" b="1" smtClean="0"/>
              <a:pPr/>
              <a:t>‹#›</a:t>
            </a:fld>
            <a:endParaRPr lang="en-US" b="1" dirty="0"/>
          </a:p>
        </p:txBody>
      </p:sp>
    </p:spTree>
    <p:extLst>
      <p:ext uri="{BB962C8B-B14F-4D97-AF65-F5344CB8AC3E}">
        <p14:creationId xmlns:p14="http://schemas.microsoft.com/office/powerpoint/2010/main" val="2937971482"/>
      </p:ext>
    </p:extLst>
  </p:cSld>
  <p:clrMap bg1="lt1" tx1="dk1" bg2="lt2" tx2="dk2" accent1="accent1" accent2="accent2" accent3="accent3" accent4="accent4" accent5="accent5" accent6="accent6" hlink="hlink" folHlink="folHlink"/>
  <p:sldLayoutIdLst>
    <p:sldLayoutId id="2147483662" r:id="rId1"/>
    <p:sldLayoutId id="2147483668" r:id="rId2"/>
    <p:sldLayoutId id="2147483663" r:id="rId3"/>
    <p:sldLayoutId id="2147483669" r:id="rId4"/>
    <p:sldLayoutId id="2147483650" r:id="rId5"/>
    <p:sldLayoutId id="2147483664" r:id="rId6"/>
    <p:sldLayoutId id="2147483652" r:id="rId7"/>
    <p:sldLayoutId id="2147483653" r:id="rId8"/>
    <p:sldLayoutId id="2147483654" r:id="rId9"/>
    <p:sldLayoutId id="2147483655" r:id="rId10"/>
    <p:sldLayoutId id="2147483665" r:id="rId11"/>
    <p:sldLayoutId id="2147483666" r:id="rId12"/>
    <p:sldLayoutId id="2147483660" r:id="rId13"/>
    <p:sldLayoutId id="2147483667" r:id="rId14"/>
  </p:sldLayoutIdLst>
  <p:hf hdr="0" dt="0"/>
  <p:txStyles>
    <p:titleStyle>
      <a:lvl1pPr algn="l" defTabSz="914400" rtl="0" eaLnBrk="1" latinLnBrk="0" hangingPunct="1">
        <a:lnSpc>
          <a:spcPct val="90000"/>
        </a:lnSpc>
        <a:spcBef>
          <a:spcPct val="0"/>
        </a:spcBef>
        <a:buNone/>
        <a:defRPr sz="3600" b="0" i="0" kern="1200">
          <a:solidFill>
            <a:schemeClr val="tx2"/>
          </a:solidFill>
          <a:latin typeface="+mj-lt"/>
          <a:ea typeface="+mj-ea"/>
          <a:cs typeface="+mj-cs"/>
        </a:defRPr>
      </a:lvl1pPr>
    </p:titleStyle>
    <p:bodyStyle>
      <a:lvl1pPr marL="228600" indent="-22860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esentation Title">
            <a:extLst>
              <a:ext uri="{FF2B5EF4-FFF2-40B4-BE49-F238E27FC236}">
                <a16:creationId xmlns:a16="http://schemas.microsoft.com/office/drawing/2014/main" id="{1089AC9A-5D7D-5A4C-8605-7607252D4FA1}"/>
              </a:ext>
            </a:extLst>
          </p:cNvPr>
          <p:cNvSpPr>
            <a:spLocks noGrp="1"/>
          </p:cNvSpPr>
          <p:nvPr>
            <p:ph type="ctrTitle"/>
          </p:nvPr>
        </p:nvSpPr>
        <p:spPr/>
        <p:txBody>
          <a:bodyPr/>
          <a:lstStyle/>
          <a:p>
            <a:r>
              <a:rPr lang="en-US" dirty="0"/>
              <a:t>Programming Grant </a:t>
            </a:r>
          </a:p>
        </p:txBody>
      </p:sp>
    </p:spTree>
    <p:extLst>
      <p:ext uri="{BB962C8B-B14F-4D97-AF65-F5344CB8AC3E}">
        <p14:creationId xmlns:p14="http://schemas.microsoft.com/office/powerpoint/2010/main" val="407818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4926"/>
            <a:ext cx="10284574" cy="590931"/>
          </a:xfrm>
        </p:spPr>
        <p:txBody>
          <a:bodyPr/>
          <a:lstStyle/>
          <a:p>
            <a:r>
              <a:rPr lang="en-US" dirty="0"/>
              <a:t>Grant Application</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5188"/>
            <a:ext cx="11320272" cy="4355905"/>
          </a:xfrm>
        </p:spPr>
        <p:txBody>
          <a:bodyPr/>
          <a:lstStyle/>
          <a:p>
            <a:r>
              <a:rPr lang="en-US" dirty="0"/>
              <a:t>Part I though III should be completed by club president, club treasurer or student government officer. </a:t>
            </a:r>
          </a:p>
          <a:p>
            <a:r>
              <a:rPr lang="en-US" dirty="0"/>
              <a:t>The application is then submitted to the student government president and student government treasure for their review and approval.  They will complete the programing grant scoring rubric to demine if the application meets the grant criteria.  They will sign off on part IV.  </a:t>
            </a:r>
          </a:p>
          <a:p>
            <a:r>
              <a:rPr lang="en-US" dirty="0"/>
              <a:t>The approved applications will be brought to COAL for review and approval. </a:t>
            </a:r>
          </a:p>
          <a:p>
            <a:r>
              <a:rPr lang="en-US" dirty="0"/>
              <a:t>COAL will use the Programming Grant Scoring Rubric to help evaluate and rank each application. </a:t>
            </a:r>
          </a:p>
          <a:p>
            <a:r>
              <a:rPr lang="en-US" dirty="0"/>
              <a:t>All grants that are selected by COAL to receive an award will be signed off by the chair of COAL.  They will sign off on Part V.  </a:t>
            </a:r>
          </a:p>
          <a:p>
            <a:r>
              <a:rPr lang="en-US" dirty="0"/>
              <a:t>An excel spreadsheet listing all the approved grants and the amounts awarded should be sent to FSA along with the fully approved grant applications.  </a:t>
            </a:r>
          </a:p>
          <a:p>
            <a:endParaRPr lang="en-US" b="1" u="sng" dirty="0"/>
          </a:p>
        </p:txBody>
      </p:sp>
    </p:spTree>
    <p:extLst>
      <p:ext uri="{BB962C8B-B14F-4D97-AF65-F5344CB8AC3E}">
        <p14:creationId xmlns:p14="http://schemas.microsoft.com/office/powerpoint/2010/main" val="3819599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83350" y="1009690"/>
            <a:ext cx="10284574" cy="590931"/>
          </a:xfrm>
        </p:spPr>
        <p:txBody>
          <a:bodyPr/>
          <a:lstStyle/>
          <a:p>
            <a:r>
              <a:rPr lang="en-US" dirty="0"/>
              <a:t>Grant Application,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09952"/>
            <a:ext cx="11320272" cy="4523366"/>
          </a:xfrm>
        </p:spPr>
        <p:txBody>
          <a:bodyPr/>
          <a:lstStyle/>
          <a:p>
            <a:r>
              <a:rPr lang="en-US" dirty="0"/>
              <a:t>FSA will review the grant applications to ensure that they are applicable to the grant guidelines for new programs, expanded programs or publications.  </a:t>
            </a:r>
          </a:p>
          <a:p>
            <a:r>
              <a:rPr lang="en-US" dirty="0"/>
              <a:t>FSA will inform the Chair of COAL that the applications are approved.  </a:t>
            </a:r>
          </a:p>
          <a:p>
            <a:r>
              <a:rPr lang="en-US" dirty="0"/>
              <a:t>The Chair of COAL will send out the grant award notices along with the fully approved grant applications.  </a:t>
            </a:r>
          </a:p>
          <a:p>
            <a:r>
              <a:rPr lang="en-US" dirty="0"/>
              <a:t>FSA will prepare budget adjustments in the amount of the grant awards so the funds can be utilized.  </a:t>
            </a:r>
          </a:p>
          <a:p>
            <a:r>
              <a:rPr lang="en-US" dirty="0"/>
              <a:t>As a reminder, each time a purchase order packet is submitted to pay grant expenses a copy of the grant application should be included.  </a:t>
            </a:r>
          </a:p>
          <a:p>
            <a:endParaRPr lang="en-US" b="1" u="sng" dirty="0"/>
          </a:p>
        </p:txBody>
      </p:sp>
    </p:spTree>
    <p:extLst>
      <p:ext uri="{BB962C8B-B14F-4D97-AF65-F5344CB8AC3E}">
        <p14:creationId xmlns:p14="http://schemas.microsoft.com/office/powerpoint/2010/main" val="2028302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3935"/>
            <a:ext cx="10284574" cy="590931"/>
          </a:xfrm>
        </p:spPr>
        <p:txBody>
          <a:bodyPr/>
          <a:lstStyle/>
          <a:p>
            <a:r>
              <a:rPr lang="en-US" dirty="0"/>
              <a:t>Grant Timeline</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197"/>
            <a:ext cx="11320272" cy="4576792"/>
          </a:xfrm>
        </p:spPr>
        <p:txBody>
          <a:bodyPr/>
          <a:lstStyle/>
          <a:p>
            <a:r>
              <a:rPr lang="en-US" dirty="0"/>
              <a:t>Programming grant guidelines, rules and procedures along with the Programming Grant Application are reviewed and revised the first two weeks of School.  </a:t>
            </a:r>
          </a:p>
          <a:p>
            <a:r>
              <a:rPr lang="en-US" dirty="0"/>
              <a:t>The grant application period is opened the third week of school and runs for four weeks.  </a:t>
            </a:r>
          </a:p>
          <a:p>
            <a:r>
              <a:rPr lang="en-US" dirty="0"/>
              <a:t>Once the application period is closed, the student government officers have one week to review and approve the grant applications. Not every grant application needs to be approved.  It is prudent to only approve the best grant applications and then bring them to COAL. </a:t>
            </a:r>
          </a:p>
          <a:p>
            <a:pPr lvl="1"/>
            <a:r>
              <a:rPr lang="en-US" dirty="0"/>
              <a:t>The student government presidents and treasures must review all programming grant applications that are submitted by their clubs or government prior to bring them to COAL:  </a:t>
            </a:r>
          </a:p>
          <a:p>
            <a:pPr lvl="2"/>
            <a:r>
              <a:rPr lang="en-US" dirty="0"/>
              <a:t>Student government presidents and treasures should complete one programming grant scoring rubric for each grant submitted.  </a:t>
            </a:r>
          </a:p>
          <a:p>
            <a:pPr lvl="2"/>
            <a:r>
              <a:rPr lang="en-US" dirty="0"/>
              <a:t>Student government presidents and treasures should only approve the grant applications that they think best meet the criteria and are the best programs.  </a:t>
            </a:r>
          </a:p>
          <a:p>
            <a:endParaRPr lang="en-US" dirty="0"/>
          </a:p>
          <a:p>
            <a:pPr lvl="1"/>
            <a:endParaRPr lang="en-US" dirty="0"/>
          </a:p>
          <a:p>
            <a:endParaRPr lang="en-US" dirty="0"/>
          </a:p>
          <a:p>
            <a:pPr lvl="1"/>
            <a:endParaRPr lang="en-US" dirty="0"/>
          </a:p>
          <a:p>
            <a:pPr lvl="1"/>
            <a:endParaRPr lang="en-US" dirty="0"/>
          </a:p>
        </p:txBody>
      </p:sp>
    </p:spTree>
    <p:extLst>
      <p:ext uri="{BB962C8B-B14F-4D97-AF65-F5344CB8AC3E}">
        <p14:creationId xmlns:p14="http://schemas.microsoft.com/office/powerpoint/2010/main" val="184450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3934"/>
            <a:ext cx="10284574" cy="590931"/>
          </a:xfrm>
        </p:spPr>
        <p:txBody>
          <a:bodyPr/>
          <a:lstStyle/>
          <a:p>
            <a:r>
              <a:rPr lang="en-US" dirty="0"/>
              <a:t>Grant Timeline,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196"/>
            <a:ext cx="11320272" cy="4539469"/>
          </a:xfrm>
        </p:spPr>
        <p:txBody>
          <a:bodyPr/>
          <a:lstStyle/>
          <a:p>
            <a:pPr lvl="1"/>
            <a:r>
              <a:rPr lang="en-US" dirty="0"/>
              <a:t>Student government presidents and treasures should sign off on part IV of the grant application.  </a:t>
            </a:r>
          </a:p>
          <a:p>
            <a:pPr lvl="1"/>
            <a:r>
              <a:rPr lang="en-US" dirty="0"/>
              <a:t>Student government presidents and treasures will then only bring the grant applications that meet the programming grant criteria to COAL.  </a:t>
            </a:r>
          </a:p>
          <a:p>
            <a:pPr lvl="1"/>
            <a:r>
              <a:rPr lang="en-US" dirty="0"/>
              <a:t>Student government presidents and treasures should rank the grants according to the scoring rubric and begin by presenting the best grants to COAL.  </a:t>
            </a:r>
          </a:p>
          <a:p>
            <a:r>
              <a:rPr lang="en-US" dirty="0"/>
              <a:t>The week after that, COAL will meet to review and approve the highest scoring grant applications. </a:t>
            </a:r>
          </a:p>
          <a:p>
            <a:pPr lvl="1"/>
            <a:r>
              <a:rPr lang="en-US" dirty="0"/>
              <a:t>COAL should establish an equitable way of reviewing the grants to ensure that the funding is shared between all student governments and each student government has an equal chance of having their grants funded.  </a:t>
            </a:r>
          </a:p>
          <a:p>
            <a:endParaRPr lang="en-US" dirty="0"/>
          </a:p>
          <a:p>
            <a:pPr lvl="1"/>
            <a:endParaRPr lang="en-US" dirty="0"/>
          </a:p>
          <a:p>
            <a:pPr lvl="1"/>
            <a:endParaRPr lang="en-US" dirty="0"/>
          </a:p>
        </p:txBody>
      </p:sp>
    </p:spTree>
    <p:extLst>
      <p:ext uri="{BB962C8B-B14F-4D97-AF65-F5344CB8AC3E}">
        <p14:creationId xmlns:p14="http://schemas.microsoft.com/office/powerpoint/2010/main" val="2231364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3934"/>
            <a:ext cx="10284574" cy="590931"/>
          </a:xfrm>
        </p:spPr>
        <p:txBody>
          <a:bodyPr/>
          <a:lstStyle/>
          <a:p>
            <a:r>
              <a:rPr lang="en-US" dirty="0"/>
              <a:t>Grant Timeline,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196"/>
            <a:ext cx="11320272" cy="4539469"/>
          </a:xfrm>
        </p:spPr>
        <p:txBody>
          <a:bodyPr/>
          <a:lstStyle/>
          <a:p>
            <a:pPr lvl="1"/>
            <a:r>
              <a:rPr lang="en-US" dirty="0"/>
              <a:t>COAL should vote on each grant application on its own merit in order to approve or reject the grant application. </a:t>
            </a:r>
          </a:p>
          <a:p>
            <a:pPr lvl="1"/>
            <a:r>
              <a:rPr lang="en-US" dirty="0"/>
              <a:t>Funding is limited so it is not possible to approve every grant even if they meet all the guidelines, rules and procedures.   </a:t>
            </a:r>
          </a:p>
          <a:p>
            <a:pPr lvl="1"/>
            <a:r>
              <a:rPr lang="en-US" dirty="0"/>
              <a:t>The Chair of COAL will complete Part V of the application. They will assign a grant number, write down the total amount of the awarded grant and sign the application. </a:t>
            </a:r>
          </a:p>
          <a:p>
            <a:pPr lvl="1"/>
            <a:r>
              <a:rPr lang="en-US" dirty="0"/>
              <a:t>The week after that the approved applications are then sent to FSA for review.  </a:t>
            </a:r>
          </a:p>
          <a:p>
            <a:pPr lvl="1"/>
            <a:r>
              <a:rPr lang="en-US" dirty="0"/>
              <a:t>Grant approval notifications, which include the approved grant applications, are sent out to the recipients the last week of October which is week 10 of the semester. </a:t>
            </a:r>
          </a:p>
          <a:p>
            <a:pPr marL="50292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587570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4425"/>
            <a:ext cx="10284574" cy="590931"/>
          </a:xfrm>
        </p:spPr>
        <p:txBody>
          <a:bodyPr/>
          <a:lstStyle/>
          <a:p>
            <a:r>
              <a:rPr lang="en-US" dirty="0"/>
              <a:t>Grant Timeline,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688"/>
            <a:ext cx="11320272" cy="4576302"/>
          </a:xfrm>
        </p:spPr>
        <p:txBody>
          <a:bodyPr/>
          <a:lstStyle/>
          <a:p>
            <a:r>
              <a:rPr lang="en-US" dirty="0"/>
              <a:t>The grant recipients have from the middle of October until May 15th to use the grant funds. </a:t>
            </a:r>
          </a:p>
          <a:p>
            <a:r>
              <a:rPr lang="en-US" dirty="0"/>
              <a:t>The grant period closes on May 15</a:t>
            </a:r>
            <a:r>
              <a:rPr lang="en-US" baseline="30000" dirty="0"/>
              <a:t>th</a:t>
            </a:r>
            <a:r>
              <a:rPr lang="en-US" dirty="0"/>
              <a:t>.  All grant expenditures must be requisitioned in advance and have a purchase order by May 15</a:t>
            </a:r>
            <a:r>
              <a:rPr lang="en-US" baseline="30000" dirty="0"/>
              <a:t>th</a:t>
            </a:r>
            <a:r>
              <a:rPr lang="en-US" dirty="0"/>
              <a:t>.  All grant purchases must be made by May 15th.  </a:t>
            </a:r>
            <a:r>
              <a:rPr lang="en-US" b="1" u="sng" dirty="0"/>
              <a:t>Any purchases that occur after May 15</a:t>
            </a:r>
            <a:r>
              <a:rPr lang="en-US" b="1" u="sng" baseline="30000" dirty="0"/>
              <a:t>th</a:t>
            </a:r>
            <a:r>
              <a:rPr lang="en-US" b="1" u="sng" dirty="0"/>
              <a:t> will not be reimbursed.  </a:t>
            </a:r>
          </a:p>
          <a:p>
            <a:r>
              <a:rPr lang="en-US" dirty="0"/>
              <a:t>FSA will review all the grant expenditures and match them to the approved applications to ensure that they are proper.  Then FSA will reimburse the student government for the total amount of grant expenses.  </a:t>
            </a:r>
          </a:p>
          <a:p>
            <a:pPr lvl="1"/>
            <a:endParaRPr lang="en-US" dirty="0"/>
          </a:p>
        </p:txBody>
      </p:sp>
    </p:spTree>
    <p:extLst>
      <p:ext uri="{BB962C8B-B14F-4D97-AF65-F5344CB8AC3E}">
        <p14:creationId xmlns:p14="http://schemas.microsoft.com/office/powerpoint/2010/main" val="2837957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641573" y="1014423"/>
            <a:ext cx="10284574" cy="590931"/>
          </a:xfrm>
        </p:spPr>
        <p:txBody>
          <a:bodyPr/>
          <a:lstStyle/>
          <a:p>
            <a:r>
              <a:rPr lang="en-US" dirty="0"/>
              <a:t>COAL</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686"/>
            <a:ext cx="11320272" cy="4520318"/>
          </a:xfrm>
        </p:spPr>
        <p:txBody>
          <a:bodyPr/>
          <a:lstStyle/>
          <a:p>
            <a:r>
              <a:rPr lang="en-US" dirty="0"/>
              <a:t>COAL should meet to review the programming grant guidelines and application.  The general requirements of the guidelines can not be changed.  COAL should discuss the maximum award amounts. Also, they should discuss any type of additional restrictions they would like to place on the funding.  In the past the approval committee has not funded, travel expenses, food, refreshments and social event. If there are any, we will add them to the programming grant guidelines.  </a:t>
            </a:r>
            <a:endParaRPr lang="en-US" dirty="0">
              <a:solidFill>
                <a:srgbClr val="FF0000"/>
              </a:solidFill>
              <a:highlight>
                <a:srgbClr val="FFFF00"/>
              </a:highlight>
            </a:endParaRPr>
          </a:p>
          <a:p>
            <a:r>
              <a:rPr lang="en-US" dirty="0"/>
              <a:t>The Chair of COAL should send the finalized programming grant guidelines and application to all the student government officer. </a:t>
            </a:r>
          </a:p>
          <a:p>
            <a:r>
              <a:rPr lang="en-US" dirty="0"/>
              <a:t>The student government officers should make the programming grant guidelines and applications available to all their clubs.  </a:t>
            </a:r>
          </a:p>
          <a:p>
            <a:pPr marL="502920" lvl="1" indent="0">
              <a:buNone/>
            </a:pPr>
            <a:endParaRPr lang="en-US" dirty="0"/>
          </a:p>
        </p:txBody>
      </p:sp>
    </p:spTree>
    <p:extLst>
      <p:ext uri="{BB962C8B-B14F-4D97-AF65-F5344CB8AC3E}">
        <p14:creationId xmlns:p14="http://schemas.microsoft.com/office/powerpoint/2010/main" val="3855552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632242" y="1014423"/>
            <a:ext cx="10284574" cy="590931"/>
          </a:xfrm>
        </p:spPr>
        <p:txBody>
          <a:bodyPr/>
          <a:lstStyle/>
          <a:p>
            <a:r>
              <a:rPr lang="en-US" dirty="0"/>
              <a:t>COAL,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685"/>
            <a:ext cx="11320272" cy="4529649"/>
          </a:xfrm>
        </p:spPr>
        <p:txBody>
          <a:bodyPr/>
          <a:lstStyle/>
          <a:p>
            <a:r>
              <a:rPr lang="en-US" dirty="0"/>
              <a:t>COAL will then meet to review the applications and approve the best ones.  The approved grants must meet the general criteria outlined in the guidelines and application.  Funding is limited so COAL will have to use their own system for selecting grants and their best judgment to determine which grants receive funding. </a:t>
            </a:r>
          </a:p>
          <a:p>
            <a:r>
              <a:rPr lang="en-US" dirty="0"/>
              <a:t>The approved grant applications will then be sent to FSA for final review by the chair of COAL. </a:t>
            </a:r>
          </a:p>
          <a:p>
            <a:r>
              <a:rPr lang="en-US" dirty="0"/>
              <a:t>The Chair of COAL with then send award notices and fully approved grant applications to the grant recipients.</a:t>
            </a:r>
          </a:p>
          <a:p>
            <a:pPr lvl="1"/>
            <a:endParaRPr lang="en-US" dirty="0"/>
          </a:p>
        </p:txBody>
      </p:sp>
    </p:spTree>
    <p:extLst>
      <p:ext uri="{BB962C8B-B14F-4D97-AF65-F5344CB8AC3E}">
        <p14:creationId xmlns:p14="http://schemas.microsoft.com/office/powerpoint/2010/main" val="4141990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7" y="1014420"/>
            <a:ext cx="6951472" cy="590931"/>
          </a:xfrm>
        </p:spPr>
        <p:txBody>
          <a:bodyPr/>
          <a:lstStyle/>
          <a:p>
            <a:r>
              <a:rPr lang="en-US" dirty="0"/>
              <a:t>Best Practices</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7" y="1614683"/>
            <a:ext cx="10265913" cy="4455004"/>
          </a:xfrm>
        </p:spPr>
        <p:txBody>
          <a:bodyPr/>
          <a:lstStyle/>
          <a:p>
            <a:r>
              <a:rPr lang="en-US" dirty="0"/>
              <a:t>Grants should be for one specific program, For instance, an application that list out a conference, a holiday party and materials to host a seminar is for three distinct programs. This application should be rejected.  </a:t>
            </a:r>
          </a:p>
          <a:p>
            <a:r>
              <a:rPr lang="en-US" dirty="0"/>
              <a:t>Grants should be awarded only to student governments or recognized clubs that are part of the student government.  </a:t>
            </a:r>
          </a:p>
          <a:p>
            <a:r>
              <a:rPr lang="en-US" dirty="0"/>
              <a:t>Grants are for new or expanded programs.  If a prior grant was received to expand a program, then the same program cannot receive grant funding in the subsequent year to expand the program again.  </a:t>
            </a:r>
          </a:p>
          <a:p>
            <a:r>
              <a:rPr lang="en-US" dirty="0"/>
              <a:t>Grant applications cannot be amended once they are approved.  </a:t>
            </a:r>
          </a:p>
          <a:p>
            <a:r>
              <a:rPr lang="en-US" dirty="0"/>
              <a:t>The Grant should be approved for the total amount requested or denied.  Partial funding of grants makes it very difficult to complete program or the event and often the grant goes unused.  </a:t>
            </a:r>
          </a:p>
          <a:p>
            <a:endParaRPr lang="en-US" dirty="0"/>
          </a:p>
        </p:txBody>
      </p:sp>
    </p:spTree>
    <p:extLst>
      <p:ext uri="{BB962C8B-B14F-4D97-AF65-F5344CB8AC3E}">
        <p14:creationId xmlns:p14="http://schemas.microsoft.com/office/powerpoint/2010/main" val="933080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4420"/>
            <a:ext cx="6951472" cy="590931"/>
          </a:xfrm>
        </p:spPr>
        <p:txBody>
          <a:bodyPr/>
          <a:lstStyle/>
          <a:p>
            <a:r>
              <a:rPr lang="en-US" dirty="0"/>
              <a:t>Best Practices,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7" y="1614190"/>
            <a:ext cx="10265913" cy="4371518"/>
          </a:xfrm>
        </p:spPr>
        <p:txBody>
          <a:bodyPr/>
          <a:lstStyle/>
          <a:p>
            <a:r>
              <a:rPr lang="en-US" dirty="0"/>
              <a:t>Once the applications is approved it is the responsibility of the club and student organization to abide by the terms of the grant and to do what they stated in the grant application.  </a:t>
            </a:r>
          </a:p>
          <a:p>
            <a:r>
              <a:rPr lang="en-US" dirty="0"/>
              <a:t>The funds are granted from FSA to the student governments. Clubs must also abide by all their student government policies and procedures. </a:t>
            </a:r>
          </a:p>
          <a:p>
            <a:r>
              <a:rPr lang="en-US" dirty="0"/>
              <a:t> If the program cannot be completed in the manor outlined in the application, the funds cannot be repurposed or redirected to other activities. The money will remain in the programing grant fund and be made available for subsequent years.     </a:t>
            </a:r>
          </a:p>
          <a:p>
            <a:r>
              <a:rPr lang="en-US" dirty="0"/>
              <a:t>Grant recipients need to stick to their budget.  It is not uncommon to leave some funds unallocated or unspent.  </a:t>
            </a:r>
          </a:p>
          <a:p>
            <a:r>
              <a:rPr lang="en-US" dirty="0"/>
              <a:t>If program cost arise that are not listed in the grant application the club or student government should pay these cost from their regular budget expense lines. </a:t>
            </a:r>
          </a:p>
          <a:p>
            <a:endParaRPr lang="en-US" dirty="0"/>
          </a:p>
        </p:txBody>
      </p:sp>
    </p:spTree>
    <p:extLst>
      <p:ext uri="{BB962C8B-B14F-4D97-AF65-F5344CB8AC3E}">
        <p14:creationId xmlns:p14="http://schemas.microsoft.com/office/powerpoint/2010/main" val="1658846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6EFFE0B3-6566-3F48-9291-A6A8E30E2D62}"/>
              </a:ext>
            </a:extLst>
          </p:cNvPr>
          <p:cNvSpPr>
            <a:spLocks noGrp="1"/>
          </p:cNvSpPr>
          <p:nvPr>
            <p:ph type="title"/>
          </p:nvPr>
        </p:nvSpPr>
        <p:spPr/>
        <p:txBody>
          <a:bodyPr/>
          <a:lstStyle/>
          <a:p>
            <a:r>
              <a:rPr lang="en-US" dirty="0"/>
              <a:t>Grant Purpose</a:t>
            </a:r>
          </a:p>
        </p:txBody>
      </p:sp>
      <p:sp>
        <p:nvSpPr>
          <p:cNvPr id="5" name="Slide Text">
            <a:extLst>
              <a:ext uri="{FF2B5EF4-FFF2-40B4-BE49-F238E27FC236}">
                <a16:creationId xmlns:a16="http://schemas.microsoft.com/office/drawing/2014/main" id="{C69252C7-A6C4-2849-AD0F-63A6BD9AFA47}"/>
              </a:ext>
            </a:extLst>
          </p:cNvPr>
          <p:cNvSpPr>
            <a:spLocks noGrp="1"/>
          </p:cNvSpPr>
          <p:nvPr>
            <p:ph idx="1"/>
          </p:nvPr>
        </p:nvSpPr>
        <p:spPr/>
        <p:txBody>
          <a:bodyPr/>
          <a:lstStyle/>
          <a:p>
            <a:pPr marL="0" indent="0">
              <a:buNone/>
            </a:pPr>
            <a:r>
              <a:rPr lang="en-US" sz="2800" dirty="0">
                <a:effectLst/>
                <a:ea typeface="Calibri" panose="020F0502020204030204" pitchFamily="34" charset="0"/>
              </a:rPr>
              <a:t>The primary purpose of the programming grant is to fund programs that enrich the educational, cultural, recreational, and social experiences for students at the University at Buffalo. Student governments that receive grant awards are to use them to </a:t>
            </a:r>
            <a:r>
              <a:rPr lang="en-US" sz="2800" u="sng" dirty="0">
                <a:ea typeface="Calibri" panose="020F0502020204030204" pitchFamily="34" charset="0"/>
              </a:rPr>
              <a:t>launch new programs, expand existing programs or produce publications.</a:t>
            </a:r>
            <a:endParaRPr lang="en-US" sz="2800" u="sng" dirty="0"/>
          </a:p>
        </p:txBody>
      </p:sp>
    </p:spTree>
    <p:extLst>
      <p:ext uri="{BB962C8B-B14F-4D97-AF65-F5344CB8AC3E}">
        <p14:creationId xmlns:p14="http://schemas.microsoft.com/office/powerpoint/2010/main" val="916806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4420"/>
            <a:ext cx="6951472" cy="590931"/>
          </a:xfrm>
        </p:spPr>
        <p:txBody>
          <a:bodyPr/>
          <a:lstStyle/>
          <a:p>
            <a:r>
              <a:rPr lang="en-US" dirty="0"/>
              <a:t>Best Practices,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7" y="1614190"/>
            <a:ext cx="10265913" cy="4371518"/>
          </a:xfrm>
        </p:spPr>
        <p:txBody>
          <a:bodyPr/>
          <a:lstStyle/>
          <a:p>
            <a:r>
              <a:rPr lang="en-US" dirty="0"/>
              <a:t>If a grant application was not approved, you should save it for the next grant cycle and use it as a base to complete a new grant application for the following year.  Funding is limited so not every grant worthy of funding will receive it.  </a:t>
            </a:r>
          </a:p>
          <a:p>
            <a:r>
              <a:rPr lang="en-US" dirty="0"/>
              <a:t>The student governments can send this presentation to the clubs along with the grant application, so they more fully understand the grant process.  </a:t>
            </a:r>
          </a:p>
          <a:p>
            <a:endParaRPr lang="en-US" dirty="0"/>
          </a:p>
        </p:txBody>
      </p:sp>
    </p:spTree>
    <p:extLst>
      <p:ext uri="{BB962C8B-B14F-4D97-AF65-F5344CB8AC3E}">
        <p14:creationId xmlns:p14="http://schemas.microsoft.com/office/powerpoint/2010/main" val="41882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4424"/>
            <a:ext cx="6951472" cy="590931"/>
          </a:xfrm>
        </p:spPr>
        <p:txBody>
          <a:bodyPr/>
          <a:lstStyle/>
          <a:p>
            <a:r>
              <a:rPr lang="en-US" dirty="0"/>
              <a:t>General Criteria</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686"/>
            <a:ext cx="11376256" cy="4538979"/>
          </a:xfrm>
        </p:spPr>
        <p:txBody>
          <a:bodyPr/>
          <a:lstStyle/>
          <a:p>
            <a:r>
              <a:rPr lang="en-US" sz="1800" dirty="0">
                <a:effectLst/>
                <a:ea typeface="Calibri" panose="020F0502020204030204" pitchFamily="34" charset="0"/>
                <a:cs typeface="Calibri" panose="020F0502020204030204" pitchFamily="34" charset="0"/>
              </a:rPr>
              <a:t>Any recognized University at Buffalo student government may apply for a programming grant. The groups and clubs that make up the student governments should work with the student government Treasurer(s) to complete the programming grant application to apply for grant funding.</a:t>
            </a:r>
            <a:endParaRPr lang="en-US" dirty="0">
              <a:ea typeface="Calibri" panose="020F0502020204030204" pitchFamily="34" charset="0"/>
              <a:cs typeface="Calibri" panose="020F0502020204030204" pitchFamily="34" charset="0"/>
            </a:endParaRPr>
          </a:p>
          <a:p>
            <a:r>
              <a:rPr lang="en-US" sz="1800" dirty="0">
                <a:effectLst/>
                <a:ea typeface="Calibri" panose="020F0502020204030204" pitchFamily="34" charset="0"/>
                <a:cs typeface="Calibri" panose="020F0502020204030204" pitchFamily="34" charset="0"/>
              </a:rPr>
              <a:t>The grant will be considered for approved by COAL based upon the following factors:</a:t>
            </a:r>
          </a:p>
          <a:p>
            <a:pPr marL="502920" lvl="1" indent="0">
              <a:buNone/>
            </a:pPr>
            <a:r>
              <a:rPr lang="en-US" dirty="0">
                <a:ea typeface="Calibri" panose="020F0502020204030204" pitchFamily="34" charset="0"/>
                <a:cs typeface="Calibri" panose="020F0502020204030204" pitchFamily="34" charset="0"/>
              </a:rPr>
              <a:t>	1.</a:t>
            </a:r>
            <a:r>
              <a:rPr lang="en-US" dirty="0">
                <a:effectLst/>
                <a:ea typeface="Calibri" panose="020F0502020204030204" pitchFamily="34" charset="0"/>
                <a:cs typeface="Calibri" panose="020F0502020204030204" pitchFamily="34" charset="0"/>
              </a:rPr>
              <a:t> </a:t>
            </a:r>
            <a:r>
              <a:rPr lang="en-US" u="sng" dirty="0">
                <a:ea typeface="Calibri" panose="020F0502020204030204" pitchFamily="34" charset="0"/>
                <a:cs typeface="Calibri" panose="020F0502020204030204" pitchFamily="34" charset="0"/>
              </a:rPr>
              <a:t>N</a:t>
            </a:r>
            <a:r>
              <a:rPr lang="en-US" u="sng" dirty="0">
                <a:effectLst/>
                <a:ea typeface="Calibri" panose="020F0502020204030204" pitchFamily="34" charset="0"/>
                <a:cs typeface="Calibri" panose="020F0502020204030204" pitchFamily="34" charset="0"/>
              </a:rPr>
              <a:t>umber of students impacted</a:t>
            </a:r>
            <a:endParaRPr lang="en-US" u="sng" dirty="0">
              <a:ea typeface="Calibri" panose="020F0502020204030204" pitchFamily="34" charset="0"/>
              <a:cs typeface="Calibri" panose="020F0502020204030204" pitchFamily="34" charset="0"/>
            </a:endParaRPr>
          </a:p>
          <a:p>
            <a:pPr marL="960120" lvl="2" indent="0">
              <a:buNone/>
            </a:pPr>
            <a:r>
              <a:rPr lang="en-US" dirty="0">
                <a:ea typeface="Calibri" panose="020F0502020204030204" pitchFamily="34" charset="0"/>
                <a:cs typeface="Calibri" panose="020F0502020204030204" pitchFamily="34" charset="0"/>
              </a:rPr>
              <a:t>2. </a:t>
            </a:r>
            <a:r>
              <a:rPr lang="en-US" u="sng" dirty="0">
                <a:ea typeface="Calibri" panose="020F0502020204030204" pitchFamily="34" charset="0"/>
                <a:cs typeface="Calibri" panose="020F0502020204030204" pitchFamily="34" charset="0"/>
              </a:rPr>
              <a:t>F</a:t>
            </a:r>
            <a:r>
              <a:rPr lang="en-US" u="sng" dirty="0">
                <a:effectLst/>
                <a:ea typeface="Calibri" panose="020F0502020204030204" pitchFamily="34" charset="0"/>
                <a:cs typeface="Calibri" panose="020F0502020204030204" pitchFamily="34" charset="0"/>
              </a:rPr>
              <a:t>iscal controls for the program</a:t>
            </a:r>
            <a:endParaRPr lang="en-US" u="sng" dirty="0">
              <a:ea typeface="Calibri" panose="020F0502020204030204" pitchFamily="34" charset="0"/>
              <a:cs typeface="Calibri" panose="020F0502020204030204" pitchFamily="34" charset="0"/>
            </a:endParaRPr>
          </a:p>
          <a:p>
            <a:pPr marL="960120" lvl="2" indent="0">
              <a:buNone/>
            </a:pPr>
            <a:r>
              <a:rPr lang="en-US" dirty="0">
                <a:effectLst/>
                <a:ea typeface="Calibri" panose="020F0502020204030204" pitchFamily="34" charset="0"/>
                <a:cs typeface="Calibri" panose="020F0502020204030204" pitchFamily="34" charset="0"/>
              </a:rPr>
              <a:t>3. </a:t>
            </a:r>
            <a:r>
              <a:rPr lang="en-US" u="sng" dirty="0">
                <a:effectLst/>
                <a:ea typeface="Calibri" panose="020F0502020204030204" pitchFamily="34" charset="0"/>
                <a:cs typeface="Calibri" panose="020F0502020204030204" pitchFamily="34" charset="0"/>
              </a:rPr>
              <a:t>Amount of the grant request</a:t>
            </a:r>
            <a:endParaRPr lang="en-US" u="sng" dirty="0">
              <a:ea typeface="Calibri" panose="020F0502020204030204" pitchFamily="34" charset="0"/>
              <a:cs typeface="Calibri" panose="020F0502020204030204" pitchFamily="34" charset="0"/>
            </a:endParaRPr>
          </a:p>
          <a:p>
            <a:pPr marL="960120" lvl="2" indent="0">
              <a:buNone/>
            </a:pPr>
            <a:r>
              <a:rPr lang="en-US" dirty="0">
                <a:effectLst/>
                <a:ea typeface="Calibri" panose="020F0502020204030204" pitchFamily="34" charset="0"/>
                <a:cs typeface="Calibri" panose="020F0502020204030204" pitchFamily="34" charset="0"/>
              </a:rPr>
              <a:t>4. </a:t>
            </a:r>
            <a:r>
              <a:rPr lang="en-US" u="sng" dirty="0">
                <a:ea typeface="Calibri" panose="020F0502020204030204" pitchFamily="34" charset="0"/>
                <a:cs typeface="Calibri" panose="020F0502020204030204" pitchFamily="34" charset="0"/>
              </a:rPr>
              <a:t>T</a:t>
            </a:r>
            <a:r>
              <a:rPr lang="en-US" u="sng" dirty="0">
                <a:effectLst/>
                <a:ea typeface="Calibri" panose="020F0502020204030204" pitchFamily="34" charset="0"/>
                <a:cs typeface="Calibri" panose="020F0502020204030204" pitchFamily="34" charset="0"/>
              </a:rPr>
              <a:t>he degree of expansion of existing programs and the uniqueness of innovative new programs</a:t>
            </a:r>
            <a:r>
              <a:rPr lang="en-US" dirty="0">
                <a:effectLst/>
                <a:ea typeface="Calibri" panose="020F0502020204030204" pitchFamily="34" charset="0"/>
                <a:cs typeface="Calibri" panose="020F0502020204030204" pitchFamily="34" charset="0"/>
              </a:rPr>
              <a:t>. COAL and FSA reserve the right to deny any application for any reason. (Please see additional guidelines and rules below).</a:t>
            </a:r>
            <a:endParaRPr lang="en-US" dirty="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7677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5092"/>
            <a:ext cx="6951472" cy="590931"/>
          </a:xfrm>
        </p:spPr>
        <p:txBody>
          <a:bodyPr/>
          <a:lstStyle/>
          <a:p>
            <a:r>
              <a:rPr lang="en-US" dirty="0"/>
              <a:t>General Criteria,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6514"/>
            <a:ext cx="11376256" cy="4700901"/>
          </a:xfrm>
        </p:spPr>
        <p:txBody>
          <a:bodyPr/>
          <a:lstStyle/>
          <a:p>
            <a:r>
              <a:rPr lang="en-US" dirty="0">
                <a:ea typeface="Calibri" panose="020F0502020204030204" pitchFamily="34" charset="0"/>
                <a:cs typeface="Calibri" panose="020F0502020204030204" pitchFamily="34" charset="0"/>
              </a:rPr>
              <a:t>Funds must be used for indicated programs and activities as they are described in the organization’s application and conditioned in the Programming Grant Approval Letter (if granted). </a:t>
            </a:r>
          </a:p>
          <a:p>
            <a:r>
              <a:rPr lang="en-US" dirty="0">
                <a:ea typeface="Calibri" panose="020F0502020204030204" pitchFamily="34" charset="0"/>
                <a:cs typeface="Calibri" panose="020F0502020204030204" pitchFamily="34" charset="0"/>
              </a:rPr>
              <a:t>Organizations are required to submit proper documentation of all expenditures. Organizations that fail to submit any required or requested documentation will not be reimbursed for their expenses.</a:t>
            </a:r>
          </a:p>
        </p:txBody>
      </p:sp>
    </p:spTree>
    <p:extLst>
      <p:ext uri="{BB962C8B-B14F-4D97-AF65-F5344CB8AC3E}">
        <p14:creationId xmlns:p14="http://schemas.microsoft.com/office/powerpoint/2010/main" val="971241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7" y="1018040"/>
            <a:ext cx="6951472" cy="590931"/>
          </a:xfrm>
        </p:spPr>
        <p:txBody>
          <a:bodyPr/>
          <a:lstStyle/>
          <a:p>
            <a:r>
              <a:rPr lang="en-US" dirty="0"/>
              <a:t>General Guidelines</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8302"/>
            <a:ext cx="10331228" cy="4535362"/>
          </a:xfrm>
        </p:spPr>
        <p:txBody>
          <a:bodyPr/>
          <a:lstStyle/>
          <a:p>
            <a:r>
              <a:rPr lang="en-US" dirty="0"/>
              <a:t>Projects for consideration </a:t>
            </a:r>
            <a:r>
              <a:rPr lang="en-US" b="1" i="1" dirty="0"/>
              <a:t>must</a:t>
            </a:r>
            <a:r>
              <a:rPr lang="en-US" dirty="0"/>
              <a:t> enhance the quality of the university experience for University at Buffalo students. Through the programming grant, organizations have the opportunity to increase the </a:t>
            </a:r>
            <a:r>
              <a:rPr lang="en-US" b="1" i="1" u="sng" dirty="0"/>
              <a:t>quality</a:t>
            </a:r>
            <a:r>
              <a:rPr lang="en-US" dirty="0"/>
              <a:t> of the services they offer to students by creating new programs, expanding existing programs and producing publications.</a:t>
            </a:r>
          </a:p>
          <a:p>
            <a:r>
              <a:rPr lang="en-US" dirty="0"/>
              <a:t>Funding may be sought to further develop programs already in existence or for new innovative programs. An </a:t>
            </a:r>
            <a:r>
              <a:rPr lang="en-US" b="1" u="sng" dirty="0"/>
              <a:t>example</a:t>
            </a:r>
            <a:r>
              <a:rPr lang="en-US" dirty="0"/>
              <a:t> of expanding a program is hosting a pre-existing program at the Center for the Arts this year, as opposed to previous years when it was held at the SU Theater.</a:t>
            </a:r>
          </a:p>
          <a:p>
            <a:r>
              <a:rPr lang="en-US" dirty="0"/>
              <a:t>Ensure that the proposed grant will affect a substantial portion of the student population. COAL may reject any application that is determined to impact an insignificant portion of the University’s student population.</a:t>
            </a:r>
          </a:p>
          <a:p>
            <a:pPr marL="0" indent="0">
              <a:buNone/>
            </a:pPr>
            <a:endParaRPr lang="en-US" dirty="0"/>
          </a:p>
        </p:txBody>
      </p:sp>
    </p:spTree>
    <p:extLst>
      <p:ext uri="{BB962C8B-B14F-4D97-AF65-F5344CB8AC3E}">
        <p14:creationId xmlns:p14="http://schemas.microsoft.com/office/powerpoint/2010/main" val="1729524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7" y="1018040"/>
            <a:ext cx="6951472" cy="590931"/>
          </a:xfrm>
        </p:spPr>
        <p:txBody>
          <a:bodyPr/>
          <a:lstStyle/>
          <a:p>
            <a:r>
              <a:rPr lang="en-US" dirty="0"/>
              <a:t>General Guidelines,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8302"/>
            <a:ext cx="10331228" cy="4535362"/>
          </a:xfrm>
        </p:spPr>
        <p:txBody>
          <a:bodyPr/>
          <a:lstStyle/>
          <a:p>
            <a:r>
              <a:rPr lang="en-US" dirty="0"/>
              <a:t>COAL and FSA will adhere to the guidelines set forth in the programming grant guidelines, rules and procedures, but the funding of the grant is at the discretion of COAL and FSA. </a:t>
            </a:r>
          </a:p>
          <a:p>
            <a:r>
              <a:rPr lang="en-US" dirty="0"/>
              <a:t>The overall goal when allocating funds is to be equitable and fair to the entire student body. </a:t>
            </a:r>
          </a:p>
          <a:p>
            <a:r>
              <a:rPr lang="en-US" dirty="0"/>
              <a:t>COAL will review the grant applications in depth and award the funds. Then, FSA will review the grant applications to ensure that they meet the general requirements of the programming grant which is to fund new or expanded programs. </a:t>
            </a:r>
          </a:p>
          <a:p>
            <a:r>
              <a:rPr lang="en-US" dirty="0"/>
              <a:t>To submit the best possible application, consult your student government organization.</a:t>
            </a:r>
          </a:p>
          <a:p>
            <a:endParaRPr lang="en-US" dirty="0"/>
          </a:p>
          <a:p>
            <a:pPr marL="0" indent="0">
              <a:buNone/>
            </a:pPr>
            <a:endParaRPr lang="en-US" dirty="0"/>
          </a:p>
        </p:txBody>
      </p:sp>
    </p:spTree>
    <p:extLst>
      <p:ext uri="{BB962C8B-B14F-4D97-AF65-F5344CB8AC3E}">
        <p14:creationId xmlns:p14="http://schemas.microsoft.com/office/powerpoint/2010/main" val="3969867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7536"/>
            <a:ext cx="6951472" cy="590931"/>
          </a:xfrm>
        </p:spPr>
        <p:txBody>
          <a:bodyPr/>
          <a:lstStyle/>
          <a:p>
            <a:r>
              <a:rPr lang="en-US" dirty="0"/>
              <a:t>Grant Rules</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7799"/>
            <a:ext cx="11320272" cy="4443052"/>
          </a:xfrm>
        </p:spPr>
        <p:txBody>
          <a:bodyPr/>
          <a:lstStyle/>
          <a:p>
            <a:r>
              <a:rPr lang="en-US" dirty="0"/>
              <a:t>Please read section VII. for all the specific rules associated with the programming grant. </a:t>
            </a:r>
          </a:p>
          <a:p>
            <a:r>
              <a:rPr lang="en-US" dirty="0"/>
              <a:t>Some of the important rules are: </a:t>
            </a:r>
          </a:p>
          <a:p>
            <a:pPr lvl="1"/>
            <a:r>
              <a:rPr lang="en-US" dirty="0"/>
              <a:t>The project or program should be </a:t>
            </a:r>
            <a:r>
              <a:rPr lang="en-US" u="sng" dirty="0"/>
              <a:t>specific</a:t>
            </a:r>
            <a:r>
              <a:rPr lang="en-US" dirty="0"/>
              <a:t>. Each activity, project or program will require a separate grant application.  </a:t>
            </a:r>
          </a:p>
          <a:p>
            <a:pPr lvl="1"/>
            <a:r>
              <a:rPr lang="en-US" dirty="0"/>
              <a:t>Itemize both revenues and expenses:  </a:t>
            </a:r>
          </a:p>
          <a:p>
            <a:pPr lvl="2"/>
            <a:r>
              <a:rPr lang="en-US" dirty="0"/>
              <a:t>Your estimates do not need to be perfectly accurate.  </a:t>
            </a:r>
          </a:p>
          <a:p>
            <a:pPr lvl="2"/>
            <a:r>
              <a:rPr lang="en-US" dirty="0"/>
              <a:t>You will </a:t>
            </a:r>
            <a:r>
              <a:rPr lang="en-US" b="1" i="1" u="sng" dirty="0"/>
              <a:t>not</a:t>
            </a:r>
            <a:r>
              <a:rPr lang="en-US" dirty="0"/>
              <a:t> be able to move funds from one budgeted expense to another in a way that changes the nature of the grant.</a:t>
            </a:r>
          </a:p>
          <a:p>
            <a:pPr lvl="1"/>
            <a:r>
              <a:rPr lang="en-US" dirty="0"/>
              <a:t>The amount requested must be sufficient to support the program outlined in the grant application. The programing grant budget work sheet should include </a:t>
            </a:r>
            <a:r>
              <a:rPr lang="en-US" b="1" i="1" u="sng" dirty="0"/>
              <a:t>all</a:t>
            </a:r>
            <a:r>
              <a:rPr lang="en-US" dirty="0"/>
              <a:t> sources and uses of funds. </a:t>
            </a:r>
          </a:p>
        </p:txBody>
      </p:sp>
    </p:spTree>
    <p:extLst>
      <p:ext uri="{BB962C8B-B14F-4D97-AF65-F5344CB8AC3E}">
        <p14:creationId xmlns:p14="http://schemas.microsoft.com/office/powerpoint/2010/main" val="3292461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66928" y="1018040"/>
            <a:ext cx="10284574" cy="590931"/>
          </a:xfrm>
        </p:spPr>
        <p:txBody>
          <a:bodyPr/>
          <a:lstStyle/>
          <a:p>
            <a:r>
              <a:rPr lang="en-US" dirty="0"/>
              <a:t>Grant Rules,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8303"/>
            <a:ext cx="11320272" cy="4544694"/>
          </a:xfrm>
        </p:spPr>
        <p:txBody>
          <a:bodyPr/>
          <a:lstStyle/>
          <a:p>
            <a:r>
              <a:rPr lang="en-US" sz="1800" dirty="0">
                <a:effectLst/>
                <a:ea typeface="Calibri" panose="020F0502020204030204" pitchFamily="34" charset="0"/>
              </a:rPr>
              <a:t>Any club or organization seeking a grant must have all its funds centralized in an FSA agency account and be recognized by a student government.</a:t>
            </a:r>
          </a:p>
          <a:p>
            <a:r>
              <a:rPr lang="en-US" dirty="0">
                <a:ea typeface="Calibri" panose="020F0502020204030204" pitchFamily="34" charset="0"/>
              </a:rPr>
              <a:t>All grant disbursements follow the same process as all other purchases made by the student governments:</a:t>
            </a:r>
          </a:p>
          <a:p>
            <a:pPr lvl="1"/>
            <a:r>
              <a:rPr lang="en-US" dirty="0">
                <a:ea typeface="Calibri" panose="020F0502020204030204" pitchFamily="34" charset="0"/>
              </a:rPr>
              <a:t> A budget is established based on the approved grant application.   </a:t>
            </a:r>
          </a:p>
          <a:p>
            <a:pPr lvl="1"/>
            <a:r>
              <a:rPr lang="en-US" dirty="0">
                <a:ea typeface="Calibri" panose="020F0502020204030204" pitchFamily="34" charset="0"/>
              </a:rPr>
              <a:t>All grant expenditures must be requisitioned in advance and approved by two officers and the Campus Designee.  </a:t>
            </a:r>
          </a:p>
          <a:p>
            <a:r>
              <a:rPr lang="en-US" dirty="0">
                <a:ea typeface="Calibri" panose="020F0502020204030204" pitchFamily="34" charset="0"/>
              </a:rPr>
              <a:t>Grants are funded on a reimbursement basis. This means that every student government that receives funding will have to submit receipts and reconcile to the approved grant award amount. The student governments will pay for all grant expenditures </a:t>
            </a:r>
            <a:r>
              <a:rPr lang="en-US" b="1" i="1" u="sng" dirty="0">
                <a:ea typeface="Calibri" panose="020F0502020204030204" pitchFamily="34" charset="0"/>
              </a:rPr>
              <a:t>first</a:t>
            </a:r>
            <a:r>
              <a:rPr lang="en-US" dirty="0">
                <a:ea typeface="Calibri" panose="020F0502020204030204" pitchFamily="34" charset="0"/>
              </a:rPr>
              <a:t> then the student government will be reimbursed once grant period has closed and all the grant expenditures have been reviewed.  </a:t>
            </a:r>
          </a:p>
          <a:p>
            <a:r>
              <a:rPr lang="en-US" dirty="0">
                <a:ea typeface="Calibri" panose="020F0502020204030204" pitchFamily="34" charset="0"/>
              </a:rPr>
              <a:t>The grant period ends on May 15</a:t>
            </a:r>
            <a:r>
              <a:rPr lang="en-US" baseline="30000" dirty="0">
                <a:ea typeface="Calibri" panose="020F0502020204030204" pitchFamily="34" charset="0"/>
              </a:rPr>
              <a:t>th</a:t>
            </a:r>
            <a:r>
              <a:rPr lang="en-US" dirty="0">
                <a:ea typeface="Calibri" panose="020F0502020204030204" pitchFamily="34" charset="0"/>
              </a:rPr>
              <a:t>.  </a:t>
            </a:r>
          </a:p>
          <a:p>
            <a:pPr lvl="1"/>
            <a:endParaRPr lang="en-US" dirty="0"/>
          </a:p>
        </p:txBody>
      </p:sp>
    </p:spTree>
    <p:extLst>
      <p:ext uri="{BB962C8B-B14F-4D97-AF65-F5344CB8AC3E}">
        <p14:creationId xmlns:p14="http://schemas.microsoft.com/office/powerpoint/2010/main" val="3386814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88DBE833-A922-5747-A36B-4314D3116822}"/>
              </a:ext>
            </a:extLst>
          </p:cNvPr>
          <p:cNvSpPr>
            <a:spLocks noGrp="1"/>
          </p:cNvSpPr>
          <p:nvPr>
            <p:ph type="title"/>
          </p:nvPr>
        </p:nvSpPr>
        <p:spPr>
          <a:xfrm>
            <a:off x="585350" y="1014422"/>
            <a:ext cx="10284574" cy="590931"/>
          </a:xfrm>
        </p:spPr>
        <p:txBody>
          <a:bodyPr/>
          <a:lstStyle/>
          <a:p>
            <a:r>
              <a:rPr lang="en-US" dirty="0"/>
              <a:t>Grant Rules, Continued</a:t>
            </a:r>
          </a:p>
        </p:txBody>
      </p:sp>
      <p:sp>
        <p:nvSpPr>
          <p:cNvPr id="3" name="Slide Text">
            <a:extLst>
              <a:ext uri="{FF2B5EF4-FFF2-40B4-BE49-F238E27FC236}">
                <a16:creationId xmlns:a16="http://schemas.microsoft.com/office/drawing/2014/main" id="{38F3A7AD-BFCA-B14B-8363-A4C1A4B746A2}"/>
              </a:ext>
            </a:extLst>
          </p:cNvPr>
          <p:cNvSpPr>
            <a:spLocks noGrp="1"/>
          </p:cNvSpPr>
          <p:nvPr>
            <p:ph idx="1"/>
          </p:nvPr>
        </p:nvSpPr>
        <p:spPr>
          <a:xfrm>
            <a:off x="566928" y="1614685"/>
            <a:ext cx="11320272" cy="4510988"/>
          </a:xfrm>
        </p:spPr>
        <p:txBody>
          <a:bodyPr/>
          <a:lstStyle/>
          <a:p>
            <a:r>
              <a:rPr lang="en-US" dirty="0"/>
              <a:t>Any unused programming funds will be returned to the programming grant fund for use by the student organizations in future years.  </a:t>
            </a:r>
          </a:p>
          <a:p>
            <a:r>
              <a:rPr lang="en-US" dirty="0"/>
              <a:t>These </a:t>
            </a:r>
            <a:r>
              <a:rPr lang="en-US" b="1" u="sng" dirty="0"/>
              <a:t>funds are not to be used to duplicate the efforts of other programs</a:t>
            </a:r>
            <a:r>
              <a:rPr lang="en-US" dirty="0"/>
              <a:t> performed by other University at Buffalo student governments or the programs of the other organizations at UB.</a:t>
            </a:r>
          </a:p>
          <a:p>
            <a:r>
              <a:rPr lang="en-US" dirty="0"/>
              <a:t>There will be </a:t>
            </a:r>
            <a:r>
              <a:rPr lang="en-US" b="1" u="sng" dirty="0"/>
              <a:t>no amendments or changes to the grants after they are approved, if this did happen the student government would not be reimbursed for their grant expenses</a:t>
            </a:r>
            <a:r>
              <a:rPr lang="en-US" b="1" dirty="0"/>
              <a:t>.</a:t>
            </a:r>
            <a:r>
              <a:rPr lang="en-US" dirty="0"/>
              <a:t> Funds must be expended for the activities and expenses outlined in the initial approved grant application.</a:t>
            </a:r>
          </a:p>
          <a:p>
            <a:r>
              <a:rPr lang="en-US" dirty="0"/>
              <a:t>It is the responsibility of the applicant and the student government </a:t>
            </a:r>
            <a:r>
              <a:rPr lang="en-US" dirty="0">
                <a:solidFill>
                  <a:schemeClr val="tx1">
                    <a:lumMod val="50000"/>
                  </a:schemeClr>
                </a:solidFill>
              </a:rPr>
              <a:t>to </a:t>
            </a:r>
            <a:r>
              <a:rPr lang="en-US" b="1" u="sng" dirty="0"/>
              <a:t>spend the grant funds for the purpose and expenses outlined in the grant applications</a:t>
            </a:r>
            <a:r>
              <a:rPr lang="en-US" dirty="0"/>
              <a:t>. Failure to do so will result in the student government not being reimbursed for their expenditures. </a:t>
            </a:r>
          </a:p>
          <a:p>
            <a:r>
              <a:rPr lang="en-US" dirty="0"/>
              <a:t>All decisions that are made by FSA and COAL are final. There is no appeals process.  </a:t>
            </a:r>
          </a:p>
          <a:p>
            <a:endParaRPr lang="en-US" dirty="0"/>
          </a:p>
          <a:p>
            <a:endParaRPr lang="en-US" b="1" u="sng" dirty="0"/>
          </a:p>
        </p:txBody>
      </p:sp>
    </p:spTree>
    <p:extLst>
      <p:ext uri="{BB962C8B-B14F-4D97-AF65-F5344CB8AC3E}">
        <p14:creationId xmlns:p14="http://schemas.microsoft.com/office/powerpoint/2010/main" val="2572526847"/>
      </p:ext>
    </p:extLst>
  </p:cSld>
  <p:clrMapOvr>
    <a:masterClrMapping/>
  </p:clrMapOvr>
</p:sld>
</file>

<file path=ppt/theme/theme1.xml><?xml version="1.0" encoding="utf-8"?>
<a:theme xmlns:a="http://schemas.openxmlformats.org/drawingml/2006/main" name="Office Theme">
  <a:themeElements>
    <a:clrScheme name="UB Brand Colors">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005BBB"/>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1257</TotalTime>
  <Words>2281</Words>
  <Application>Microsoft Office PowerPoint</Application>
  <PresentationFormat>Widescreen</PresentationFormat>
  <Paragraphs>107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Arial Regular</vt:lpstr>
      <vt:lpstr>System Font Regular</vt:lpstr>
      <vt:lpstr>Office Theme</vt:lpstr>
      <vt:lpstr>Programming Grant </vt:lpstr>
      <vt:lpstr>Grant Purpose</vt:lpstr>
      <vt:lpstr>General Criteria</vt:lpstr>
      <vt:lpstr>General Criteria, Continued</vt:lpstr>
      <vt:lpstr>General Guidelines</vt:lpstr>
      <vt:lpstr>General Guidelines, Continued</vt:lpstr>
      <vt:lpstr>Grant Rules</vt:lpstr>
      <vt:lpstr>Grant Rules, Continued</vt:lpstr>
      <vt:lpstr>Grant Rules, Continued</vt:lpstr>
      <vt:lpstr>Grant Application</vt:lpstr>
      <vt:lpstr>Grant Application, Continued</vt:lpstr>
      <vt:lpstr>Grant Timeline</vt:lpstr>
      <vt:lpstr>Grant Timeline, Continued</vt:lpstr>
      <vt:lpstr>Grant Timeline, Continued</vt:lpstr>
      <vt:lpstr>Grant Timeline, Continued</vt:lpstr>
      <vt:lpstr>COAL</vt:lpstr>
      <vt:lpstr>COAL, Continued</vt:lpstr>
      <vt:lpstr>Best Practices</vt:lpstr>
      <vt:lpstr>Best Practices, Continued</vt:lpstr>
      <vt:lpstr>Best Practices, Continued</vt:lpstr>
    </vt:vector>
  </TitlesOfParts>
  <Manager/>
  <Company>University at Buffalo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Presentation</dc:title>
  <dc:subject/>
  <dc:creator>Division of University Communications</dc:creator>
  <cp:keywords/>
  <dc:description/>
  <cp:lastModifiedBy>Michael Grela</cp:lastModifiedBy>
  <cp:revision>113</cp:revision>
  <cp:lastPrinted>2024-08-29T18:49:19Z</cp:lastPrinted>
  <dcterms:created xsi:type="dcterms:W3CDTF">2019-04-04T19:20:28Z</dcterms:created>
  <dcterms:modified xsi:type="dcterms:W3CDTF">2025-09-08T12:54:39Z</dcterms:modified>
  <cp:category/>
</cp:coreProperties>
</file>