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22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b-hr@buffalo.edu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0d851e1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0d851e17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0d851e17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0d851e17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0d851e1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0d851e1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0d851e17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0d851e17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someone is a dues-paying member we will review and give feedback to people (ONLY for members)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union inbox for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Evaluations are not based on merit but completeness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we review applications, submit recommendations to state, state approves, sends back to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We’ll let them know whether or not they get the reward and will give info on how to submit receipts in early july/august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303a762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303a762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3a8dae5c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03a8dae5c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Remind to send to our general union inbox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Admin won’t send notifications that they’ve received people’s applications and we can’t see if :( so they need to email HR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ub-hr@buffalo.edu</a:t>
            </a:r>
            <a:r>
              <a:rPr lang="en-GB"/>
              <a:t> instead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offer to do this presentation at departmental GSAs, if they want this, have them email general union inbox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3a8dae5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3a8dae5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Remind we are NOT gsa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Lawrence with Qs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510c59b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510c59b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0d851e17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0d851e17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 from GSA conference money since our money is replenished every year and can be applied for every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goal is to spend the money! So the govt knows its useful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510c59b1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510c59b1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RAs :( no unfunded masters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have to be a member, do have to be in the unit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switch lines, activity has to be done while you’re a TA/GA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you’re graduating this year, might be difficult since you can’t get money after you’ve graduated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510c59b1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510c59b1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need to read all of these, but conferences, workshops, and coursework/certs are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EG MBAs sometimes get project management certificates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Creative and artistic endeavors (loosely defined)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Just check what budget items can and can’t be funded (software, some supplies and stuff)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0d851e1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0d851e1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pay for any coursework but it CAN’T be for salary/stipend of someone else or payment for someone to be in a study (different from Mark Diamond)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CAN’T be for anything part of your degree (e.g. extra classes)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CAN’T be equipment, supplies,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Mileage, conferences, etc. are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writing application, applicant MUST tie the funding to GA/TA appointment and NOT the degree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Might feel like a reach and that’s fine (networking, practice public speaking)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510c59b1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510c59b1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0d851e17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0d851e17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Graduate Student Employees Union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(GSEU)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Professional Development Fund 2022 - 2023</a:t>
            </a:r>
            <a:endParaRPr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50" y="765116"/>
            <a:ext cx="20669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 Example 2: Moon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2400250" y="1852475"/>
            <a:ext cx="63216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Moon is an MFA student and state-funded GA in the Art department. They will be attending a workshop on avante-garde textiles in June 2023.  They are asking for $1000 of PDF to cover their: workshop attendance cost, AirBnB, and Amtrak.</a:t>
            </a:r>
            <a:endParaRPr sz="14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2400250" y="3229050"/>
            <a:ext cx="63216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b="1">
                <a:solidFill>
                  <a:schemeClr val="accent4"/>
                </a:solidFill>
              </a:rPr>
              <a:t>Sounds good! Attending a  workshop as a creative endeavour is entirely permissible under PDF guidelines, and workshop registration fees, travel, and lodging are reimbursable expenses.</a:t>
            </a:r>
            <a:endParaRPr sz="1400" b="1">
              <a:solidFill>
                <a:schemeClr val="accent4"/>
              </a:solidFill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740425" y="1905000"/>
            <a:ext cx="710700" cy="1333500"/>
          </a:xfrm>
          <a:prstGeom prst="moon">
            <a:avLst>
              <a:gd name="adj" fmla="val 50000"/>
            </a:avLst>
          </a:prstGeom>
          <a:solidFill>
            <a:srgbClr val="A5C0CD"/>
          </a:solidFill>
          <a:ln w="38100" cap="flat" cmpd="sng">
            <a:solidFill>
              <a:srgbClr val="B2C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 Example 3: Cloud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2400250" y="1852475"/>
            <a:ext cx="63216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Cloud is an PhD student and state-funded TA in the English department. They are working on instructional material development and are seeking $250 to cover a yearly Adobe subscription that is necessary to create these new materials.</a:t>
            </a:r>
            <a:endParaRPr sz="140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2400250" y="3229050"/>
            <a:ext cx="63216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b="1">
                <a:solidFill>
                  <a:srgbClr val="DE513E"/>
                </a:solidFill>
              </a:rPr>
              <a:t>Unfortunately, this won’t work. While creating instructional materials is permissible under PDF guidelines, software costs are not.</a:t>
            </a:r>
            <a:endParaRPr sz="1400" b="1">
              <a:solidFill>
                <a:srgbClr val="DE513E"/>
              </a:solidFill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266550" y="2023813"/>
            <a:ext cx="1727676" cy="1095876"/>
          </a:xfrm>
          <a:prstGeom prst="cloud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Timeline for PDF Applications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will I hear back about my PDF application?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b="1" u="sng">
                <a:solidFill>
                  <a:schemeClr val="accent1"/>
                </a:solidFill>
              </a:rPr>
              <a:t>May 5:</a:t>
            </a:r>
            <a:r>
              <a:rPr lang="en-GB" b="1">
                <a:solidFill>
                  <a:schemeClr val="accent1"/>
                </a:solidFill>
              </a:rPr>
              <a:t> </a:t>
            </a:r>
            <a:r>
              <a:rPr lang="en-GB"/>
              <a:t>Applications are due!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b="1" u="sng">
                <a:solidFill>
                  <a:schemeClr val="accent1"/>
                </a:solidFill>
              </a:rPr>
              <a:t>Before May 19:</a:t>
            </a:r>
            <a:r>
              <a:rPr lang="en-GB"/>
              <a:t> GSEU leadership will review all applications and submit funding recommendations to NY OER (Office of Employee Relations)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b="1" u="sng">
                <a:solidFill>
                  <a:schemeClr val="accent1"/>
                </a:solidFill>
              </a:rPr>
              <a:t>1st or 2nd Week of June:</a:t>
            </a:r>
            <a:r>
              <a:rPr lang="en-GB"/>
              <a:t> NY OER will meet with GSEU leadership to confirm which applications have been approved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b="1" u="sng">
                <a:solidFill>
                  <a:schemeClr val="accent1"/>
                </a:solidFill>
              </a:rPr>
              <a:t>3rd or 4th Week of June:</a:t>
            </a:r>
            <a:r>
              <a:rPr lang="en-GB" b="1"/>
              <a:t> </a:t>
            </a:r>
            <a:r>
              <a:rPr lang="en-GB"/>
              <a:t>GSEU leadership and UB HR will notify applicants </a:t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1604825"/>
            <a:ext cx="2066923" cy="193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 out!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2410100" y="1255250"/>
            <a:ext cx="6321600" cy="33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5555"/>
              <a:buFont typeface="Arial"/>
              <a:buNone/>
            </a:pPr>
            <a:r>
              <a:rPr lang="en-GB"/>
              <a:t>Elected Representatives: 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Lawrence Mullen, President </a:t>
            </a:r>
            <a:r>
              <a:rPr lang="en-GB">
                <a:solidFill>
                  <a:schemeClr val="accent1"/>
                </a:solidFill>
              </a:rPr>
              <a:t>(lawrence.l.mullen@gmail.com)</a:t>
            </a:r>
            <a:r>
              <a:rPr lang="en-GB"/>
              <a:t> 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en-GB"/>
              <a:t>Michelle Williams, Vice President </a:t>
            </a:r>
            <a:r>
              <a:rPr lang="en-GB" sz="1750">
                <a:solidFill>
                  <a:schemeClr val="accent1"/>
                </a:solidFill>
              </a:rPr>
              <a:t>(m98williams@gmail.com) </a:t>
            </a:r>
            <a:endParaRPr sz="1750">
              <a:solidFill>
                <a:schemeClr val="accent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Prerna Shah, Vice President </a:t>
            </a:r>
            <a:r>
              <a:rPr lang="en-GB">
                <a:solidFill>
                  <a:schemeClr val="accent1"/>
                </a:solidFill>
              </a:rPr>
              <a:t>(shahprerna121@gmail.com)</a:t>
            </a:r>
            <a:endParaRPr>
              <a:solidFill>
                <a:schemeClr val="accent1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email reps with any questions about benefits or protections!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55555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55555"/>
              <a:buFont typeface="Arial"/>
              <a:buNone/>
            </a:pPr>
            <a:r>
              <a:rPr lang="en-GB"/>
              <a:t>Campus Organizers: 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Gabby Pascuzzi, Joey Sechrist, &amp; Hanyu Liao </a:t>
            </a:r>
            <a:r>
              <a:rPr lang="en-GB">
                <a:solidFill>
                  <a:schemeClr val="accent1"/>
                </a:solidFill>
              </a:rPr>
              <a:t>(ubgseu@gmail.com)</a:t>
            </a:r>
            <a:endParaRPr>
              <a:solidFill>
                <a:schemeClr val="accent1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email organizers if you want to be more involved in union activities!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MORE INFO AT UBGSEU.COM</a:t>
            </a:r>
            <a:endParaRPr/>
          </a:p>
        </p:txBody>
      </p:sp>
      <p:pic>
        <p:nvPicPr>
          <p:cNvPr id="172" name="Google Shape;172;p2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8" y="575950"/>
            <a:ext cx="1445550" cy="14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1084538" y="3021700"/>
            <a:ext cx="12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@GSEUatUB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00" y="3672325"/>
            <a:ext cx="572300" cy="5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1084538" y="3773825"/>
            <a:ext cx="12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@UBGSEU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350" y="2177913"/>
            <a:ext cx="635400" cy="6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1100313" y="2336950"/>
            <a:ext cx="12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ubgseu.com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88" y="2956460"/>
            <a:ext cx="45452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University at Buffalo Elected Union Leadership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64577" y="1520050"/>
            <a:ext cx="2319900" cy="1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Lawrence Mullen, President</a:t>
            </a:r>
            <a:endParaRPr sz="1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/>
              <a:t>Pronouns: they/them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/>
              <a:t>Department: English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/>
              <a:t>Email: lawrence.l.mullen@gmail.com</a:t>
            </a:r>
            <a:endParaRPr sz="1000"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3412050" y="3353250"/>
            <a:ext cx="2193600" cy="1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Prerna Shah, Co-Vice President</a:t>
            </a:r>
            <a:endParaRPr sz="1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/>
              <a:t>Pronouns: she/her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/>
              <a:t>Department: Communication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/>
              <a:t>Email: shahprerna121@gmail.com</a:t>
            </a:r>
            <a:endParaRPr sz="1000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119125" y="1366400"/>
            <a:ext cx="2769000" cy="1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Michelle Williams, Co-Vice President</a:t>
            </a:r>
            <a:endParaRPr sz="1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/>
              <a:t>Pronouns: they/them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/>
              <a:t>Department: Sociology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/>
              <a:t>Email: m98williams@gmail.com</a:t>
            </a:r>
            <a:endParaRPr sz="100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t="3824" b="28962"/>
          <a:stretch/>
        </p:blipFill>
        <p:spPr>
          <a:xfrm>
            <a:off x="3545516" y="1596250"/>
            <a:ext cx="1926684" cy="1680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6680" r="24163"/>
          <a:stretch/>
        </p:blipFill>
        <p:spPr>
          <a:xfrm>
            <a:off x="656600" y="2952000"/>
            <a:ext cx="1743656" cy="1680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b="16936"/>
          <a:stretch/>
        </p:blipFill>
        <p:spPr>
          <a:xfrm>
            <a:off x="6368750" y="2749702"/>
            <a:ext cx="1743652" cy="193114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423600" y="1382100"/>
            <a:ext cx="82968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What is the Professional Development Fund &amp; Who is Eligible?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PDF: The Basics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Professional Development Fund (PDF)?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is a yearly, </a:t>
            </a:r>
            <a:r>
              <a:rPr lang="en-GB" b="1" u="sng">
                <a:solidFill>
                  <a:schemeClr val="accent1"/>
                </a:solidFill>
              </a:rPr>
              <a:t>renewable</a:t>
            </a:r>
            <a:r>
              <a:rPr lang="en-GB"/>
              <a:t> funding pool for full-time or part-time state-funded TAs and GAs to apply for up to $1,000 of reimbursement costs for one ‘professional development’ activity. </a:t>
            </a:r>
            <a:r>
              <a:rPr lang="en-GB" b="1" u="sng">
                <a:solidFill>
                  <a:schemeClr val="accent1"/>
                </a:solidFill>
              </a:rPr>
              <a:t>This funding pool does not diminish over time,</a:t>
            </a:r>
            <a:r>
              <a:rPr lang="en-GB"/>
              <a:t> so that every year you are eligible to apply, you can ask for up to $1,000.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Activities for this round of PDF must have occurred (or will occur) between </a:t>
            </a:r>
            <a:r>
              <a:rPr lang="en-GB" b="1" u="sng">
                <a:solidFill>
                  <a:schemeClr val="accent1"/>
                </a:solidFill>
              </a:rPr>
              <a:t>July 2, 2022 and July 1, 2023.</a:t>
            </a:r>
            <a:endParaRPr b="1" u="sng">
              <a:solidFill>
                <a:schemeClr val="accent1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1604825"/>
            <a:ext cx="2066923" cy="193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PDF: The Basics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can apply?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employed a full-time or part-time state-funded TA or GA.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n-GB" b="1" u="sng">
                <a:solidFill>
                  <a:schemeClr val="accent1"/>
                </a:solidFill>
              </a:rPr>
              <a:t>UBF and RF employees (RAs) are NOT eligible for this fund</a:t>
            </a:r>
            <a:endParaRPr b="1" u="sng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employed for the duration of the project or activity.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employed or matriculated (with an open student account) at the time payment is made.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1604825"/>
            <a:ext cx="2066923" cy="193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types of activities are covered by PDF?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400250" y="1852475"/>
            <a:ext cx="63216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Basic, applied or historical research (not related to dissertation).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Curricular or instructional material development.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Conference, workshop or seminar attendance.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Conference participation (e.g. presiding, presenting).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Course work or internship not part of earning a degree.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Preparation of material for publication.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Grant proposal development.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Artistic or creative endeavors.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Other work-related professional development projects or activities</a:t>
            </a:r>
            <a:endParaRPr sz="1400"/>
          </a:p>
        </p:txBody>
      </p:sp>
      <p:pic>
        <p:nvPicPr>
          <p:cNvPr id="111" name="Google Shape;111;p18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50" y="1454500"/>
            <a:ext cx="2234500" cy="22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can PDF be used?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2400250" y="1852475"/>
            <a:ext cx="31875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Funding may be used for: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Tuition for course work at the SUNY rate for the course level, provided the course work is not part of the applicant’s degree program.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Registration fees for conference, workshop or seminar attendance.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28571"/>
              <a:buChar char="●"/>
            </a:pPr>
            <a:r>
              <a:rPr lang="en-GB"/>
              <a:t>Travel and related expenses.</a:t>
            </a:r>
            <a:endParaRPr sz="1400"/>
          </a:p>
        </p:txBody>
      </p:sp>
      <p:pic>
        <p:nvPicPr>
          <p:cNvPr id="118" name="Google Shape;118;p19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50" y="1454500"/>
            <a:ext cx="2234500" cy="22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5761200" y="1852475"/>
            <a:ext cx="31875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Funds </a:t>
            </a:r>
            <a:r>
              <a:rPr lang="en-GB" b="1" u="sng">
                <a:solidFill>
                  <a:schemeClr val="accent1"/>
                </a:solidFill>
              </a:rPr>
              <a:t>may not</a:t>
            </a:r>
            <a:r>
              <a:rPr lang="en-GB"/>
              <a:t> be used for:</a:t>
            </a:r>
            <a:endParaRPr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Salaries, stipends or income to compensate the applicant or any other person.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Expenses related to a course, internship, project or activity that is part of an applicant’s degree program.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28571"/>
              <a:buChar char="●"/>
            </a:pPr>
            <a:r>
              <a:rPr lang="en-GB"/>
              <a:t>Purchasing equipment, software, consumable or non-consumable supplies.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 of Common PDF Applications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 Example 1: Sun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2400250" y="1852475"/>
            <a:ext cx="63216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Sun is a PhD student and state-funded GA in the Mechanical Engineering department. They attended a conference and presented a poster on their research in October 2022. They are asking for $750 of PDF to cover their: conference registration fee, AirBnB, and Amtrak.</a:t>
            </a:r>
            <a:endParaRPr sz="1400"/>
          </a:p>
        </p:txBody>
      </p:sp>
      <p:sp>
        <p:nvSpPr>
          <p:cNvPr id="131" name="Google Shape;131;p21"/>
          <p:cNvSpPr/>
          <p:nvPr/>
        </p:nvSpPr>
        <p:spPr>
          <a:xfrm>
            <a:off x="394925" y="1852475"/>
            <a:ext cx="1569600" cy="1629000"/>
          </a:xfrm>
          <a:prstGeom prst="sun">
            <a:avLst>
              <a:gd name="adj" fmla="val 25000"/>
            </a:avLst>
          </a:prstGeom>
          <a:solidFill>
            <a:srgbClr val="EFC451"/>
          </a:solidFill>
          <a:ln w="38100" cap="flat" cmpd="sng">
            <a:solidFill>
              <a:srgbClr val="DE51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2400250" y="3229050"/>
            <a:ext cx="63216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b="1">
                <a:solidFill>
                  <a:schemeClr val="accent4"/>
                </a:solidFill>
              </a:rPr>
              <a:t>Sounds good! Giving a  conference presentation is entirely permissible under PDF guidelines, and conference registration fees, travel, and lodging are reimbursable expenses.</a:t>
            </a:r>
            <a:endParaRPr sz="14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0B5394"/>
      </a:dk1>
      <a:lt1>
        <a:srgbClr val="FFFFFF"/>
      </a:lt1>
      <a:dk2>
        <a:srgbClr val="000000"/>
      </a:dk2>
      <a:lt2>
        <a:srgbClr val="757575"/>
      </a:lt2>
      <a:accent1>
        <a:srgbClr val="980000"/>
      </a:accent1>
      <a:accent2>
        <a:srgbClr val="27C7BD"/>
      </a:accent2>
      <a:accent3>
        <a:srgbClr val="DD7E6B"/>
      </a:accent3>
      <a:accent4>
        <a:srgbClr val="51B9A3"/>
      </a:accent4>
      <a:accent5>
        <a:srgbClr val="FB8C00"/>
      </a:accent5>
      <a:accent6>
        <a:srgbClr val="FFAE88"/>
      </a:accent6>
      <a:hlink>
        <a:srgbClr val="980000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On-screen Show (16:9)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Lato</vt:lpstr>
      <vt:lpstr>Raleway</vt:lpstr>
      <vt:lpstr>Swiss</vt:lpstr>
      <vt:lpstr>Graduate Student Employees Union (GSEU)</vt:lpstr>
      <vt:lpstr>University at Buffalo Elected Union Leadership</vt:lpstr>
      <vt:lpstr>What is the Professional Development Fund &amp; Who is Eligible?</vt:lpstr>
      <vt:lpstr>PDF: The Basics</vt:lpstr>
      <vt:lpstr>PDF: The Basics</vt:lpstr>
      <vt:lpstr>What types of activities are covered by PDF?</vt:lpstr>
      <vt:lpstr>How can PDF be used?</vt:lpstr>
      <vt:lpstr>Some Examples of Common PDF Applications</vt:lpstr>
      <vt:lpstr>Student Example 1: Sun</vt:lpstr>
      <vt:lpstr>Student Example 2: Moon</vt:lpstr>
      <vt:lpstr>Student Example 3: Cloud</vt:lpstr>
      <vt:lpstr>Timeline for PDF Applications</vt:lpstr>
      <vt:lpstr>When will I hear back about my PDF application?</vt:lpstr>
      <vt:lpstr>Questions?</vt:lpstr>
      <vt:lpstr>Reach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Employees Union (GSEU)</dc:title>
  <dc:creator>George, Stephanie</dc:creator>
  <cp:lastModifiedBy>Stephanie George</cp:lastModifiedBy>
  <cp:revision>1</cp:revision>
  <dcterms:modified xsi:type="dcterms:W3CDTF">2023-04-11T16:19:33Z</dcterms:modified>
</cp:coreProperties>
</file>