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8" r:id="rId2"/>
    <p:sldId id="264" r:id="rId3"/>
    <p:sldId id="256" r:id="rId4"/>
    <p:sldId id="260" r:id="rId5"/>
    <p:sldId id="261" r:id="rId6"/>
    <p:sldId id="263"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4B"/>
    <a:srgbClr val="FFC848"/>
    <a:srgbClr val="FFCA4B"/>
    <a:srgbClr val="FFCA3C"/>
    <a:srgbClr val="FFEEB5"/>
    <a:srgbClr val="760601"/>
    <a:srgbClr val="C00000"/>
    <a:srgbClr val="7F0501"/>
    <a:srgbClr val="8F0701"/>
    <a:srgbClr val="A60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8"/>
    <p:restoredTop sz="95775"/>
  </p:normalViewPr>
  <p:slideViewPr>
    <p:cSldViewPr snapToGrid="0" snapToObjects="1">
      <p:cViewPr varScale="1">
        <p:scale>
          <a:sx n="71" d="100"/>
          <a:sy n="71" d="100"/>
        </p:scale>
        <p:origin x="62" y="3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82273-5D6E-C649-95D5-2317C597FBA6}" type="datetimeFigureOut">
              <a:rPr lang="en-US" smtClean="0"/>
              <a:t>4/12/2022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96DE8-AE76-784D-B26A-D1B4271522E6}" type="slidenum">
              <a:rPr lang="en-US" smtClean="0"/>
              <a:t>‹#›</a:t>
            </a:fld>
            <a:endParaRPr lang="en-US"/>
          </a:p>
        </p:txBody>
      </p:sp>
    </p:spTree>
    <p:extLst>
      <p:ext uri="{BB962C8B-B14F-4D97-AF65-F5344CB8AC3E}">
        <p14:creationId xmlns:p14="http://schemas.microsoft.com/office/powerpoint/2010/main" val="17015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1</a:t>
            </a:fld>
            <a:endParaRPr lang="en-US"/>
          </a:p>
        </p:txBody>
      </p:sp>
    </p:spTree>
    <p:extLst>
      <p:ext uri="{BB962C8B-B14F-4D97-AF65-F5344CB8AC3E}">
        <p14:creationId xmlns:p14="http://schemas.microsoft.com/office/powerpoint/2010/main" val="303366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2</a:t>
            </a:fld>
            <a:endParaRPr lang="en-US"/>
          </a:p>
        </p:txBody>
      </p:sp>
    </p:spTree>
    <p:extLst>
      <p:ext uri="{BB962C8B-B14F-4D97-AF65-F5344CB8AC3E}">
        <p14:creationId xmlns:p14="http://schemas.microsoft.com/office/powerpoint/2010/main" val="261270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3</a:t>
            </a:fld>
            <a:endParaRPr lang="en-US"/>
          </a:p>
        </p:txBody>
      </p:sp>
    </p:spTree>
    <p:extLst>
      <p:ext uri="{BB962C8B-B14F-4D97-AF65-F5344CB8AC3E}">
        <p14:creationId xmlns:p14="http://schemas.microsoft.com/office/powerpoint/2010/main" val="372643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4</a:t>
            </a:fld>
            <a:endParaRPr lang="en-US"/>
          </a:p>
        </p:txBody>
      </p:sp>
    </p:spTree>
    <p:extLst>
      <p:ext uri="{BB962C8B-B14F-4D97-AF65-F5344CB8AC3E}">
        <p14:creationId xmlns:p14="http://schemas.microsoft.com/office/powerpoint/2010/main" val="235374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5</a:t>
            </a:fld>
            <a:endParaRPr lang="en-US"/>
          </a:p>
        </p:txBody>
      </p:sp>
    </p:spTree>
    <p:extLst>
      <p:ext uri="{BB962C8B-B14F-4D97-AF65-F5344CB8AC3E}">
        <p14:creationId xmlns:p14="http://schemas.microsoft.com/office/powerpoint/2010/main" val="46852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6</a:t>
            </a:fld>
            <a:endParaRPr lang="en-US"/>
          </a:p>
        </p:txBody>
      </p:sp>
    </p:spTree>
    <p:extLst>
      <p:ext uri="{BB962C8B-B14F-4D97-AF65-F5344CB8AC3E}">
        <p14:creationId xmlns:p14="http://schemas.microsoft.com/office/powerpoint/2010/main" val="310460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96DE8-AE76-784D-B26A-D1B4271522E6}" type="slidenum">
              <a:rPr lang="en-US" smtClean="0"/>
              <a:t>7</a:t>
            </a:fld>
            <a:endParaRPr lang="en-US"/>
          </a:p>
        </p:txBody>
      </p:sp>
    </p:spTree>
    <p:extLst>
      <p:ext uri="{BB962C8B-B14F-4D97-AF65-F5344CB8AC3E}">
        <p14:creationId xmlns:p14="http://schemas.microsoft.com/office/powerpoint/2010/main" val="3566132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EFC87-491E-5B4D-A0CB-B1436ECF85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6A7EA-D6EC-CF4F-8DC6-314473A3CD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8C9102-1F48-794E-891C-5724E68948FD}"/>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5" name="Footer Placeholder 4">
            <a:extLst>
              <a:ext uri="{FF2B5EF4-FFF2-40B4-BE49-F238E27FC236}">
                <a16:creationId xmlns:a16="http://schemas.microsoft.com/office/drawing/2014/main" id="{9C63A40B-EA79-6E40-8484-C6655803F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C8C83-A8C0-8A4C-9070-E0D590600270}"/>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369726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079E-A7F5-B746-960A-C41F532D15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F90B-34E2-4E47-9FC5-EACC5D5B04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99C4F-7002-F645-B1F9-24B810FF625F}"/>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5" name="Footer Placeholder 4">
            <a:extLst>
              <a:ext uri="{FF2B5EF4-FFF2-40B4-BE49-F238E27FC236}">
                <a16:creationId xmlns:a16="http://schemas.microsoft.com/office/drawing/2014/main" id="{109A0D8E-681A-4B46-99A5-43C13805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4DBD8-B978-C14B-BF13-DBF3475AED44}"/>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84854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56C44-FFE4-5A43-B7D1-CE288A536C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17F7BE-437B-6E4F-8719-7DA8C89FEE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F118C-1FAF-7B40-BC51-8B0067AA3D68}"/>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5" name="Footer Placeholder 4">
            <a:extLst>
              <a:ext uri="{FF2B5EF4-FFF2-40B4-BE49-F238E27FC236}">
                <a16:creationId xmlns:a16="http://schemas.microsoft.com/office/drawing/2014/main" id="{D94105DA-7048-7047-9396-9EB3CE46C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A6DB6-A90D-3E46-907D-9CD9345F7F05}"/>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333479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AB4A-4222-B745-A50F-36F90FA59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A83AF-C8B8-3D40-B6C1-109E74CA0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F9173-237E-5B47-B072-98AE3AD758C3}"/>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5" name="Footer Placeholder 4">
            <a:extLst>
              <a:ext uri="{FF2B5EF4-FFF2-40B4-BE49-F238E27FC236}">
                <a16:creationId xmlns:a16="http://schemas.microsoft.com/office/drawing/2014/main" id="{78D81E0E-F0C2-5248-B689-69A00075E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3FD0D-488F-A24A-A240-B0BF61268638}"/>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397898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CA07-F094-5A42-B4E6-49EB1379A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5B2D37-4CD4-F142-922A-3011A59F7A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2654A-84D2-BB41-A7CB-C66605E18BA2}"/>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5" name="Footer Placeholder 4">
            <a:extLst>
              <a:ext uri="{FF2B5EF4-FFF2-40B4-BE49-F238E27FC236}">
                <a16:creationId xmlns:a16="http://schemas.microsoft.com/office/drawing/2014/main" id="{52E38032-6FFE-9840-9E84-2FB152C8C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C4753-453A-9B47-BF17-262BE6D87FD2}"/>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347339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ADE8-D84F-C64B-AB8C-AAD4E4FE0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BEF02-CB59-D64F-BA3C-2C1AA5717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DB81D-B7B2-AD4C-942F-ADBD127523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9AE9A-574F-CF43-8067-3BC393880518}"/>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6" name="Footer Placeholder 5">
            <a:extLst>
              <a:ext uri="{FF2B5EF4-FFF2-40B4-BE49-F238E27FC236}">
                <a16:creationId xmlns:a16="http://schemas.microsoft.com/office/drawing/2014/main" id="{26EE27E9-4F49-594C-A242-C3AACCCF2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608D1-D3C5-E144-B0BC-E2E4BA4991EE}"/>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281692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12C6-BA06-C34B-9ADF-E272EDB605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F5142-19E0-054C-B961-C3743AD273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EA10AA-39F7-4D4B-8F1D-55F42B2FD2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244CD6-9D03-B740-8BC7-73A68A8EF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0F300-4477-DC46-9C2D-E659EBEF09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60B075-E2B4-A74A-9784-7244202463E0}"/>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8" name="Footer Placeholder 7">
            <a:extLst>
              <a:ext uri="{FF2B5EF4-FFF2-40B4-BE49-F238E27FC236}">
                <a16:creationId xmlns:a16="http://schemas.microsoft.com/office/drawing/2014/main" id="{20F6B43B-815E-534A-91AD-52BA8D6C2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22ED8F-993F-3549-957A-32B5BE73DA1F}"/>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194027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E9DD-3F8E-CE46-AF80-641639177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60DD1B-600F-6948-BAF9-00A296828F8B}"/>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4" name="Footer Placeholder 3">
            <a:extLst>
              <a:ext uri="{FF2B5EF4-FFF2-40B4-BE49-F238E27FC236}">
                <a16:creationId xmlns:a16="http://schemas.microsoft.com/office/drawing/2014/main" id="{399155EA-0EF8-E541-A7DC-DA9DA22992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43B7B3-CB30-F741-A935-C95F3A666DCF}"/>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228284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DC287-22D2-594C-A4D0-3305A2F50C31}"/>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3" name="Footer Placeholder 2">
            <a:extLst>
              <a:ext uri="{FF2B5EF4-FFF2-40B4-BE49-F238E27FC236}">
                <a16:creationId xmlns:a16="http://schemas.microsoft.com/office/drawing/2014/main" id="{C91CA989-1D15-7146-AA94-EE3191595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97225-69AC-B242-BFD8-53981ABCCB33}"/>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2252923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06B3B-7187-194E-9D99-17164FD30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775EDD-5299-964E-9B1E-D53FF9F821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476D1F-DEFD-1740-AAEA-4E16B3D06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42E6A5-E360-1348-8067-0E8C5513CF4F}"/>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6" name="Footer Placeholder 5">
            <a:extLst>
              <a:ext uri="{FF2B5EF4-FFF2-40B4-BE49-F238E27FC236}">
                <a16:creationId xmlns:a16="http://schemas.microsoft.com/office/drawing/2014/main" id="{9BC675B6-1B83-6845-9BF3-1FCD84A3D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3A418-7FCD-DD47-8EF4-C260326701EE}"/>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85410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CF05-D7A0-634F-BBE7-A65B6986D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35D48-83C6-E041-9697-A17E5F292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BAC135-539A-9B48-BCE3-C8D79232D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A9C5A-0352-934F-BE5D-09DE7C8EBCA2}"/>
              </a:ext>
            </a:extLst>
          </p:cNvPr>
          <p:cNvSpPr>
            <a:spLocks noGrp="1"/>
          </p:cNvSpPr>
          <p:nvPr>
            <p:ph type="dt" sz="half" idx="10"/>
          </p:nvPr>
        </p:nvSpPr>
        <p:spPr/>
        <p:txBody>
          <a:bodyPr/>
          <a:lstStyle/>
          <a:p>
            <a:fld id="{C177136C-57B7-F344-886A-D25AC9B8B48D}" type="datetimeFigureOut">
              <a:rPr lang="en-US" smtClean="0"/>
              <a:t>4/12/2022</a:t>
            </a:fld>
            <a:endParaRPr lang="en-US"/>
          </a:p>
        </p:txBody>
      </p:sp>
      <p:sp>
        <p:nvSpPr>
          <p:cNvPr id="6" name="Footer Placeholder 5">
            <a:extLst>
              <a:ext uri="{FF2B5EF4-FFF2-40B4-BE49-F238E27FC236}">
                <a16:creationId xmlns:a16="http://schemas.microsoft.com/office/drawing/2014/main" id="{3DEFFC78-2D49-0D40-A64E-1258A91A4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B0938-21BA-4049-BC7E-633B237E3037}"/>
              </a:ext>
            </a:extLst>
          </p:cNvPr>
          <p:cNvSpPr>
            <a:spLocks noGrp="1"/>
          </p:cNvSpPr>
          <p:nvPr>
            <p:ph type="sldNum" sz="quarter" idx="12"/>
          </p:nvPr>
        </p:nvSpPr>
        <p:spPr/>
        <p:txBody>
          <a:bodyPr/>
          <a:lstStyle/>
          <a:p>
            <a:fld id="{145E9760-9976-4F49-A931-C2FEC28F5D2F}" type="slidenum">
              <a:rPr lang="en-US" smtClean="0"/>
              <a:t>‹#›</a:t>
            </a:fld>
            <a:endParaRPr lang="en-US"/>
          </a:p>
        </p:txBody>
      </p:sp>
    </p:spTree>
    <p:extLst>
      <p:ext uri="{BB962C8B-B14F-4D97-AF65-F5344CB8AC3E}">
        <p14:creationId xmlns:p14="http://schemas.microsoft.com/office/powerpoint/2010/main" val="339476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E25259-246B-BD4E-9AC0-F84AFABE05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A28CF1-5405-0A4E-A9F8-B5342F12A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00C32-50EC-564D-B9B8-21D9DEE2C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7136C-57B7-F344-886A-D25AC9B8B48D}" type="datetimeFigureOut">
              <a:rPr lang="en-US" smtClean="0"/>
              <a:t>4/12/2022</a:t>
            </a:fld>
            <a:endParaRPr lang="en-US"/>
          </a:p>
        </p:txBody>
      </p:sp>
      <p:sp>
        <p:nvSpPr>
          <p:cNvPr id="5" name="Footer Placeholder 4">
            <a:extLst>
              <a:ext uri="{FF2B5EF4-FFF2-40B4-BE49-F238E27FC236}">
                <a16:creationId xmlns:a16="http://schemas.microsoft.com/office/drawing/2014/main" id="{716E8754-FAD8-8342-B69C-594244B2C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FCE6BD-1078-0A41-A8AF-1991B6117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E9760-9976-4F49-A931-C2FEC28F5D2F}" type="slidenum">
              <a:rPr lang="en-US" smtClean="0"/>
              <a:t>‹#›</a:t>
            </a:fld>
            <a:endParaRPr lang="en-US"/>
          </a:p>
        </p:txBody>
      </p:sp>
    </p:spTree>
    <p:extLst>
      <p:ext uri="{BB962C8B-B14F-4D97-AF65-F5344CB8AC3E}">
        <p14:creationId xmlns:p14="http://schemas.microsoft.com/office/powerpoint/2010/main" val="620532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7A1FAFE-DE09-A544-B1FA-65E93790754B}"/>
              </a:ext>
            </a:extLst>
          </p:cNvPr>
          <p:cNvSpPr/>
          <p:nvPr/>
        </p:nvSpPr>
        <p:spPr>
          <a:xfrm>
            <a:off x="0" y="-2"/>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D27A5E4-FDED-CF4B-BB53-E0EC82E05ABE}"/>
              </a:ext>
            </a:extLst>
          </p:cNvPr>
          <p:cNvSpPr txBox="1"/>
          <p:nvPr/>
        </p:nvSpPr>
        <p:spPr>
          <a:xfrm>
            <a:off x="6658903" y="2391061"/>
            <a:ext cx="4541299" cy="923330"/>
          </a:xfrm>
          <a:prstGeom prst="rect">
            <a:avLst/>
          </a:prstGeom>
          <a:noFill/>
        </p:spPr>
        <p:txBody>
          <a:bodyPr wrap="square" rtlCol="0">
            <a:spAutoFit/>
          </a:bodyPr>
          <a:lstStyle/>
          <a:p>
            <a:r>
              <a:rPr lang="en-US" sz="5400" dirty="0">
                <a:solidFill>
                  <a:srgbClr val="760601"/>
                </a:solidFill>
                <a:latin typeface="NANAMI-BOOK" panose="02000000000000000000" pitchFamily="2" charset="77"/>
              </a:rPr>
              <a:t>Explore Mzansi</a:t>
            </a:r>
          </a:p>
        </p:txBody>
      </p:sp>
      <p:pic>
        <p:nvPicPr>
          <p:cNvPr id="8" name="Picture 7" descr="Shape, rectangle, square&#10;&#10;Description automatically generated">
            <a:extLst>
              <a:ext uri="{FF2B5EF4-FFF2-40B4-BE49-F238E27FC236}">
                <a16:creationId xmlns:a16="http://schemas.microsoft.com/office/drawing/2014/main" id="{87D0742A-EA6D-3A43-9ABE-201987052ACF}"/>
              </a:ext>
            </a:extLst>
          </p:cNvPr>
          <p:cNvPicPr>
            <a:picLocks noChangeAspect="1"/>
          </p:cNvPicPr>
          <p:nvPr/>
        </p:nvPicPr>
        <p:blipFill>
          <a:blip r:embed="rId3"/>
          <a:stretch>
            <a:fillRect/>
          </a:stretch>
        </p:blipFill>
        <p:spPr>
          <a:xfrm rot="10800000">
            <a:off x="6095999" y="0"/>
            <a:ext cx="6095999" cy="1317170"/>
          </a:xfrm>
          <a:prstGeom prst="rect">
            <a:avLst/>
          </a:prstGeom>
        </p:spPr>
      </p:pic>
      <p:pic>
        <p:nvPicPr>
          <p:cNvPr id="21" name="Picture 20">
            <a:extLst>
              <a:ext uri="{FF2B5EF4-FFF2-40B4-BE49-F238E27FC236}">
                <a16:creationId xmlns:a16="http://schemas.microsoft.com/office/drawing/2014/main" id="{2C361591-1B58-084D-B6A7-47D644FD6553}"/>
              </a:ext>
            </a:extLst>
          </p:cNvPr>
          <p:cNvPicPr>
            <a:picLocks noChangeAspect="1"/>
          </p:cNvPicPr>
          <p:nvPr/>
        </p:nvPicPr>
        <p:blipFill>
          <a:blip r:embed="rId4"/>
          <a:stretch>
            <a:fillRect/>
          </a:stretch>
        </p:blipFill>
        <p:spPr>
          <a:xfrm>
            <a:off x="7183399" y="5738506"/>
            <a:ext cx="2135630" cy="673910"/>
          </a:xfrm>
          <a:prstGeom prst="rect">
            <a:avLst/>
          </a:prstGeom>
        </p:spPr>
      </p:pic>
      <p:pic>
        <p:nvPicPr>
          <p:cNvPr id="6" name="Picture 5">
            <a:extLst>
              <a:ext uri="{FF2B5EF4-FFF2-40B4-BE49-F238E27FC236}">
                <a16:creationId xmlns:a16="http://schemas.microsoft.com/office/drawing/2014/main" id="{82D6D749-D5DA-7441-8FFC-8531F2252EFE}"/>
              </a:ext>
            </a:extLst>
          </p:cNvPr>
          <p:cNvPicPr>
            <a:picLocks noChangeAspect="1"/>
          </p:cNvPicPr>
          <p:nvPr/>
        </p:nvPicPr>
        <p:blipFill>
          <a:blip r:embed="rId5"/>
          <a:stretch>
            <a:fillRect/>
          </a:stretch>
        </p:blipFill>
        <p:spPr>
          <a:xfrm>
            <a:off x="9670960" y="5738506"/>
            <a:ext cx="2071723" cy="832960"/>
          </a:xfrm>
          <a:prstGeom prst="rect">
            <a:avLst/>
          </a:prstGeom>
        </p:spPr>
      </p:pic>
      <p:sp>
        <p:nvSpPr>
          <p:cNvPr id="2" name="TextBox 1">
            <a:extLst>
              <a:ext uri="{FF2B5EF4-FFF2-40B4-BE49-F238E27FC236}">
                <a16:creationId xmlns:a16="http://schemas.microsoft.com/office/drawing/2014/main" id="{999ADBF8-07FB-A647-AE81-0EDB3E26486F}"/>
              </a:ext>
            </a:extLst>
          </p:cNvPr>
          <p:cNvSpPr txBox="1"/>
          <p:nvPr/>
        </p:nvSpPr>
        <p:spPr>
          <a:xfrm>
            <a:off x="7738490" y="113211"/>
            <a:ext cx="4407552" cy="584775"/>
          </a:xfrm>
          <a:prstGeom prst="rect">
            <a:avLst/>
          </a:prstGeom>
          <a:noFill/>
        </p:spPr>
        <p:txBody>
          <a:bodyPr wrap="square" rtlCol="0">
            <a:spAutoFit/>
          </a:bodyPr>
          <a:lstStyle/>
          <a:p>
            <a:r>
              <a:rPr lang="en-US" sz="3200" dirty="0">
                <a:solidFill>
                  <a:srgbClr val="FFB34B"/>
                </a:solidFill>
                <a:latin typeface="Nanami" panose="02000000000000000000" pitchFamily="2" charset="2"/>
              </a:rPr>
              <a:t>Travel for Purpose</a:t>
            </a:r>
          </a:p>
        </p:txBody>
      </p:sp>
      <p:sp>
        <p:nvSpPr>
          <p:cNvPr id="9" name="TextBox 8">
            <a:extLst>
              <a:ext uri="{FF2B5EF4-FFF2-40B4-BE49-F238E27FC236}">
                <a16:creationId xmlns:a16="http://schemas.microsoft.com/office/drawing/2014/main" id="{803C005A-8A52-1F48-B957-FDCDBF434F64}"/>
              </a:ext>
            </a:extLst>
          </p:cNvPr>
          <p:cNvSpPr txBox="1"/>
          <p:nvPr/>
        </p:nvSpPr>
        <p:spPr>
          <a:xfrm>
            <a:off x="7750837" y="583275"/>
            <a:ext cx="4629404" cy="584775"/>
          </a:xfrm>
          <a:prstGeom prst="rect">
            <a:avLst/>
          </a:prstGeom>
          <a:noFill/>
        </p:spPr>
        <p:txBody>
          <a:bodyPr wrap="square" rtlCol="0">
            <a:spAutoFit/>
          </a:bodyPr>
          <a:lstStyle/>
          <a:p>
            <a:r>
              <a:rPr lang="en-US" sz="3200" dirty="0">
                <a:solidFill>
                  <a:srgbClr val="FFEEB5"/>
                </a:solidFill>
                <a:latin typeface="Nanami" panose="02000000000000000000" pitchFamily="2" charset="2"/>
              </a:rPr>
              <a:t>Travel to South Africa </a:t>
            </a:r>
          </a:p>
        </p:txBody>
      </p:sp>
      <p:sp>
        <p:nvSpPr>
          <p:cNvPr id="17" name="TextBox 16">
            <a:extLst>
              <a:ext uri="{FF2B5EF4-FFF2-40B4-BE49-F238E27FC236}">
                <a16:creationId xmlns:a16="http://schemas.microsoft.com/office/drawing/2014/main" id="{F86CBC83-1E2A-CA40-9C80-6FBA8F9B4CC9}"/>
              </a:ext>
            </a:extLst>
          </p:cNvPr>
          <p:cNvSpPr txBox="1"/>
          <p:nvPr/>
        </p:nvSpPr>
        <p:spPr>
          <a:xfrm>
            <a:off x="6875363" y="4329076"/>
            <a:ext cx="4867320" cy="461665"/>
          </a:xfrm>
          <a:prstGeom prst="rect">
            <a:avLst/>
          </a:prstGeom>
          <a:noFill/>
        </p:spPr>
        <p:txBody>
          <a:bodyPr wrap="square" rtlCol="0">
            <a:spAutoFit/>
          </a:bodyPr>
          <a:lstStyle/>
          <a:p>
            <a:r>
              <a:rPr lang="en-US" sz="2400" dirty="0">
                <a:solidFill>
                  <a:srgbClr val="760601"/>
                </a:solidFill>
                <a:latin typeface="Nanami" panose="02000000000000000000" pitchFamily="2" charset="2"/>
              </a:rPr>
              <a:t>(Proposed dates: 12.27.22 – 1.10.23)</a:t>
            </a:r>
          </a:p>
        </p:txBody>
      </p:sp>
      <p:pic>
        <p:nvPicPr>
          <p:cNvPr id="4" name="Picture 3" descr="A picture containing person, indoor&#10;&#10;Description automatically generated">
            <a:extLst>
              <a:ext uri="{FF2B5EF4-FFF2-40B4-BE49-F238E27FC236}">
                <a16:creationId xmlns:a16="http://schemas.microsoft.com/office/drawing/2014/main" id="{07880A61-B207-C245-9311-BB04039A01ED}"/>
              </a:ext>
            </a:extLst>
          </p:cNvPr>
          <p:cNvPicPr>
            <a:picLocks noChangeAspect="1"/>
          </p:cNvPicPr>
          <p:nvPr/>
        </p:nvPicPr>
        <p:blipFill rotWithShape="1">
          <a:blip r:embed="rId6"/>
          <a:srcRect l="10735" t="2225" r="3874" b="5211"/>
          <a:stretch/>
        </p:blipFill>
        <p:spPr>
          <a:xfrm>
            <a:off x="-42587" y="0"/>
            <a:ext cx="8187446" cy="6858000"/>
          </a:xfrm>
          <a:prstGeom prst="rect">
            <a:avLst/>
          </a:prstGeom>
        </p:spPr>
      </p:pic>
    </p:spTree>
    <p:extLst>
      <p:ext uri="{BB962C8B-B14F-4D97-AF65-F5344CB8AC3E}">
        <p14:creationId xmlns:p14="http://schemas.microsoft.com/office/powerpoint/2010/main" val="320766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64D9D-9745-7440-8961-950B9891FB99}"/>
              </a:ext>
            </a:extLst>
          </p:cNvPr>
          <p:cNvSpPr/>
          <p:nvPr/>
        </p:nvSpPr>
        <p:spPr>
          <a:xfrm>
            <a:off x="0" y="0"/>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9AA4E5B-FDF7-344B-9D57-9571453BADE8}"/>
              </a:ext>
            </a:extLst>
          </p:cNvPr>
          <p:cNvSpPr txBox="1"/>
          <p:nvPr/>
        </p:nvSpPr>
        <p:spPr>
          <a:xfrm>
            <a:off x="620889" y="376160"/>
            <a:ext cx="7423654" cy="523220"/>
          </a:xfrm>
          <a:prstGeom prst="rect">
            <a:avLst/>
          </a:prstGeom>
          <a:noFill/>
        </p:spPr>
        <p:txBody>
          <a:bodyPr wrap="square" rtlCol="0">
            <a:spAutoFit/>
          </a:bodyPr>
          <a:lstStyle/>
          <a:p>
            <a:r>
              <a:rPr lang="en-US" sz="2800" b="1" dirty="0">
                <a:solidFill>
                  <a:srgbClr val="760601"/>
                </a:solidFill>
                <a:latin typeface="Nanami" panose="02000000000000000000" pitchFamily="2" charset="2"/>
              </a:rPr>
              <a:t>Inkululeko </a:t>
            </a:r>
            <a:r>
              <a:rPr lang="en-US" sz="2000" b="1" dirty="0">
                <a:solidFill>
                  <a:srgbClr val="C00000"/>
                </a:solidFill>
                <a:latin typeface="Nanami" panose="02000000000000000000" pitchFamily="2" charset="2"/>
              </a:rPr>
              <a:t>(A Xhosa word meaning “freedom”)</a:t>
            </a:r>
          </a:p>
        </p:txBody>
      </p:sp>
      <p:sp>
        <p:nvSpPr>
          <p:cNvPr id="3" name="TextBox 2">
            <a:extLst>
              <a:ext uri="{FF2B5EF4-FFF2-40B4-BE49-F238E27FC236}">
                <a16:creationId xmlns:a16="http://schemas.microsoft.com/office/drawing/2014/main" id="{6E77E894-3212-AC42-A210-028C0ED90202}"/>
              </a:ext>
            </a:extLst>
          </p:cNvPr>
          <p:cNvSpPr txBox="1"/>
          <p:nvPr/>
        </p:nvSpPr>
        <p:spPr>
          <a:xfrm>
            <a:off x="620889" y="955984"/>
            <a:ext cx="7574843" cy="2365006"/>
          </a:xfrm>
          <a:prstGeom prst="rect">
            <a:avLst/>
          </a:prstGeom>
          <a:noFill/>
        </p:spPr>
        <p:txBody>
          <a:bodyPr wrap="square" rtlCol="0">
            <a:spAutoFit/>
          </a:bodyPr>
          <a:lstStyle/>
          <a:p>
            <a:pPr>
              <a:lnSpc>
                <a:spcPts val="3000"/>
              </a:lnSpc>
            </a:pPr>
            <a:r>
              <a:rPr lang="en-US" sz="2000" dirty="0">
                <a:solidFill>
                  <a:srgbClr val="760601"/>
                </a:solidFill>
                <a:latin typeface="Charter Roman" panose="02040503050506020203" pitchFamily="18" charset="0"/>
              </a:rPr>
              <a:t>We are a proudly South African non-profit organization that believes in the transformative power of education. We work with motivated young people from socioeconomically marginalized backgrounds in Makhanda, South Africa. We support students in finishing high school with the necessary skills to move on to university or to be gainfully employed upon graduation.</a:t>
            </a:r>
          </a:p>
        </p:txBody>
      </p:sp>
      <p:sp>
        <p:nvSpPr>
          <p:cNvPr id="7" name="TextBox 6">
            <a:extLst>
              <a:ext uri="{FF2B5EF4-FFF2-40B4-BE49-F238E27FC236}">
                <a16:creationId xmlns:a16="http://schemas.microsoft.com/office/drawing/2014/main" id="{58B08558-A467-FF4B-AF09-B16C5CF63F7E}"/>
              </a:ext>
            </a:extLst>
          </p:cNvPr>
          <p:cNvSpPr txBox="1"/>
          <p:nvPr/>
        </p:nvSpPr>
        <p:spPr>
          <a:xfrm>
            <a:off x="620889" y="4320665"/>
            <a:ext cx="6574568" cy="523220"/>
          </a:xfrm>
          <a:prstGeom prst="rect">
            <a:avLst/>
          </a:prstGeom>
          <a:noFill/>
        </p:spPr>
        <p:txBody>
          <a:bodyPr wrap="square" rtlCol="0">
            <a:spAutoFit/>
          </a:bodyPr>
          <a:lstStyle/>
          <a:p>
            <a:r>
              <a:rPr lang="en-US" sz="2800" dirty="0">
                <a:solidFill>
                  <a:srgbClr val="760601"/>
                </a:solidFill>
                <a:latin typeface="Nanami" panose="02000000000000000000" pitchFamily="2" charset="2"/>
              </a:rPr>
              <a:t>Kunye</a:t>
            </a:r>
            <a:r>
              <a:rPr lang="en-US" dirty="0"/>
              <a:t>  </a:t>
            </a:r>
            <a:r>
              <a:rPr lang="en-US" sz="2000" dirty="0">
                <a:solidFill>
                  <a:srgbClr val="C00000"/>
                </a:solidFill>
                <a:latin typeface="Nanami" panose="02000000000000000000" pitchFamily="2" charset="2"/>
              </a:rPr>
              <a:t>(A Xhosa word meaning “together”)</a:t>
            </a:r>
          </a:p>
        </p:txBody>
      </p:sp>
      <p:sp>
        <p:nvSpPr>
          <p:cNvPr id="8" name="TextBox 7">
            <a:extLst>
              <a:ext uri="{FF2B5EF4-FFF2-40B4-BE49-F238E27FC236}">
                <a16:creationId xmlns:a16="http://schemas.microsoft.com/office/drawing/2014/main" id="{A2907988-C4BE-DF40-AAA4-103F308B49A9}"/>
              </a:ext>
            </a:extLst>
          </p:cNvPr>
          <p:cNvSpPr txBox="1"/>
          <p:nvPr/>
        </p:nvSpPr>
        <p:spPr>
          <a:xfrm>
            <a:off x="620889" y="4843885"/>
            <a:ext cx="6434667" cy="1210844"/>
          </a:xfrm>
          <a:prstGeom prst="rect">
            <a:avLst/>
          </a:prstGeom>
          <a:noFill/>
        </p:spPr>
        <p:txBody>
          <a:bodyPr wrap="square" rtlCol="0">
            <a:spAutoFit/>
          </a:bodyPr>
          <a:lstStyle/>
          <a:p>
            <a:pPr>
              <a:lnSpc>
                <a:spcPts val="3000"/>
              </a:lnSpc>
            </a:pPr>
            <a:r>
              <a:rPr lang="en-US" sz="2000" dirty="0">
                <a:solidFill>
                  <a:srgbClr val="760601"/>
                </a:solidFill>
                <a:latin typeface="Charter Roman" panose="02040503050506020203" pitchFamily="18" charset="0"/>
              </a:rPr>
              <a:t>The concept of togetherness captures the spirit of the travel infinitive that hopes to bring people together through education.</a:t>
            </a:r>
          </a:p>
        </p:txBody>
      </p:sp>
      <p:pic>
        <p:nvPicPr>
          <p:cNvPr id="11" name="Picture 10">
            <a:extLst>
              <a:ext uri="{FF2B5EF4-FFF2-40B4-BE49-F238E27FC236}">
                <a16:creationId xmlns:a16="http://schemas.microsoft.com/office/drawing/2014/main" id="{2C2BFAC6-A9F9-3E46-9766-6084CBDFE123}"/>
              </a:ext>
            </a:extLst>
          </p:cNvPr>
          <p:cNvPicPr>
            <a:picLocks noChangeAspect="1"/>
          </p:cNvPicPr>
          <p:nvPr/>
        </p:nvPicPr>
        <p:blipFill>
          <a:blip r:embed="rId3"/>
          <a:stretch>
            <a:fillRect/>
          </a:stretch>
        </p:blipFill>
        <p:spPr>
          <a:xfrm>
            <a:off x="716441" y="3754255"/>
            <a:ext cx="5918200" cy="203200"/>
          </a:xfrm>
          <a:prstGeom prst="rect">
            <a:avLst/>
          </a:prstGeom>
        </p:spPr>
      </p:pic>
    </p:spTree>
    <p:extLst>
      <p:ext uri="{BB962C8B-B14F-4D97-AF65-F5344CB8AC3E}">
        <p14:creationId xmlns:p14="http://schemas.microsoft.com/office/powerpoint/2010/main" val="288175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64D9D-9745-7440-8961-950B9891FB99}"/>
              </a:ext>
            </a:extLst>
          </p:cNvPr>
          <p:cNvSpPr/>
          <p:nvPr/>
        </p:nvSpPr>
        <p:spPr>
          <a:xfrm>
            <a:off x="0" y="0"/>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4B8982C-E994-8D4D-B6F5-BFB36D9EBDF9}"/>
              </a:ext>
            </a:extLst>
          </p:cNvPr>
          <p:cNvSpPr txBox="1"/>
          <p:nvPr/>
        </p:nvSpPr>
        <p:spPr>
          <a:xfrm>
            <a:off x="467762" y="671452"/>
            <a:ext cx="9297127" cy="830997"/>
          </a:xfrm>
          <a:prstGeom prst="rect">
            <a:avLst/>
          </a:prstGeom>
          <a:noFill/>
        </p:spPr>
        <p:txBody>
          <a:bodyPr wrap="square" rtlCol="0">
            <a:spAutoFit/>
          </a:bodyPr>
          <a:lstStyle/>
          <a:p>
            <a:r>
              <a:rPr lang="en-US" sz="2400" dirty="0">
                <a:solidFill>
                  <a:srgbClr val="760601"/>
                </a:solidFill>
                <a:latin typeface="Nanami" panose="02000000000000000000" pitchFamily="2" charset="2"/>
              </a:rPr>
              <a:t>At Inkululeko, we believe </a:t>
            </a:r>
            <a:r>
              <a:rPr lang="en-US" sz="2400" dirty="0">
                <a:solidFill>
                  <a:srgbClr val="A60901"/>
                </a:solidFill>
                <a:latin typeface="Nanami" panose="02000000000000000000" pitchFamily="2" charset="2"/>
              </a:rPr>
              <a:t>learning, un-learning,</a:t>
            </a:r>
          </a:p>
          <a:p>
            <a:r>
              <a:rPr lang="en-US" sz="2400" dirty="0">
                <a:solidFill>
                  <a:srgbClr val="A60901"/>
                </a:solidFill>
                <a:latin typeface="Nanami" panose="02000000000000000000" pitchFamily="2" charset="2"/>
              </a:rPr>
              <a:t>and re-learning </a:t>
            </a:r>
            <a:r>
              <a:rPr lang="en-US" sz="2400" dirty="0">
                <a:solidFill>
                  <a:srgbClr val="760601"/>
                </a:solidFill>
                <a:latin typeface="Nanami" panose="02000000000000000000" pitchFamily="2" charset="2"/>
              </a:rPr>
              <a:t>is a life-long journey.</a:t>
            </a:r>
          </a:p>
        </p:txBody>
      </p:sp>
      <p:sp>
        <p:nvSpPr>
          <p:cNvPr id="6" name="TextBox 5">
            <a:extLst>
              <a:ext uri="{FF2B5EF4-FFF2-40B4-BE49-F238E27FC236}">
                <a16:creationId xmlns:a16="http://schemas.microsoft.com/office/drawing/2014/main" id="{6A70EC0C-70C9-714B-8092-C0435465B0CA}"/>
              </a:ext>
            </a:extLst>
          </p:cNvPr>
          <p:cNvSpPr txBox="1"/>
          <p:nvPr/>
        </p:nvSpPr>
        <p:spPr>
          <a:xfrm>
            <a:off x="467762" y="1662233"/>
            <a:ext cx="5628239" cy="4524315"/>
          </a:xfrm>
          <a:prstGeom prst="rect">
            <a:avLst/>
          </a:prstGeom>
          <a:noFill/>
        </p:spPr>
        <p:txBody>
          <a:bodyPr wrap="square" rtlCol="0">
            <a:spAutoFit/>
          </a:bodyPr>
          <a:lstStyle/>
          <a:p>
            <a:r>
              <a:rPr lang="en-US" sz="3200" dirty="0">
                <a:solidFill>
                  <a:srgbClr val="FFB34B"/>
                </a:solidFill>
                <a:latin typeface="Nanami" panose="02000000000000000000" pitchFamily="2" charset="2"/>
              </a:rPr>
              <a:t>Escape for a transformative, exciting trip to the Rainbow Nation: South Africa, to </a:t>
            </a:r>
            <a:r>
              <a:rPr lang="en-US" sz="3200" dirty="0">
                <a:solidFill>
                  <a:srgbClr val="C00000"/>
                </a:solidFill>
                <a:latin typeface="Nanami" panose="02000000000000000000" pitchFamily="2" charset="2"/>
              </a:rPr>
              <a:t>learn, un-learn and re-learn</a:t>
            </a:r>
          </a:p>
          <a:p>
            <a:r>
              <a:rPr lang="en-US" sz="3200" dirty="0">
                <a:solidFill>
                  <a:srgbClr val="760601"/>
                </a:solidFill>
                <a:latin typeface="Nanami" panose="02000000000000000000" pitchFamily="2" charset="2"/>
              </a:rPr>
              <a:t>alongside high school students in </a:t>
            </a:r>
            <a:r>
              <a:rPr lang="en-US" sz="3200" dirty="0" err="1">
                <a:solidFill>
                  <a:srgbClr val="760601"/>
                </a:solidFill>
                <a:latin typeface="Nanami" panose="02000000000000000000" pitchFamily="2" charset="2"/>
              </a:rPr>
              <a:t>Makhanda</a:t>
            </a:r>
            <a:r>
              <a:rPr lang="en-US" sz="3200" dirty="0">
                <a:solidFill>
                  <a:srgbClr val="760601"/>
                </a:solidFill>
                <a:latin typeface="Nanami" panose="02000000000000000000" pitchFamily="2" charset="2"/>
              </a:rPr>
              <a:t> (formerly Grahamstown), situated in the heart of the Eastern Cape Province.</a:t>
            </a:r>
          </a:p>
        </p:txBody>
      </p:sp>
      <p:pic>
        <p:nvPicPr>
          <p:cNvPr id="10" name="Picture 9" descr="A group of men posing for a picture&#10;&#10;Description automatically generated with medium confidence">
            <a:extLst>
              <a:ext uri="{FF2B5EF4-FFF2-40B4-BE49-F238E27FC236}">
                <a16:creationId xmlns:a16="http://schemas.microsoft.com/office/drawing/2014/main" id="{3C27E6DF-65A0-2345-A275-2850FA5B851C}"/>
              </a:ext>
            </a:extLst>
          </p:cNvPr>
          <p:cNvPicPr>
            <a:picLocks noChangeAspect="1"/>
          </p:cNvPicPr>
          <p:nvPr/>
        </p:nvPicPr>
        <p:blipFill>
          <a:blip r:embed="rId3"/>
          <a:stretch>
            <a:fillRect/>
          </a:stretch>
        </p:blipFill>
        <p:spPr>
          <a:xfrm>
            <a:off x="6563763" y="863745"/>
            <a:ext cx="5052539" cy="5130510"/>
          </a:xfrm>
          <a:prstGeom prst="rect">
            <a:avLst/>
          </a:prstGeom>
        </p:spPr>
      </p:pic>
    </p:spTree>
    <p:extLst>
      <p:ext uri="{BB962C8B-B14F-4D97-AF65-F5344CB8AC3E}">
        <p14:creationId xmlns:p14="http://schemas.microsoft.com/office/powerpoint/2010/main" val="128569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64D9D-9745-7440-8961-950B9891FB99}"/>
              </a:ext>
            </a:extLst>
          </p:cNvPr>
          <p:cNvSpPr/>
          <p:nvPr/>
        </p:nvSpPr>
        <p:spPr>
          <a:xfrm>
            <a:off x="0" y="0"/>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4B8982C-E994-8D4D-B6F5-BFB36D9EBDF9}"/>
              </a:ext>
            </a:extLst>
          </p:cNvPr>
          <p:cNvSpPr txBox="1"/>
          <p:nvPr/>
        </p:nvSpPr>
        <p:spPr>
          <a:xfrm>
            <a:off x="554979" y="928340"/>
            <a:ext cx="6153751" cy="5519716"/>
          </a:xfrm>
          <a:prstGeom prst="rect">
            <a:avLst/>
          </a:prstGeom>
          <a:noFill/>
        </p:spPr>
        <p:txBody>
          <a:bodyPr wrap="square" rtlCol="0">
            <a:spAutoFit/>
          </a:bodyPr>
          <a:lstStyle/>
          <a:p>
            <a:pPr>
              <a:lnSpc>
                <a:spcPts val="3000"/>
              </a:lnSpc>
            </a:pPr>
            <a:r>
              <a:rPr lang="en-US" sz="2400" b="1" dirty="0">
                <a:solidFill>
                  <a:srgbClr val="C00000"/>
                </a:solidFill>
                <a:latin typeface="NANAMI-BLACK" panose="02000000000000000000" pitchFamily="2" charset="2"/>
              </a:rPr>
              <a:t>Support</a:t>
            </a:r>
            <a:r>
              <a:rPr lang="en-US" sz="2400" dirty="0">
                <a:solidFill>
                  <a:srgbClr val="FFCA3C"/>
                </a:solidFill>
                <a:latin typeface="Nanami" panose="02000000000000000000" pitchFamily="2" charset="2"/>
              </a:rPr>
              <a:t> </a:t>
            </a:r>
            <a:r>
              <a:rPr lang="en-US" sz="2000" dirty="0">
                <a:solidFill>
                  <a:srgbClr val="760601"/>
                </a:solidFill>
                <a:latin typeface="Charter Roman" panose="02040503050506020203" pitchFamily="18" charset="0"/>
              </a:rPr>
              <a:t>awesome students on their academic journeys (and learn about yourself, too!)</a:t>
            </a:r>
          </a:p>
          <a:p>
            <a:endParaRPr lang="en-US" sz="2000" dirty="0">
              <a:solidFill>
                <a:srgbClr val="A60901"/>
              </a:solidFill>
              <a:latin typeface="Nanami" panose="02000000000000000000" pitchFamily="2" charset="2"/>
            </a:endParaRPr>
          </a:p>
          <a:p>
            <a:pPr>
              <a:lnSpc>
                <a:spcPts val="3000"/>
              </a:lnSpc>
            </a:pPr>
            <a:r>
              <a:rPr lang="en-US" sz="2400" b="1" dirty="0">
                <a:solidFill>
                  <a:srgbClr val="C00000"/>
                </a:solidFill>
                <a:latin typeface="NANAMI-BLACK" panose="02000000000000000000" pitchFamily="2" charset="2"/>
              </a:rPr>
              <a:t>Work</a:t>
            </a:r>
            <a:r>
              <a:rPr lang="en-US" sz="2000" dirty="0">
                <a:solidFill>
                  <a:srgbClr val="FFCA4B"/>
                </a:solidFill>
                <a:latin typeface="Nanami" panose="02000000000000000000" pitchFamily="2" charset="2"/>
              </a:rPr>
              <a:t> </a:t>
            </a:r>
            <a:r>
              <a:rPr lang="en-US" sz="2000" dirty="0">
                <a:solidFill>
                  <a:srgbClr val="760601"/>
                </a:solidFill>
                <a:latin typeface="Charter Roman" panose="02040503050506020203" pitchFamily="18" charset="0"/>
              </a:rPr>
              <a:t>alongside local micro-entrepreneurs to build and enhance a social enterprise in a community brimming with entrepreneurial zeal and possibility.</a:t>
            </a:r>
          </a:p>
          <a:p>
            <a:endParaRPr lang="en-US" sz="2000" dirty="0">
              <a:solidFill>
                <a:srgbClr val="A60901"/>
              </a:solidFill>
              <a:latin typeface="Charter Roman" panose="02040503050506020203" pitchFamily="18" charset="0"/>
            </a:endParaRPr>
          </a:p>
          <a:p>
            <a:pPr>
              <a:lnSpc>
                <a:spcPts val="3000"/>
              </a:lnSpc>
            </a:pPr>
            <a:r>
              <a:rPr lang="en-US" sz="2400" b="1" dirty="0">
                <a:solidFill>
                  <a:srgbClr val="C00000"/>
                </a:solidFill>
                <a:latin typeface="NANAMI-BLACK" panose="02000000000000000000" pitchFamily="2" charset="2"/>
              </a:rPr>
              <a:t>Learn</a:t>
            </a:r>
            <a:r>
              <a:rPr lang="en-US" sz="2400" dirty="0">
                <a:solidFill>
                  <a:srgbClr val="A60901"/>
                </a:solidFill>
                <a:latin typeface="Nanami" panose="02000000000000000000" pitchFamily="2" charset="2"/>
              </a:rPr>
              <a:t> </a:t>
            </a:r>
            <a:r>
              <a:rPr lang="en-US" sz="2000" dirty="0">
                <a:solidFill>
                  <a:srgbClr val="760601"/>
                </a:solidFill>
                <a:latin typeface="Charter Roman" panose="02040503050506020203" pitchFamily="18" charset="0"/>
              </a:rPr>
              <a:t>from human rights activists working tirelessly to build on the assets of the community.</a:t>
            </a:r>
          </a:p>
          <a:p>
            <a:endParaRPr lang="en-US" sz="2000" dirty="0">
              <a:solidFill>
                <a:srgbClr val="A60901"/>
              </a:solidFill>
              <a:latin typeface="Nanami" panose="02000000000000000000" pitchFamily="2" charset="2"/>
            </a:endParaRPr>
          </a:p>
          <a:p>
            <a:pPr>
              <a:lnSpc>
                <a:spcPts val="3000"/>
              </a:lnSpc>
            </a:pPr>
            <a:r>
              <a:rPr lang="en-US" sz="2400" b="1" dirty="0">
                <a:solidFill>
                  <a:srgbClr val="C00000"/>
                </a:solidFill>
                <a:latin typeface="NANAMI-BLACK" panose="02000000000000000000" pitchFamily="2" charset="2"/>
              </a:rPr>
              <a:t>Immerse</a:t>
            </a:r>
            <a:r>
              <a:rPr lang="en-US" sz="2000" dirty="0">
                <a:solidFill>
                  <a:srgbClr val="FFCA4B"/>
                </a:solidFill>
                <a:latin typeface="Nanami" panose="02000000000000000000" pitchFamily="2" charset="2"/>
              </a:rPr>
              <a:t> </a:t>
            </a:r>
            <a:r>
              <a:rPr lang="en-US" sz="2000" dirty="0">
                <a:solidFill>
                  <a:srgbClr val="760601"/>
                </a:solidFill>
                <a:latin typeface="Charter Roman" panose="02040503050506020203" pitchFamily="18" charset="0"/>
              </a:rPr>
              <a:t>yourself in rich, local culture that embodies the spirit of Ubuntu</a:t>
            </a:r>
            <a:r>
              <a:rPr lang="en-US" sz="2000" dirty="0">
                <a:solidFill>
                  <a:srgbClr val="760601"/>
                </a:solidFill>
                <a:latin typeface="Nanami" panose="02000000000000000000" pitchFamily="2" charset="2"/>
              </a:rPr>
              <a:t>.</a:t>
            </a:r>
          </a:p>
          <a:p>
            <a:endParaRPr lang="en-US" sz="2000" dirty="0">
              <a:solidFill>
                <a:srgbClr val="A60901"/>
              </a:solidFill>
              <a:latin typeface="Nanami" panose="02000000000000000000" pitchFamily="2" charset="2"/>
            </a:endParaRPr>
          </a:p>
          <a:p>
            <a:pPr>
              <a:lnSpc>
                <a:spcPts val="3000"/>
              </a:lnSpc>
            </a:pPr>
            <a:r>
              <a:rPr lang="en-US" sz="2400" b="1" dirty="0">
                <a:solidFill>
                  <a:srgbClr val="C00000"/>
                </a:solidFill>
                <a:latin typeface="NANAMI-BLACK" panose="02000000000000000000" pitchFamily="2" charset="2"/>
              </a:rPr>
              <a:t>Co-create</a:t>
            </a:r>
            <a:r>
              <a:rPr lang="en-US" sz="2000" dirty="0">
                <a:solidFill>
                  <a:srgbClr val="A60901"/>
                </a:solidFill>
                <a:latin typeface="Nanami" panose="02000000000000000000" pitchFamily="2" charset="2"/>
              </a:rPr>
              <a:t> </a:t>
            </a:r>
            <a:r>
              <a:rPr lang="en-US" sz="2000" dirty="0">
                <a:solidFill>
                  <a:srgbClr val="760601"/>
                </a:solidFill>
                <a:latin typeface="Charter Roman" panose="02040503050506020203" pitchFamily="18" charset="0"/>
              </a:rPr>
              <a:t>initiatives that can be carried forward long after you depart the Rainbow Nation for home.</a:t>
            </a:r>
          </a:p>
        </p:txBody>
      </p:sp>
      <p:sp>
        <p:nvSpPr>
          <p:cNvPr id="10" name="TextBox 9">
            <a:extLst>
              <a:ext uri="{FF2B5EF4-FFF2-40B4-BE49-F238E27FC236}">
                <a16:creationId xmlns:a16="http://schemas.microsoft.com/office/drawing/2014/main" id="{44948FBB-F576-C04D-9BEB-D7A4591763E0}"/>
              </a:ext>
            </a:extLst>
          </p:cNvPr>
          <p:cNvSpPr txBox="1"/>
          <p:nvPr/>
        </p:nvSpPr>
        <p:spPr>
          <a:xfrm>
            <a:off x="554979" y="384459"/>
            <a:ext cx="2987044" cy="461665"/>
          </a:xfrm>
          <a:prstGeom prst="rect">
            <a:avLst/>
          </a:prstGeom>
          <a:noFill/>
        </p:spPr>
        <p:txBody>
          <a:bodyPr wrap="square" rtlCol="0">
            <a:spAutoFit/>
          </a:bodyPr>
          <a:lstStyle/>
          <a:p>
            <a:r>
              <a:rPr lang="en-US" sz="2400" b="1" dirty="0">
                <a:solidFill>
                  <a:srgbClr val="FFB34B"/>
                </a:solidFill>
                <a:latin typeface="Nanami" panose="02000000000000000000" pitchFamily="2" charset="2"/>
              </a:rPr>
              <a:t>So, What Will I Do?</a:t>
            </a:r>
            <a:endParaRPr lang="en-US" sz="2400" dirty="0">
              <a:solidFill>
                <a:srgbClr val="FFB34B"/>
              </a:solidFill>
              <a:latin typeface="Nanami" panose="02000000000000000000" pitchFamily="2" charset="2"/>
            </a:endParaRPr>
          </a:p>
        </p:txBody>
      </p:sp>
      <p:pic>
        <p:nvPicPr>
          <p:cNvPr id="16" name="Picture 15" descr="Shape&#10;&#10;Description automatically generated">
            <a:extLst>
              <a:ext uri="{FF2B5EF4-FFF2-40B4-BE49-F238E27FC236}">
                <a16:creationId xmlns:a16="http://schemas.microsoft.com/office/drawing/2014/main" id="{207F9197-16C3-F440-BCCA-A277A2E886C7}"/>
              </a:ext>
            </a:extLst>
          </p:cNvPr>
          <p:cNvPicPr>
            <a:picLocks noChangeAspect="1"/>
          </p:cNvPicPr>
          <p:nvPr/>
        </p:nvPicPr>
        <p:blipFill>
          <a:blip r:embed="rId3"/>
          <a:stretch>
            <a:fillRect/>
          </a:stretch>
        </p:blipFill>
        <p:spPr>
          <a:xfrm rot="1210819">
            <a:off x="6770986" y="1744670"/>
            <a:ext cx="1925769" cy="1684329"/>
          </a:xfrm>
          <a:prstGeom prst="rect">
            <a:avLst/>
          </a:prstGeom>
        </p:spPr>
      </p:pic>
      <p:pic>
        <p:nvPicPr>
          <p:cNvPr id="18" name="Picture 17" descr="Shape&#10;&#10;Description automatically generated">
            <a:extLst>
              <a:ext uri="{FF2B5EF4-FFF2-40B4-BE49-F238E27FC236}">
                <a16:creationId xmlns:a16="http://schemas.microsoft.com/office/drawing/2014/main" id="{8AF2C6ED-07F7-5243-A5A5-DA7019E48F4D}"/>
              </a:ext>
            </a:extLst>
          </p:cNvPr>
          <p:cNvPicPr>
            <a:picLocks noChangeAspect="1"/>
          </p:cNvPicPr>
          <p:nvPr/>
        </p:nvPicPr>
        <p:blipFill>
          <a:blip r:embed="rId3"/>
          <a:stretch>
            <a:fillRect/>
          </a:stretch>
        </p:blipFill>
        <p:spPr>
          <a:xfrm rot="1099727">
            <a:off x="9388294" y="1258290"/>
            <a:ext cx="2257067" cy="1974091"/>
          </a:xfrm>
          <a:prstGeom prst="rect">
            <a:avLst/>
          </a:prstGeom>
        </p:spPr>
      </p:pic>
      <p:pic>
        <p:nvPicPr>
          <p:cNvPr id="3" name="Picture 2" descr="A person singing into a microphone&#10;&#10;Description automatically generated with low confidence">
            <a:extLst>
              <a:ext uri="{FF2B5EF4-FFF2-40B4-BE49-F238E27FC236}">
                <a16:creationId xmlns:a16="http://schemas.microsoft.com/office/drawing/2014/main" id="{54985BF1-F06B-C34C-A484-B03D784773B5}"/>
              </a:ext>
            </a:extLst>
          </p:cNvPr>
          <p:cNvPicPr>
            <a:picLocks noChangeAspect="1"/>
          </p:cNvPicPr>
          <p:nvPr/>
        </p:nvPicPr>
        <p:blipFill>
          <a:blip r:embed="rId4"/>
          <a:stretch>
            <a:fillRect/>
          </a:stretch>
        </p:blipFill>
        <p:spPr>
          <a:xfrm>
            <a:off x="6616709" y="1304947"/>
            <a:ext cx="5537360" cy="4278869"/>
          </a:xfrm>
          <a:prstGeom prst="rect">
            <a:avLst/>
          </a:prstGeom>
        </p:spPr>
      </p:pic>
      <p:pic>
        <p:nvPicPr>
          <p:cNvPr id="20" name="Picture 19" descr="Shape&#10;&#10;Description automatically generated">
            <a:extLst>
              <a:ext uri="{FF2B5EF4-FFF2-40B4-BE49-F238E27FC236}">
                <a16:creationId xmlns:a16="http://schemas.microsoft.com/office/drawing/2014/main" id="{80D2276D-ABDA-DC41-9551-6B8E5BEDC2AE}"/>
              </a:ext>
            </a:extLst>
          </p:cNvPr>
          <p:cNvPicPr>
            <a:picLocks noChangeAspect="1"/>
          </p:cNvPicPr>
          <p:nvPr/>
        </p:nvPicPr>
        <p:blipFill>
          <a:blip r:embed="rId3"/>
          <a:stretch>
            <a:fillRect/>
          </a:stretch>
        </p:blipFill>
        <p:spPr>
          <a:xfrm rot="14654054">
            <a:off x="6310671" y="4197429"/>
            <a:ext cx="1903977" cy="1665270"/>
          </a:xfrm>
          <a:prstGeom prst="rect">
            <a:avLst/>
          </a:prstGeom>
        </p:spPr>
      </p:pic>
      <p:pic>
        <p:nvPicPr>
          <p:cNvPr id="17" name="Picture 16" descr="Shape&#10;&#10;Description automatically generated">
            <a:extLst>
              <a:ext uri="{FF2B5EF4-FFF2-40B4-BE49-F238E27FC236}">
                <a16:creationId xmlns:a16="http://schemas.microsoft.com/office/drawing/2014/main" id="{21299F46-2027-FF4B-A3D4-9A2728CDB0DB}"/>
              </a:ext>
            </a:extLst>
          </p:cNvPr>
          <p:cNvPicPr>
            <a:picLocks noChangeAspect="1"/>
          </p:cNvPicPr>
          <p:nvPr/>
        </p:nvPicPr>
        <p:blipFill>
          <a:blip r:embed="rId3"/>
          <a:stretch>
            <a:fillRect/>
          </a:stretch>
        </p:blipFill>
        <p:spPr>
          <a:xfrm rot="19222698">
            <a:off x="10005186" y="4034063"/>
            <a:ext cx="2183803" cy="1910013"/>
          </a:xfrm>
          <a:prstGeom prst="rect">
            <a:avLst/>
          </a:prstGeom>
        </p:spPr>
      </p:pic>
    </p:spTree>
    <p:extLst>
      <p:ext uri="{BB962C8B-B14F-4D97-AF65-F5344CB8AC3E}">
        <p14:creationId xmlns:p14="http://schemas.microsoft.com/office/powerpoint/2010/main" val="371359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64D9D-9745-7440-8961-950B9891FB99}"/>
              </a:ext>
            </a:extLst>
          </p:cNvPr>
          <p:cNvSpPr/>
          <p:nvPr/>
        </p:nvSpPr>
        <p:spPr>
          <a:xfrm>
            <a:off x="0" y="0"/>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23DF190-1F1D-1C48-ADB2-1312D07CCF67}"/>
              </a:ext>
            </a:extLst>
          </p:cNvPr>
          <p:cNvSpPr txBox="1"/>
          <p:nvPr/>
        </p:nvSpPr>
        <p:spPr>
          <a:xfrm>
            <a:off x="5166066" y="880564"/>
            <a:ext cx="6478405" cy="2365006"/>
          </a:xfrm>
          <a:prstGeom prst="rect">
            <a:avLst/>
          </a:prstGeom>
          <a:noFill/>
        </p:spPr>
        <p:txBody>
          <a:bodyPr wrap="square" rtlCol="0">
            <a:spAutoFit/>
          </a:bodyPr>
          <a:lstStyle/>
          <a:p>
            <a:pPr>
              <a:lnSpc>
                <a:spcPts val="3000"/>
              </a:lnSpc>
            </a:pPr>
            <a:r>
              <a:rPr lang="en-US" sz="2000" dirty="0">
                <a:solidFill>
                  <a:srgbClr val="7F0501"/>
                </a:solidFill>
                <a:latin typeface="Charter Roman" panose="02040503050506020203" pitchFamily="18" charset="0"/>
              </a:rPr>
              <a:t>This is not a volunteer program: It’s a robust, socially responsible, overseas engagement initiative where both the local resident and the international visitor are seen as having value and something to contribute. It’s a unique opportunity to be a part of a truly transformative experience for yourself and for others.</a:t>
            </a:r>
          </a:p>
        </p:txBody>
      </p:sp>
      <p:sp>
        <p:nvSpPr>
          <p:cNvPr id="3" name="TextBox 2">
            <a:extLst>
              <a:ext uri="{FF2B5EF4-FFF2-40B4-BE49-F238E27FC236}">
                <a16:creationId xmlns:a16="http://schemas.microsoft.com/office/drawing/2014/main" id="{B53BA248-DA03-2B48-A3B7-E88E27240538}"/>
              </a:ext>
            </a:extLst>
          </p:cNvPr>
          <p:cNvSpPr txBox="1"/>
          <p:nvPr/>
        </p:nvSpPr>
        <p:spPr>
          <a:xfrm>
            <a:off x="5166066" y="3414005"/>
            <a:ext cx="6478405" cy="3134448"/>
          </a:xfrm>
          <a:prstGeom prst="rect">
            <a:avLst/>
          </a:prstGeom>
          <a:noFill/>
        </p:spPr>
        <p:txBody>
          <a:bodyPr wrap="square" rtlCol="0">
            <a:spAutoFit/>
          </a:bodyPr>
          <a:lstStyle/>
          <a:p>
            <a:pPr>
              <a:lnSpc>
                <a:spcPts val="3000"/>
              </a:lnSpc>
            </a:pPr>
            <a:r>
              <a:rPr lang="en-US" sz="2000" dirty="0">
                <a:solidFill>
                  <a:srgbClr val="760601"/>
                </a:solidFill>
                <a:latin typeface="Charter Roman" panose="02040503050506020203" pitchFamily="18" charset="0"/>
              </a:rPr>
              <a:t>People who join Inkululeko’s Kunye program will be immersed in local culture and have the opportunity to experience daily life in a small town. Participants will take isiXhosa language lessons, explore our local township, meet with local artists and learn about the work of Inkululeko while engaging in purposeful projects collaborating on academic and social enterprise endeavors.</a:t>
            </a:r>
          </a:p>
        </p:txBody>
      </p:sp>
      <p:sp>
        <p:nvSpPr>
          <p:cNvPr id="5" name="TextBox 4">
            <a:extLst>
              <a:ext uri="{FF2B5EF4-FFF2-40B4-BE49-F238E27FC236}">
                <a16:creationId xmlns:a16="http://schemas.microsoft.com/office/drawing/2014/main" id="{E52A4D1D-B515-3D49-A750-1999B62A1F8E}"/>
              </a:ext>
            </a:extLst>
          </p:cNvPr>
          <p:cNvSpPr txBox="1"/>
          <p:nvPr/>
        </p:nvSpPr>
        <p:spPr>
          <a:xfrm>
            <a:off x="6448081" y="390988"/>
            <a:ext cx="3588548" cy="461665"/>
          </a:xfrm>
          <a:prstGeom prst="rect">
            <a:avLst/>
          </a:prstGeom>
          <a:noFill/>
        </p:spPr>
        <p:txBody>
          <a:bodyPr wrap="square" rtlCol="0">
            <a:spAutoFit/>
          </a:bodyPr>
          <a:lstStyle/>
          <a:p>
            <a:r>
              <a:rPr lang="en-US" sz="2400" b="1" dirty="0">
                <a:solidFill>
                  <a:srgbClr val="C00000"/>
                </a:solidFill>
                <a:latin typeface="Nanami" panose="02000000000000000000" pitchFamily="2" charset="2"/>
              </a:rPr>
              <a:t>CHANGE A LIFE</a:t>
            </a:r>
            <a:r>
              <a:rPr lang="en-US" sz="2400" b="1" dirty="0">
                <a:solidFill>
                  <a:srgbClr val="C00000"/>
                </a:solidFill>
                <a:latin typeface="NANAMI-BLACK" panose="02000000000000000000" pitchFamily="2" charset="2"/>
              </a:rPr>
              <a:t>:</a:t>
            </a:r>
            <a:r>
              <a:rPr lang="en-US" sz="2400" b="1" dirty="0">
                <a:solidFill>
                  <a:srgbClr val="C00000"/>
                </a:solidFill>
                <a:latin typeface="Nanami" panose="02000000000000000000" pitchFamily="2" charset="2"/>
              </a:rPr>
              <a:t> YOURS</a:t>
            </a:r>
            <a:r>
              <a:rPr lang="en-US" sz="2400" b="1" dirty="0">
                <a:solidFill>
                  <a:srgbClr val="C00000"/>
                </a:solidFill>
                <a:latin typeface="NANAMI-BLACK" panose="02000000000000000000" pitchFamily="2" charset="2"/>
              </a:rPr>
              <a:t>.</a:t>
            </a:r>
          </a:p>
        </p:txBody>
      </p:sp>
      <p:pic>
        <p:nvPicPr>
          <p:cNvPr id="8" name="Picture 7" descr="A picture containing text&#10;&#10;Description automatically generated">
            <a:extLst>
              <a:ext uri="{FF2B5EF4-FFF2-40B4-BE49-F238E27FC236}">
                <a16:creationId xmlns:a16="http://schemas.microsoft.com/office/drawing/2014/main" id="{F2E8155B-8E83-4949-BCD5-A2EFD6677605}"/>
              </a:ext>
            </a:extLst>
          </p:cNvPr>
          <p:cNvPicPr>
            <a:picLocks noChangeAspect="1"/>
          </p:cNvPicPr>
          <p:nvPr/>
        </p:nvPicPr>
        <p:blipFill>
          <a:blip r:embed="rId3"/>
          <a:stretch>
            <a:fillRect/>
          </a:stretch>
        </p:blipFill>
        <p:spPr>
          <a:xfrm>
            <a:off x="433797" y="1046632"/>
            <a:ext cx="4411160" cy="4599369"/>
          </a:xfrm>
          <a:prstGeom prst="rect">
            <a:avLst/>
          </a:prstGeom>
        </p:spPr>
      </p:pic>
    </p:spTree>
    <p:extLst>
      <p:ext uri="{BB962C8B-B14F-4D97-AF65-F5344CB8AC3E}">
        <p14:creationId xmlns:p14="http://schemas.microsoft.com/office/powerpoint/2010/main" val="1575218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64D9D-9745-7440-8961-950B9891FB99}"/>
              </a:ext>
            </a:extLst>
          </p:cNvPr>
          <p:cNvSpPr/>
          <p:nvPr/>
        </p:nvSpPr>
        <p:spPr>
          <a:xfrm>
            <a:off x="0" y="0"/>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739D16A-DB7A-2744-9B74-4AEDC7AA845C}"/>
              </a:ext>
            </a:extLst>
          </p:cNvPr>
          <p:cNvSpPr txBox="1"/>
          <p:nvPr/>
        </p:nvSpPr>
        <p:spPr>
          <a:xfrm>
            <a:off x="4715728" y="246099"/>
            <a:ext cx="4131734" cy="461665"/>
          </a:xfrm>
          <a:prstGeom prst="rect">
            <a:avLst/>
          </a:prstGeom>
          <a:noFill/>
        </p:spPr>
        <p:txBody>
          <a:bodyPr wrap="square" rtlCol="0">
            <a:spAutoFit/>
          </a:bodyPr>
          <a:lstStyle/>
          <a:p>
            <a:r>
              <a:rPr lang="en-US" sz="2400" dirty="0">
                <a:solidFill>
                  <a:srgbClr val="FFB34B"/>
                </a:solidFill>
                <a:latin typeface="Nanami" panose="02000000000000000000" pitchFamily="2" charset="2"/>
              </a:rPr>
              <a:t>Previous Projects Include</a:t>
            </a:r>
            <a:r>
              <a:rPr lang="en-US" sz="2400" b="1" dirty="0">
                <a:solidFill>
                  <a:srgbClr val="FFB34B"/>
                </a:solidFill>
                <a:latin typeface="NANAMI-HEAVY" panose="02000000000000000000" pitchFamily="2" charset="2"/>
              </a:rPr>
              <a:t>:</a:t>
            </a:r>
          </a:p>
        </p:txBody>
      </p:sp>
      <p:sp>
        <p:nvSpPr>
          <p:cNvPr id="7" name="TextBox 6">
            <a:extLst>
              <a:ext uri="{FF2B5EF4-FFF2-40B4-BE49-F238E27FC236}">
                <a16:creationId xmlns:a16="http://schemas.microsoft.com/office/drawing/2014/main" id="{2CA1A7A2-09FD-5A40-897B-1F9854594023}"/>
              </a:ext>
            </a:extLst>
          </p:cNvPr>
          <p:cNvSpPr txBox="1"/>
          <p:nvPr/>
        </p:nvSpPr>
        <p:spPr>
          <a:xfrm>
            <a:off x="4736090" y="831453"/>
            <a:ext cx="6554411" cy="1595565"/>
          </a:xfrm>
          <a:prstGeom prst="rect">
            <a:avLst/>
          </a:prstGeom>
          <a:noFill/>
        </p:spPr>
        <p:txBody>
          <a:bodyPr wrap="square" rtlCol="0">
            <a:spAutoFit/>
          </a:bodyPr>
          <a:lstStyle/>
          <a:p>
            <a:pPr>
              <a:lnSpc>
                <a:spcPts val="3000"/>
              </a:lnSpc>
            </a:pPr>
            <a:r>
              <a:rPr lang="en-US" sz="2400" b="1" dirty="0">
                <a:solidFill>
                  <a:srgbClr val="C00000"/>
                </a:solidFill>
                <a:latin typeface="Nanami" panose="02000000000000000000" pitchFamily="2" charset="2"/>
              </a:rPr>
              <a:t>Co-creating tools </a:t>
            </a:r>
            <a:r>
              <a:rPr lang="en-US" sz="2000" dirty="0">
                <a:solidFill>
                  <a:srgbClr val="7F0501"/>
                </a:solidFill>
                <a:latin typeface="Charter Roman" panose="02040503050506020203" pitchFamily="18" charset="0"/>
              </a:rPr>
              <a:t>and systems to maintain sanitary conditions in both the social enterprise and academic space in a community where water is extremely scarce and service delivery is often lacking.</a:t>
            </a:r>
          </a:p>
        </p:txBody>
      </p:sp>
      <p:sp>
        <p:nvSpPr>
          <p:cNvPr id="8" name="TextBox 7">
            <a:extLst>
              <a:ext uri="{FF2B5EF4-FFF2-40B4-BE49-F238E27FC236}">
                <a16:creationId xmlns:a16="http://schemas.microsoft.com/office/drawing/2014/main" id="{7ECFCAAD-3BA1-3E43-BF30-D157745ECBF6}"/>
              </a:ext>
            </a:extLst>
          </p:cNvPr>
          <p:cNvSpPr txBox="1"/>
          <p:nvPr/>
        </p:nvSpPr>
        <p:spPr>
          <a:xfrm>
            <a:off x="4736090" y="2639839"/>
            <a:ext cx="6966858" cy="1210844"/>
          </a:xfrm>
          <a:prstGeom prst="rect">
            <a:avLst/>
          </a:prstGeom>
          <a:noFill/>
        </p:spPr>
        <p:txBody>
          <a:bodyPr wrap="square" rtlCol="0">
            <a:spAutoFit/>
          </a:bodyPr>
          <a:lstStyle/>
          <a:p>
            <a:pPr>
              <a:lnSpc>
                <a:spcPts val="3000"/>
              </a:lnSpc>
            </a:pPr>
            <a:r>
              <a:rPr lang="en-US" sz="2400" b="1" dirty="0">
                <a:solidFill>
                  <a:srgbClr val="C00000"/>
                </a:solidFill>
                <a:latin typeface="NANAMI-BLACK" panose="02000000000000000000" pitchFamily="2" charset="2"/>
              </a:rPr>
              <a:t>Using photovoice</a:t>
            </a:r>
            <a:r>
              <a:rPr lang="en-US" sz="2400" dirty="0">
                <a:solidFill>
                  <a:srgbClr val="C00000"/>
                </a:solidFill>
                <a:latin typeface="Nanami" panose="02000000000000000000" pitchFamily="2" charset="2"/>
              </a:rPr>
              <a:t> </a:t>
            </a:r>
            <a:r>
              <a:rPr lang="en-US" sz="2000" dirty="0">
                <a:solidFill>
                  <a:srgbClr val="7F0501"/>
                </a:solidFill>
                <a:latin typeface="Charter Roman" panose="02040503050506020203" pitchFamily="18" charset="0"/>
              </a:rPr>
              <a:t>as a tool to explore the unique assets of a community and how learners can leverage those assets for their own personal/professional development.</a:t>
            </a:r>
          </a:p>
        </p:txBody>
      </p:sp>
      <p:sp>
        <p:nvSpPr>
          <p:cNvPr id="9" name="TextBox 8">
            <a:extLst>
              <a:ext uri="{FF2B5EF4-FFF2-40B4-BE49-F238E27FC236}">
                <a16:creationId xmlns:a16="http://schemas.microsoft.com/office/drawing/2014/main" id="{0968CB2B-57C4-EA48-8554-82A08AC685F1}"/>
              </a:ext>
            </a:extLst>
          </p:cNvPr>
          <p:cNvSpPr txBox="1"/>
          <p:nvPr/>
        </p:nvSpPr>
        <p:spPr>
          <a:xfrm>
            <a:off x="4757056" y="4069504"/>
            <a:ext cx="6678587" cy="1595565"/>
          </a:xfrm>
          <a:prstGeom prst="rect">
            <a:avLst/>
          </a:prstGeom>
          <a:noFill/>
        </p:spPr>
        <p:txBody>
          <a:bodyPr wrap="square" rtlCol="0">
            <a:spAutoFit/>
          </a:bodyPr>
          <a:lstStyle/>
          <a:p>
            <a:pPr>
              <a:lnSpc>
                <a:spcPts val="3000"/>
              </a:lnSpc>
            </a:pPr>
            <a:r>
              <a:rPr lang="en-US" sz="2400" b="1" dirty="0">
                <a:solidFill>
                  <a:srgbClr val="C00000"/>
                </a:solidFill>
                <a:latin typeface="NANAMI-BLACK" panose="02000000000000000000" pitchFamily="2" charset="2"/>
              </a:rPr>
              <a:t>Working collaboratively </a:t>
            </a:r>
            <a:r>
              <a:rPr lang="en-US" sz="2000" dirty="0">
                <a:solidFill>
                  <a:srgbClr val="7F0501"/>
                </a:solidFill>
                <a:latin typeface="Charter Roman" panose="02040503050506020203" pitchFamily="18" charset="0"/>
              </a:rPr>
              <a:t>with local students on the development of study skills, conflict resolution, and creating and maintaining a positive academic atmosphere for all learners.</a:t>
            </a:r>
          </a:p>
        </p:txBody>
      </p:sp>
      <p:sp>
        <p:nvSpPr>
          <p:cNvPr id="10" name="TextBox 9">
            <a:extLst>
              <a:ext uri="{FF2B5EF4-FFF2-40B4-BE49-F238E27FC236}">
                <a16:creationId xmlns:a16="http://schemas.microsoft.com/office/drawing/2014/main" id="{B1B63F5D-6AEC-194A-B110-88BA957C9BEF}"/>
              </a:ext>
            </a:extLst>
          </p:cNvPr>
          <p:cNvSpPr txBox="1"/>
          <p:nvPr/>
        </p:nvSpPr>
        <p:spPr>
          <a:xfrm>
            <a:off x="4757056" y="5883890"/>
            <a:ext cx="6357257" cy="646331"/>
          </a:xfrm>
          <a:prstGeom prst="rect">
            <a:avLst/>
          </a:prstGeom>
          <a:noFill/>
        </p:spPr>
        <p:txBody>
          <a:bodyPr wrap="square" rtlCol="0">
            <a:spAutoFit/>
          </a:bodyPr>
          <a:lstStyle/>
          <a:p>
            <a:r>
              <a:rPr lang="en-US" dirty="0">
                <a:solidFill>
                  <a:srgbClr val="7F0501"/>
                </a:solidFill>
                <a:latin typeface="Nanami" panose="02000000000000000000" pitchFamily="2" charset="2"/>
              </a:rPr>
              <a:t>Don’t miss out on this unique opportunity to join a rich, collaborative, responsible overseas experience.</a:t>
            </a:r>
          </a:p>
        </p:txBody>
      </p:sp>
      <p:pic>
        <p:nvPicPr>
          <p:cNvPr id="14" name="Picture 13" descr="A picture containing text, person, indoor, standing&#10;&#10;Description automatically generated">
            <a:extLst>
              <a:ext uri="{FF2B5EF4-FFF2-40B4-BE49-F238E27FC236}">
                <a16:creationId xmlns:a16="http://schemas.microsoft.com/office/drawing/2014/main" id="{5ECB8C69-817F-184D-9611-8CC1C33FED86}"/>
              </a:ext>
            </a:extLst>
          </p:cNvPr>
          <p:cNvPicPr>
            <a:picLocks noChangeAspect="1"/>
          </p:cNvPicPr>
          <p:nvPr/>
        </p:nvPicPr>
        <p:blipFill>
          <a:blip r:embed="rId3"/>
          <a:stretch>
            <a:fillRect/>
          </a:stretch>
        </p:blipFill>
        <p:spPr>
          <a:xfrm>
            <a:off x="502700" y="877575"/>
            <a:ext cx="3894800" cy="5486588"/>
          </a:xfrm>
          <a:prstGeom prst="rect">
            <a:avLst/>
          </a:prstGeom>
        </p:spPr>
      </p:pic>
    </p:spTree>
    <p:extLst>
      <p:ext uri="{BB962C8B-B14F-4D97-AF65-F5344CB8AC3E}">
        <p14:creationId xmlns:p14="http://schemas.microsoft.com/office/powerpoint/2010/main" val="636647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F64D9D-9745-7440-8961-950B9891FB99}"/>
              </a:ext>
            </a:extLst>
          </p:cNvPr>
          <p:cNvSpPr/>
          <p:nvPr/>
        </p:nvSpPr>
        <p:spPr>
          <a:xfrm>
            <a:off x="0" y="0"/>
            <a:ext cx="12192000" cy="6858000"/>
          </a:xfrm>
          <a:prstGeom prst="rect">
            <a:avLst/>
          </a:prstGeom>
          <a:solidFill>
            <a:srgbClr val="FFF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6652869-EAFE-6F4D-A07A-24C9D59F909F}"/>
              </a:ext>
            </a:extLst>
          </p:cNvPr>
          <p:cNvSpPr txBox="1"/>
          <p:nvPr/>
        </p:nvSpPr>
        <p:spPr>
          <a:xfrm>
            <a:off x="381001" y="381274"/>
            <a:ext cx="7630885" cy="461665"/>
          </a:xfrm>
          <a:prstGeom prst="rect">
            <a:avLst/>
          </a:prstGeom>
          <a:noFill/>
        </p:spPr>
        <p:txBody>
          <a:bodyPr wrap="square" rtlCol="0">
            <a:spAutoFit/>
          </a:bodyPr>
          <a:lstStyle/>
          <a:p>
            <a:r>
              <a:rPr lang="en-US" sz="2400" dirty="0">
                <a:solidFill>
                  <a:srgbClr val="C00000"/>
                </a:solidFill>
                <a:latin typeface="Nanami" panose="02000000000000000000" pitchFamily="2" charset="2"/>
              </a:rPr>
              <a:t>The Program Fee Includes</a:t>
            </a:r>
            <a:r>
              <a:rPr lang="en-US" sz="2400" b="1" dirty="0">
                <a:solidFill>
                  <a:srgbClr val="C00000"/>
                </a:solidFill>
                <a:latin typeface="NANAMI-BLACK" panose="02000000000000000000" pitchFamily="2" charset="2"/>
              </a:rPr>
              <a:t>:</a:t>
            </a:r>
          </a:p>
        </p:txBody>
      </p:sp>
      <p:sp>
        <p:nvSpPr>
          <p:cNvPr id="3" name="TextBox 2">
            <a:extLst>
              <a:ext uri="{FF2B5EF4-FFF2-40B4-BE49-F238E27FC236}">
                <a16:creationId xmlns:a16="http://schemas.microsoft.com/office/drawing/2014/main" id="{E441067C-4C00-544B-AEFA-498BEABEE841}"/>
              </a:ext>
            </a:extLst>
          </p:cNvPr>
          <p:cNvSpPr txBox="1"/>
          <p:nvPr/>
        </p:nvSpPr>
        <p:spPr>
          <a:xfrm>
            <a:off x="381001" y="894225"/>
            <a:ext cx="8864599" cy="2000548"/>
          </a:xfrm>
          <a:prstGeom prst="rect">
            <a:avLst/>
          </a:prstGeom>
          <a:noFill/>
        </p:spPr>
        <p:txBody>
          <a:bodyPr wrap="square" rtlCol="0">
            <a:spAutoFit/>
          </a:bodyPr>
          <a:lstStyle/>
          <a:p>
            <a:r>
              <a:rPr lang="en-US" sz="2000" dirty="0">
                <a:solidFill>
                  <a:srgbClr val="8F0701"/>
                </a:solidFill>
                <a:latin typeface="Charter Roman" panose="02040503050506020203" pitchFamily="18" charset="0"/>
              </a:rPr>
              <a:t>Accommodation (same gender identifying individuals sharing one room), local guides, Xhosa lessons, all breakfasts and 3 dinners, a trip to a game reserve, pre-departure paperwork (for non-US passport holders, additional paperwork or a visa may be required), basic international medical insurance, in-country transport and airport transfers, and tips</a:t>
            </a:r>
            <a:r>
              <a:rPr lang="en-US" sz="2000" dirty="0">
                <a:solidFill>
                  <a:srgbClr val="8F0701"/>
                </a:solidFill>
              </a:rPr>
              <a:t>. </a:t>
            </a:r>
          </a:p>
          <a:p>
            <a:endParaRPr lang="en-US" sz="2400" dirty="0"/>
          </a:p>
        </p:txBody>
      </p:sp>
      <p:sp>
        <p:nvSpPr>
          <p:cNvPr id="6" name="TextBox 5">
            <a:extLst>
              <a:ext uri="{FF2B5EF4-FFF2-40B4-BE49-F238E27FC236}">
                <a16:creationId xmlns:a16="http://schemas.microsoft.com/office/drawing/2014/main" id="{D09E1307-DD37-9549-8BBB-B664CF41045D}"/>
              </a:ext>
            </a:extLst>
          </p:cNvPr>
          <p:cNvSpPr txBox="1"/>
          <p:nvPr/>
        </p:nvSpPr>
        <p:spPr>
          <a:xfrm>
            <a:off x="381001" y="2571638"/>
            <a:ext cx="7946571" cy="1015663"/>
          </a:xfrm>
          <a:prstGeom prst="rect">
            <a:avLst/>
          </a:prstGeom>
          <a:noFill/>
        </p:spPr>
        <p:txBody>
          <a:bodyPr wrap="square" rtlCol="0">
            <a:spAutoFit/>
          </a:bodyPr>
          <a:lstStyle/>
          <a:p>
            <a:r>
              <a:rPr lang="en-US" sz="2000" dirty="0">
                <a:solidFill>
                  <a:srgbClr val="8F0701"/>
                </a:solidFill>
                <a:latin typeface="Charter Roman" panose="02040503050506020203" pitchFamily="18" charset="0"/>
              </a:rPr>
              <a:t>The airports are Johannesburg (JNB) and Port Elizabeth (PLZ) </a:t>
            </a:r>
          </a:p>
          <a:p>
            <a:r>
              <a:rPr lang="en-US" sz="2000" dirty="0">
                <a:solidFill>
                  <a:srgbClr val="8F0701"/>
                </a:solidFill>
                <a:latin typeface="Charter Roman" panose="02040503050506020203" pitchFamily="18" charset="0"/>
              </a:rPr>
              <a:t>with easy and inexpensive connections to all major cities</a:t>
            </a:r>
          </a:p>
          <a:p>
            <a:r>
              <a:rPr lang="en-US" sz="2000" dirty="0">
                <a:solidFill>
                  <a:srgbClr val="8F0701"/>
                </a:solidFill>
                <a:latin typeface="Charter Roman" panose="02040503050506020203" pitchFamily="18" charset="0"/>
              </a:rPr>
              <a:t>in South Africa. </a:t>
            </a:r>
          </a:p>
        </p:txBody>
      </p:sp>
      <p:sp>
        <p:nvSpPr>
          <p:cNvPr id="7" name="TextBox 6">
            <a:extLst>
              <a:ext uri="{FF2B5EF4-FFF2-40B4-BE49-F238E27FC236}">
                <a16:creationId xmlns:a16="http://schemas.microsoft.com/office/drawing/2014/main" id="{C523EE72-2430-F141-BA59-BCA291E9C4EE}"/>
              </a:ext>
            </a:extLst>
          </p:cNvPr>
          <p:cNvSpPr txBox="1"/>
          <p:nvPr/>
        </p:nvSpPr>
        <p:spPr>
          <a:xfrm>
            <a:off x="381001" y="3788998"/>
            <a:ext cx="4082142" cy="369332"/>
          </a:xfrm>
          <a:prstGeom prst="rect">
            <a:avLst/>
          </a:prstGeom>
          <a:noFill/>
        </p:spPr>
        <p:txBody>
          <a:bodyPr wrap="square" rtlCol="0">
            <a:spAutoFit/>
          </a:bodyPr>
          <a:lstStyle/>
          <a:p>
            <a:r>
              <a:rPr lang="en-US" i="1" dirty="0">
                <a:solidFill>
                  <a:srgbClr val="8F0701"/>
                </a:solidFill>
                <a:latin typeface="Charter" panose="02040503050506020203" pitchFamily="18" charset="0"/>
              </a:rPr>
              <a:t>It does not include international airfare.</a:t>
            </a:r>
          </a:p>
        </p:txBody>
      </p:sp>
      <p:pic>
        <p:nvPicPr>
          <p:cNvPr id="10" name="Picture 9">
            <a:extLst>
              <a:ext uri="{FF2B5EF4-FFF2-40B4-BE49-F238E27FC236}">
                <a16:creationId xmlns:a16="http://schemas.microsoft.com/office/drawing/2014/main" id="{629F67E4-74A4-7145-B750-332DB64548F1}"/>
              </a:ext>
            </a:extLst>
          </p:cNvPr>
          <p:cNvPicPr>
            <a:picLocks noChangeAspect="1"/>
          </p:cNvPicPr>
          <p:nvPr/>
        </p:nvPicPr>
        <p:blipFill>
          <a:blip r:embed="rId3"/>
          <a:stretch>
            <a:fillRect/>
          </a:stretch>
        </p:blipFill>
        <p:spPr>
          <a:xfrm>
            <a:off x="5512346" y="2646271"/>
            <a:ext cx="6067181" cy="4514824"/>
          </a:xfrm>
          <a:prstGeom prst="rect">
            <a:avLst/>
          </a:prstGeom>
        </p:spPr>
      </p:pic>
    </p:spTree>
    <p:extLst>
      <p:ext uri="{BB962C8B-B14F-4D97-AF65-F5344CB8AC3E}">
        <p14:creationId xmlns:p14="http://schemas.microsoft.com/office/powerpoint/2010/main" val="2704132960"/>
      </p:ext>
    </p:extLst>
  </p:cSld>
  <p:clrMapOvr>
    <a:masterClrMapping/>
  </p:clrMapOvr>
</p:sld>
</file>

<file path=ppt/theme/theme1.xml><?xml version="1.0" encoding="utf-8"?>
<a:theme xmlns:a="http://schemas.openxmlformats.org/drawingml/2006/main" name="Office Theme">
  <a:themeElements>
    <a:clrScheme name="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K12_PresentationDeck_WLW_P4" id="{0772543B-02C1-894D-B195-24266A7093AD}" vid="{569C08E9-ABCB-6A40-A09A-8C9852DB58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TotalTime>
  <Words>594</Words>
  <Application>Microsoft Office PowerPoint</Application>
  <PresentationFormat>Widescreen</PresentationFormat>
  <Paragraphs>43</Paragraphs>
  <Slides>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Calibri</vt:lpstr>
      <vt:lpstr>Calibri Light</vt:lpstr>
      <vt:lpstr>Charter</vt:lpstr>
      <vt:lpstr>Charter Roman</vt:lpstr>
      <vt:lpstr>Nanami</vt:lpstr>
      <vt:lpstr>NANAMI-BLACK</vt:lpstr>
      <vt:lpstr>NANAMI-BOOK</vt:lpstr>
      <vt:lpstr>NANAMI-HEAVY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Torreano</dc:creator>
  <cp:lastModifiedBy>Stephanie George</cp:lastModifiedBy>
  <cp:revision>2</cp:revision>
  <dcterms:created xsi:type="dcterms:W3CDTF">2022-02-10T14:50:24Z</dcterms:created>
  <dcterms:modified xsi:type="dcterms:W3CDTF">2022-04-12T15:28:01Z</dcterms:modified>
</cp:coreProperties>
</file>