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bg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26" y="-1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8"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9"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80"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81" name="AutoShape 9"/>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82" name="AutoShape 10"/>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83" name="AutoShape 1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84" name="Rectangle 12"/>
          <p:cNvSpPr>
            <a:spLocks noGrp="1" noChangeArrowheads="1"/>
          </p:cNvSpPr>
          <p:nvPr>
            <p:ph type="hdr"/>
          </p:nvPr>
        </p:nvSpPr>
        <p:spPr bwMode="auto">
          <a:xfrm>
            <a:off x="0" y="0"/>
            <a:ext cx="2954338" cy="4397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SzPct val="45000"/>
              <a:buFontTx/>
              <a:buNone/>
              <a:tabLst>
                <a:tab pos="723900" algn="l"/>
                <a:tab pos="1447800" algn="l"/>
                <a:tab pos="2171700" algn="l"/>
                <a:tab pos="2895600" algn="l"/>
              </a:tabLst>
              <a:defRPr sz="1200">
                <a:solidFill>
                  <a:srgbClr val="000000"/>
                </a:solidFill>
                <a:latin typeface="Times New Roman" pitchFamily="18" charset="0"/>
              </a:defRPr>
            </a:lvl1pPr>
          </a:lstStyle>
          <a:p>
            <a:endParaRPr lang="en-US"/>
          </a:p>
        </p:txBody>
      </p:sp>
      <p:sp>
        <p:nvSpPr>
          <p:cNvPr id="3085" name="Rectangle 13"/>
          <p:cNvSpPr>
            <a:spLocks noGrp="1" noChangeArrowheads="1"/>
          </p:cNvSpPr>
          <p:nvPr>
            <p:ph type="dt"/>
          </p:nvPr>
        </p:nvSpPr>
        <p:spPr bwMode="auto">
          <a:xfrm>
            <a:off x="3884613" y="0"/>
            <a:ext cx="2954337" cy="4397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SzPct val="45000"/>
              <a:buFontTx/>
              <a:buNone/>
              <a:tabLst>
                <a:tab pos="723900" algn="l"/>
                <a:tab pos="1447800" algn="l"/>
                <a:tab pos="2171700" algn="l"/>
                <a:tab pos="2895600" algn="l"/>
              </a:tabLst>
              <a:defRPr sz="1200">
                <a:solidFill>
                  <a:srgbClr val="000000"/>
                </a:solidFill>
                <a:latin typeface="Times New Roman" pitchFamily="18" charset="0"/>
              </a:defRPr>
            </a:lvl1pPr>
          </a:lstStyle>
          <a:p>
            <a:endParaRPr lang="en-US"/>
          </a:p>
        </p:txBody>
      </p:sp>
      <p:sp>
        <p:nvSpPr>
          <p:cNvPr id="3086" name="Rectangle 14"/>
          <p:cNvSpPr>
            <a:spLocks noGrp="1" noChangeArrowheads="1"/>
          </p:cNvSpPr>
          <p:nvPr>
            <p:ph type="sldImg"/>
          </p:nvPr>
        </p:nvSpPr>
        <p:spPr bwMode="auto">
          <a:xfrm>
            <a:off x="1143000" y="685800"/>
            <a:ext cx="4554538" cy="3411538"/>
          </a:xfrm>
          <a:prstGeom prst="rect">
            <a:avLst/>
          </a:prstGeom>
          <a:solidFill>
            <a:srgbClr val="FFFFFF"/>
          </a:solidFill>
          <a:ln w="9360">
            <a:solidFill>
              <a:srgbClr val="000000"/>
            </a:solidFill>
            <a:miter lim="800000"/>
            <a:headEnd/>
            <a:tailEnd/>
          </a:ln>
          <a:effectLst/>
        </p:spPr>
      </p:sp>
      <p:sp>
        <p:nvSpPr>
          <p:cNvPr id="3087" name="Rectangle 15"/>
          <p:cNvSpPr>
            <a:spLocks noGrp="1" noChangeArrowheads="1"/>
          </p:cNvSpPr>
          <p:nvPr>
            <p:ph type="body"/>
          </p:nvPr>
        </p:nvSpPr>
        <p:spPr bwMode="auto">
          <a:xfrm>
            <a:off x="685800" y="4343400"/>
            <a:ext cx="5468938" cy="40973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smtClean="0"/>
          </a:p>
        </p:txBody>
      </p:sp>
      <p:sp>
        <p:nvSpPr>
          <p:cNvPr id="3088" name="Rectangle 16"/>
          <p:cNvSpPr>
            <a:spLocks noGrp="1" noChangeArrowheads="1"/>
          </p:cNvSpPr>
          <p:nvPr>
            <p:ph type="ftr"/>
          </p:nvPr>
        </p:nvSpPr>
        <p:spPr bwMode="auto">
          <a:xfrm>
            <a:off x="0" y="8685213"/>
            <a:ext cx="2954338" cy="4397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buClrTx/>
              <a:buSzPct val="45000"/>
              <a:buFontTx/>
              <a:buNone/>
              <a:tabLst>
                <a:tab pos="723900" algn="l"/>
                <a:tab pos="1447800" algn="l"/>
                <a:tab pos="2171700" algn="l"/>
                <a:tab pos="2895600" algn="l"/>
              </a:tabLst>
              <a:defRPr sz="1200">
                <a:solidFill>
                  <a:srgbClr val="000000"/>
                </a:solidFill>
                <a:latin typeface="Times New Roman" pitchFamily="18" charset="0"/>
              </a:defRPr>
            </a:lvl1pPr>
          </a:lstStyle>
          <a:p>
            <a:endParaRPr lang="en-US"/>
          </a:p>
        </p:txBody>
      </p:sp>
      <p:sp>
        <p:nvSpPr>
          <p:cNvPr id="3089" name="Rectangle 17"/>
          <p:cNvSpPr>
            <a:spLocks noGrp="1" noChangeArrowheads="1"/>
          </p:cNvSpPr>
          <p:nvPr>
            <p:ph type="sldNum"/>
          </p:nvPr>
        </p:nvSpPr>
        <p:spPr bwMode="auto">
          <a:xfrm>
            <a:off x="3884613" y="8685213"/>
            <a:ext cx="2954337" cy="4397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buClrTx/>
              <a:buSzPct val="45000"/>
              <a:buFontTx/>
              <a:buNone/>
              <a:tabLst>
                <a:tab pos="723900" algn="l"/>
                <a:tab pos="1447800" algn="l"/>
                <a:tab pos="2171700" algn="l"/>
                <a:tab pos="2895600" algn="l"/>
              </a:tabLst>
              <a:defRPr sz="1200">
                <a:solidFill>
                  <a:srgbClr val="000000"/>
                </a:solidFill>
                <a:latin typeface="Times New Roman" pitchFamily="18" charset="0"/>
              </a:defRPr>
            </a:lvl1pPr>
          </a:lstStyle>
          <a:p>
            <a:fld id="{9326FA94-8BCC-4C44-95A4-48A200ADEE6C}"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31C5F808-5287-4907-95D5-081CFF8759B1}" type="slidenum">
              <a:rPr lang="en-US"/>
              <a:pPr/>
              <a:t>1</a:t>
            </a:fld>
            <a:endParaRPr lang="en-US"/>
          </a:p>
        </p:txBody>
      </p:sp>
      <p:sp>
        <p:nvSpPr>
          <p:cNvPr id="5632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2"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99FC5B66-B747-412B-873E-4825A6220C17}" type="slidenum">
              <a:rPr lang="en-US"/>
              <a:pPr/>
              <a:t>10</a:t>
            </a:fld>
            <a:endParaRPr lang="en-US"/>
          </a:p>
        </p:txBody>
      </p:sp>
      <p:sp>
        <p:nvSpPr>
          <p:cNvPr id="65537"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65538"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F965D58B-78D0-4B1F-8E43-FBDB32E6106B}" type="slidenum">
              <a:rPr lang="en-US"/>
              <a:pPr/>
              <a:t>11</a:t>
            </a:fld>
            <a:endParaRPr lang="en-US"/>
          </a:p>
        </p:txBody>
      </p:sp>
      <p:sp>
        <p:nvSpPr>
          <p:cNvPr id="6656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BFA4EEF6-6E09-4B96-B6DB-1A1D72BB07C3}" type="slidenum">
              <a:rPr lang="en-US"/>
              <a:pPr/>
              <a:t>12</a:t>
            </a:fld>
            <a:endParaRPr lang="en-US"/>
          </a:p>
        </p:txBody>
      </p:sp>
      <p:sp>
        <p:nvSpPr>
          <p:cNvPr id="6758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6"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0E36A1A2-15AA-45E7-8A29-9E6C625C1404}" type="slidenum">
              <a:rPr lang="en-US"/>
              <a:pPr/>
              <a:t>13</a:t>
            </a:fld>
            <a:endParaRPr lang="en-US"/>
          </a:p>
        </p:txBody>
      </p:sp>
      <p:sp>
        <p:nvSpPr>
          <p:cNvPr id="6860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B1F40167-2F82-4707-935A-8E8D65398998}" type="slidenum">
              <a:rPr lang="en-US"/>
              <a:pPr/>
              <a:t>14</a:t>
            </a:fld>
            <a:endParaRPr lang="en-US"/>
          </a:p>
        </p:txBody>
      </p:sp>
      <p:sp>
        <p:nvSpPr>
          <p:cNvPr id="6963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4"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8C85F571-4A96-4A86-9830-E5F0CADB13D6}" type="slidenum">
              <a:rPr lang="en-US"/>
              <a:pPr/>
              <a:t>15</a:t>
            </a:fld>
            <a:endParaRPr lang="en-US"/>
          </a:p>
        </p:txBody>
      </p:sp>
      <p:sp>
        <p:nvSpPr>
          <p:cNvPr id="70657" name="Rectangle 1"/>
          <p:cNvSpPr txBox="1">
            <a:spLocks noChangeArrowheads="1"/>
          </p:cNvSpPr>
          <p:nvPr>
            <p:ph type="sldImg"/>
          </p:nvPr>
        </p:nvSpPr>
        <p:spPr bwMode="auto">
          <a:xfrm>
            <a:off x="1144588" y="685800"/>
            <a:ext cx="4560887" cy="3421063"/>
          </a:xfrm>
          <a:prstGeom prst="rect">
            <a:avLst/>
          </a:prstGeom>
          <a:solidFill>
            <a:srgbClr val="FFFFFF"/>
          </a:solidFill>
          <a:ln>
            <a:solidFill>
              <a:srgbClr val="000000"/>
            </a:solidFill>
            <a:miter lim="800000"/>
            <a:headEnd/>
            <a:tailEnd/>
          </a:ln>
        </p:spPr>
      </p:sp>
      <p:sp>
        <p:nvSpPr>
          <p:cNvPr id="70658"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7A800FE9-ECAF-4F6D-AF8D-637410ABF46F}" type="slidenum">
              <a:rPr lang="en-US"/>
              <a:pPr/>
              <a:t>16</a:t>
            </a:fld>
            <a:endParaRPr lang="en-US"/>
          </a:p>
        </p:txBody>
      </p:sp>
      <p:sp>
        <p:nvSpPr>
          <p:cNvPr id="71681" name="Rectangle 1"/>
          <p:cNvSpPr txBox="1">
            <a:spLocks noChangeArrowheads="1"/>
          </p:cNvSpPr>
          <p:nvPr>
            <p:ph type="sldImg"/>
          </p:nvPr>
        </p:nvSpPr>
        <p:spPr bwMode="auto">
          <a:xfrm>
            <a:off x="1144588" y="685800"/>
            <a:ext cx="4554537" cy="3414713"/>
          </a:xfrm>
          <a:prstGeom prst="rect">
            <a:avLst/>
          </a:prstGeom>
          <a:solidFill>
            <a:srgbClr val="FFFFFF"/>
          </a:solidFill>
          <a:ln>
            <a:solidFill>
              <a:srgbClr val="000000"/>
            </a:solidFill>
            <a:miter lim="800000"/>
            <a:headEnd/>
            <a:tailEnd/>
          </a:ln>
        </p:spPr>
      </p:sp>
      <p:sp>
        <p:nvSpPr>
          <p:cNvPr id="71682"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8BFAC280-1252-4560-B33C-769823A33049}" type="slidenum">
              <a:rPr lang="en-US"/>
              <a:pPr/>
              <a:t>17</a:t>
            </a:fld>
            <a:endParaRPr lang="en-US"/>
          </a:p>
        </p:txBody>
      </p:sp>
      <p:sp>
        <p:nvSpPr>
          <p:cNvPr id="72705" name="Rectangle 1"/>
          <p:cNvSpPr txBox="1">
            <a:spLocks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p:spPr>
      </p:sp>
      <p:sp>
        <p:nvSpPr>
          <p:cNvPr id="72706"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A3D0CE5F-FB08-4DED-9211-A0B7BCEDC2A9}" type="slidenum">
              <a:rPr lang="en-US"/>
              <a:pPr/>
              <a:t>18</a:t>
            </a:fld>
            <a:endParaRPr lang="en-US"/>
          </a:p>
        </p:txBody>
      </p:sp>
      <p:sp>
        <p:nvSpPr>
          <p:cNvPr id="7372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D884463D-2B9C-4A64-A231-FCE636B529FF}" type="slidenum">
              <a:rPr lang="en-US"/>
              <a:pPr/>
              <a:t>19</a:t>
            </a:fld>
            <a:endParaRPr lang="en-US"/>
          </a:p>
        </p:txBody>
      </p:sp>
      <p:sp>
        <p:nvSpPr>
          <p:cNvPr id="74753"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74754"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9B38EB5E-B9B1-400A-B0D0-37A195D9AA69}" type="slidenum">
              <a:rPr lang="en-US"/>
              <a:pPr/>
              <a:t>2</a:t>
            </a:fld>
            <a:endParaRPr lang="en-US"/>
          </a:p>
        </p:txBody>
      </p:sp>
      <p:sp>
        <p:nvSpPr>
          <p:cNvPr id="57345"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57346"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7886F95F-6D89-43FE-8AE8-33818E435298}" type="slidenum">
              <a:rPr lang="en-US"/>
              <a:pPr/>
              <a:t>20</a:t>
            </a:fld>
            <a:endParaRPr lang="en-US"/>
          </a:p>
        </p:txBody>
      </p:sp>
      <p:sp>
        <p:nvSpPr>
          <p:cNvPr id="75777"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75778"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DB47864D-8E08-47C2-9C99-EB3AFEC7AB8F}" type="slidenum">
              <a:rPr lang="en-US"/>
              <a:pPr/>
              <a:t>21</a:t>
            </a:fld>
            <a:endParaRPr lang="en-US"/>
          </a:p>
        </p:txBody>
      </p:sp>
      <p:sp>
        <p:nvSpPr>
          <p:cNvPr id="76801"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76802"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92DC119F-4FBC-4777-B866-77B5D346793D}" type="slidenum">
              <a:rPr lang="en-US"/>
              <a:pPr/>
              <a:t>22</a:t>
            </a:fld>
            <a:endParaRPr lang="en-US"/>
          </a:p>
        </p:txBody>
      </p:sp>
      <p:sp>
        <p:nvSpPr>
          <p:cNvPr id="7782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6"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BDD17E96-42A1-408D-B959-0592BB8D774A}" type="slidenum">
              <a:rPr lang="en-US"/>
              <a:pPr/>
              <a:t>23</a:t>
            </a:fld>
            <a:endParaRPr lang="en-US"/>
          </a:p>
        </p:txBody>
      </p:sp>
      <p:sp>
        <p:nvSpPr>
          <p:cNvPr id="78849"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7885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DA394CE9-195A-495B-87A1-5B259DFD7C74}" type="slidenum">
              <a:rPr lang="en-US"/>
              <a:pPr/>
              <a:t>24</a:t>
            </a:fld>
            <a:endParaRPr lang="en-US"/>
          </a:p>
        </p:txBody>
      </p:sp>
      <p:sp>
        <p:nvSpPr>
          <p:cNvPr id="79873"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79874"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4654D5C8-7C82-4CC7-B666-41CF51C263AB}" type="slidenum">
              <a:rPr lang="en-US"/>
              <a:pPr/>
              <a:t>25</a:t>
            </a:fld>
            <a:endParaRPr lang="en-US"/>
          </a:p>
        </p:txBody>
      </p:sp>
      <p:sp>
        <p:nvSpPr>
          <p:cNvPr id="80897"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80898"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7CAF852C-832E-43CB-9559-FEAA81B6464F}" type="slidenum">
              <a:rPr lang="en-US"/>
              <a:pPr/>
              <a:t>26</a:t>
            </a:fld>
            <a:endParaRPr lang="en-US"/>
          </a:p>
        </p:txBody>
      </p:sp>
      <p:sp>
        <p:nvSpPr>
          <p:cNvPr id="81921"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81922"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72C32589-B7B4-4378-8C44-BBA19FCA2ED5}" type="slidenum">
              <a:rPr lang="en-US"/>
              <a:pPr/>
              <a:t>27</a:t>
            </a:fld>
            <a:endParaRPr lang="en-US"/>
          </a:p>
        </p:txBody>
      </p:sp>
      <p:sp>
        <p:nvSpPr>
          <p:cNvPr id="82945"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82946"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AC3A5C4D-90A9-49D2-B9D4-A5386EC33F93}" type="slidenum">
              <a:rPr lang="en-US"/>
              <a:pPr/>
              <a:t>28</a:t>
            </a:fld>
            <a:endParaRPr lang="en-US"/>
          </a:p>
        </p:txBody>
      </p:sp>
      <p:sp>
        <p:nvSpPr>
          <p:cNvPr id="83969"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8397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22615707-7B03-4728-8980-DFD4C3DB7C09}" type="slidenum">
              <a:rPr lang="en-US"/>
              <a:pPr/>
              <a:t>29</a:t>
            </a:fld>
            <a:endParaRPr lang="en-US"/>
          </a:p>
        </p:txBody>
      </p:sp>
      <p:sp>
        <p:nvSpPr>
          <p:cNvPr id="84993"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84994"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0784AE03-EBF8-44AD-BF21-1712BE61D279}" type="slidenum">
              <a:rPr lang="en-US"/>
              <a:pPr/>
              <a:t>3</a:t>
            </a:fld>
            <a:endParaRPr lang="en-US"/>
          </a:p>
        </p:txBody>
      </p:sp>
      <p:sp>
        <p:nvSpPr>
          <p:cNvPr id="5836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CF028271-861A-45F7-8C98-5AA3DECB42CC}" type="slidenum">
              <a:rPr lang="en-US"/>
              <a:pPr/>
              <a:t>30</a:t>
            </a:fld>
            <a:endParaRPr lang="en-US"/>
          </a:p>
        </p:txBody>
      </p:sp>
      <p:sp>
        <p:nvSpPr>
          <p:cNvPr id="86017"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86018"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811FF135-AAD4-43E2-840F-96FBD40022F0}" type="slidenum">
              <a:rPr lang="en-US"/>
              <a:pPr/>
              <a:t>31</a:t>
            </a:fld>
            <a:endParaRPr lang="en-US"/>
          </a:p>
        </p:txBody>
      </p:sp>
      <p:sp>
        <p:nvSpPr>
          <p:cNvPr id="87041" name="Rectangle 1"/>
          <p:cNvSpPr txBox="1">
            <a:spLocks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87042"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749199E3-127E-4A37-891D-E6DE75622868}" type="slidenum">
              <a:rPr lang="en-US"/>
              <a:pPr/>
              <a:t>32</a:t>
            </a:fld>
            <a:endParaRPr lang="en-US"/>
          </a:p>
        </p:txBody>
      </p:sp>
      <p:sp>
        <p:nvSpPr>
          <p:cNvPr id="8908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7D5C43CA-335E-4CFF-84D1-CC2622DBB2C1}" type="slidenum">
              <a:rPr lang="en-US"/>
              <a:pPr/>
              <a:t>33</a:t>
            </a:fld>
            <a:endParaRPr lang="en-US"/>
          </a:p>
        </p:txBody>
      </p:sp>
      <p:sp>
        <p:nvSpPr>
          <p:cNvPr id="9011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4"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D423498E-BE1F-45CC-BF23-63C8F40EA39B}" type="slidenum">
              <a:rPr lang="en-US"/>
              <a:pPr/>
              <a:t>34</a:t>
            </a:fld>
            <a:endParaRPr lang="en-US"/>
          </a:p>
        </p:txBody>
      </p:sp>
      <p:sp>
        <p:nvSpPr>
          <p:cNvPr id="9113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8"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2C7BDD19-0408-435A-B606-0968165F1A9B}" type="slidenum">
              <a:rPr lang="en-US"/>
              <a:pPr/>
              <a:t>35</a:t>
            </a:fld>
            <a:endParaRPr lang="en-US"/>
          </a:p>
        </p:txBody>
      </p:sp>
      <p:sp>
        <p:nvSpPr>
          <p:cNvPr id="92161" name="Rectangle 1"/>
          <p:cNvSpPr txBox="1">
            <a:spLocks noChangeArrowheads="1"/>
          </p:cNvSpPr>
          <p:nvPr>
            <p:ph type="sldImg"/>
          </p:nvPr>
        </p:nvSpPr>
        <p:spPr bwMode="auto">
          <a:xfrm>
            <a:off x="1144588" y="685800"/>
            <a:ext cx="4557712" cy="3417888"/>
          </a:xfrm>
          <a:prstGeom prst="rect">
            <a:avLst/>
          </a:prstGeom>
          <a:solidFill>
            <a:srgbClr val="FFFFFF"/>
          </a:solidFill>
          <a:ln>
            <a:solidFill>
              <a:srgbClr val="000000"/>
            </a:solidFill>
            <a:miter lim="800000"/>
            <a:headEnd/>
            <a:tailEnd/>
          </a:ln>
        </p:spPr>
      </p:sp>
      <p:sp>
        <p:nvSpPr>
          <p:cNvPr id="92162" name="Text Box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r>
              <a:rPr lang="en-US"/>
              <a:t>Sexual motivation increased for the exp. Group more than control – but it is a judgment if that is a good thing, preoccupation increased for both groups (again a judgment)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BDDF518E-FA0C-4BAC-BEA4-3A677C40D9F8}" type="slidenum">
              <a:rPr lang="en-US"/>
              <a:pPr/>
              <a:t>36</a:t>
            </a:fld>
            <a:endParaRPr lang="en-US"/>
          </a:p>
        </p:txBody>
      </p:sp>
      <p:sp>
        <p:nvSpPr>
          <p:cNvPr id="9318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6" name="Text Box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r>
              <a:rPr lang="en-US"/>
              <a:t>The interaction is significant.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31EFCC7D-EC2A-4500-9B90-97AF3CC2EDA1}" type="slidenum">
              <a:rPr lang="en-US"/>
              <a:pPr/>
              <a:t>37</a:t>
            </a:fld>
            <a:endParaRPr lang="en-US"/>
          </a:p>
        </p:txBody>
      </p:sp>
      <p:sp>
        <p:nvSpPr>
          <p:cNvPr id="9420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B678D07F-1E83-4C9B-A304-02A28838DE7B}" type="slidenum">
              <a:rPr lang="en-US"/>
              <a:pPr/>
              <a:t>38</a:t>
            </a:fld>
            <a:endParaRPr lang="en-US"/>
          </a:p>
        </p:txBody>
      </p:sp>
      <p:sp>
        <p:nvSpPr>
          <p:cNvPr id="9523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987A4C7E-949E-4E27-B8FC-09249AE41D8F}" type="slidenum">
              <a:rPr lang="en-US"/>
              <a:pPr/>
              <a:t>39</a:t>
            </a:fld>
            <a:endParaRPr lang="en-US"/>
          </a:p>
        </p:txBody>
      </p:sp>
      <p:sp>
        <p:nvSpPr>
          <p:cNvPr id="9625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8" name="Text Box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r>
              <a:rPr lang="en-US"/>
              <a:t>Alpha high enough to suggest that the 13 items hang together nicely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02471C52-C3A3-4B4F-BF64-F20B1612A160}" type="slidenum">
              <a:rPr lang="en-US"/>
              <a:pPr/>
              <a:t>4</a:t>
            </a:fld>
            <a:endParaRPr lang="en-US"/>
          </a:p>
        </p:txBody>
      </p:sp>
      <p:sp>
        <p:nvSpPr>
          <p:cNvPr id="5939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Text Box 2"/>
          <p:cNvSpPr txBox="1">
            <a:spLocks noChangeArrowheads="1"/>
          </p:cNvSpPr>
          <p:nvPr>
            <p:ph type="body" idx="1"/>
          </p:nvPr>
        </p:nvSpPr>
        <p:spPr bwMode="auto">
          <a:xfrm>
            <a:off x="685800" y="4343400"/>
            <a:ext cx="5486400" cy="4114800"/>
          </a:xfrm>
          <a:prstGeom prst="rect">
            <a:avLst/>
          </a:prstGeom>
          <a:noFill/>
          <a:ln>
            <a:round/>
            <a:headEnd/>
            <a:tailEnd/>
          </a:ln>
        </p:spPr>
        <p:txBody>
          <a:bodyPr lIns="90000" tIns="46800" rIns="90000" bIns="46800"/>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Arial Unicode MS" pitchFamily="34" charset="-128"/>
                <a:cs typeface="Arial Unicode MS" pitchFamily="34" charset="-128"/>
              </a:rPr>
              <a:t>We do meeting very well – lots of meetings, want to see programs coming out of them. Committee on campus – Keep It Sexy, Colgate. Committee focused on talking about the healthy aspects of relationships and promoting positive interactions and communication. Website, other programs across campus</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Arial Unicode MS" pitchFamily="34" charset="-128"/>
                <a:cs typeface="Arial Unicode MS" pitchFamily="34" charset="-128"/>
              </a:rPr>
              <a:t>Mental Health Focus – as we know many problems can arise out of difficulties in relationships, on the flip side, healthy relationships can serve as buffer in a difficult world and offer safety net and social support. College students are attempting to figure out who they are and what they want from others who they are close to and decide to trust. Therefore, this is mental health focus but at the same time, many other university administrators are interested in positive sexuality, better understanding the hook up culture, how the dating scene influences students’ adjustment and successes at college. This was the perfect opportunity to collaborate with others and examine positive relationships from a variety of perspectives</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ea typeface="Arial Unicode MS" pitchFamily="34" charset="-128"/>
                <a:cs typeface="Arial Unicode MS" pitchFamily="34" charset="-128"/>
              </a:rPr>
              <a:t>Student initiation – Jaclyn Berger wrote a draft of the YMY syllabus as her SOAN senior thesis. Gave it to me and said that she would love to see some form of it put into action. Took what she wrote and made it work. Whenever students give us their suggestions, we are more likely to be on target.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CA890897-446D-4A49-9921-23D7786AAD9E}" type="slidenum">
              <a:rPr lang="en-US"/>
              <a:pPr/>
              <a:t>40</a:t>
            </a:fld>
            <a:endParaRPr lang="en-US"/>
          </a:p>
        </p:txBody>
      </p:sp>
      <p:sp>
        <p:nvSpPr>
          <p:cNvPr id="972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2"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F138175D-8C8D-4D59-B3E2-ACB83337124C}" type="slidenum">
              <a:rPr lang="en-US"/>
              <a:pPr/>
              <a:t>41</a:t>
            </a:fld>
            <a:endParaRPr lang="en-US"/>
          </a:p>
        </p:txBody>
      </p:sp>
      <p:sp>
        <p:nvSpPr>
          <p:cNvPr id="9830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6"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F140A9BA-8284-45FA-987F-E8D6179E5C31}" type="slidenum">
              <a:rPr lang="en-US"/>
              <a:pPr/>
              <a:t>42</a:t>
            </a:fld>
            <a:endParaRPr lang="en-US"/>
          </a:p>
        </p:txBody>
      </p:sp>
      <p:sp>
        <p:nvSpPr>
          <p:cNvPr id="9932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3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541BFEE8-CE09-4D40-A2ED-1903157B9EFA}" type="slidenum">
              <a:rPr lang="en-US"/>
              <a:pPr/>
              <a:t>43</a:t>
            </a:fld>
            <a:endParaRPr lang="en-US"/>
          </a:p>
        </p:txBody>
      </p:sp>
      <p:sp>
        <p:nvSpPr>
          <p:cNvPr id="10035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4"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C87AFAFE-6FB1-4A5D-A429-6EF8B3DAE447}" type="slidenum">
              <a:rPr lang="en-US"/>
              <a:pPr/>
              <a:t>44</a:t>
            </a:fld>
            <a:endParaRPr lang="en-US"/>
          </a:p>
        </p:txBody>
      </p:sp>
      <p:sp>
        <p:nvSpPr>
          <p:cNvPr id="10137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8"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1EA1B4A2-761E-4B66-A954-A8BE897F447B}" type="slidenum">
              <a:rPr lang="en-US"/>
              <a:pPr/>
              <a:t>45</a:t>
            </a:fld>
            <a:endParaRPr lang="en-US"/>
          </a:p>
        </p:txBody>
      </p:sp>
      <p:sp>
        <p:nvSpPr>
          <p:cNvPr id="10240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2"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5438B00E-CC08-413E-B726-CDDA6B537399}" type="slidenum">
              <a:rPr lang="en-US"/>
              <a:pPr/>
              <a:t>46</a:t>
            </a:fld>
            <a:endParaRPr lang="en-US"/>
          </a:p>
        </p:txBody>
      </p:sp>
      <p:sp>
        <p:nvSpPr>
          <p:cNvPr id="10342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426"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29DB0EFF-45B5-4F04-8D2F-5F2183F97B4F}" type="slidenum">
              <a:rPr lang="en-US"/>
              <a:pPr/>
              <a:t>47</a:t>
            </a:fld>
            <a:endParaRPr lang="en-US"/>
          </a:p>
        </p:txBody>
      </p:sp>
      <p:sp>
        <p:nvSpPr>
          <p:cNvPr id="10444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580CD812-1FA6-4C70-9598-6ACED218D4CA}" type="slidenum">
              <a:rPr lang="en-US"/>
              <a:pPr/>
              <a:t>48</a:t>
            </a:fld>
            <a:endParaRPr lang="en-US"/>
          </a:p>
        </p:txBody>
      </p:sp>
      <p:sp>
        <p:nvSpPr>
          <p:cNvPr id="10547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4"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DA6F96DC-7063-402D-B726-F3C45A55E41B}" type="slidenum">
              <a:rPr lang="en-US"/>
              <a:pPr/>
              <a:t>49</a:t>
            </a:fld>
            <a:endParaRPr lang="en-US"/>
          </a:p>
        </p:txBody>
      </p:sp>
      <p:sp>
        <p:nvSpPr>
          <p:cNvPr id="10649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8"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C5A5000E-87F1-4E75-8DD6-40A0B9A87022}" type="slidenum">
              <a:rPr lang="en-US"/>
              <a:pPr/>
              <a:t>5</a:t>
            </a:fld>
            <a:endParaRPr lang="en-US"/>
          </a:p>
        </p:txBody>
      </p:sp>
      <p:sp>
        <p:nvSpPr>
          <p:cNvPr id="60417"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60418"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CD0CD064-1499-48E8-B999-FCBBB854B6DF}" type="slidenum">
              <a:rPr lang="en-US"/>
              <a:pPr/>
              <a:t>6</a:t>
            </a:fld>
            <a:endParaRPr lang="en-US"/>
          </a:p>
        </p:txBody>
      </p:sp>
      <p:sp>
        <p:nvSpPr>
          <p:cNvPr id="6144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2"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17C2E08A-153E-4855-A36C-64DCA50FE6EB}" type="slidenum">
              <a:rPr lang="en-US"/>
              <a:pPr/>
              <a:t>7</a:t>
            </a:fld>
            <a:endParaRPr lang="en-US"/>
          </a:p>
        </p:txBody>
      </p:sp>
      <p:sp>
        <p:nvSpPr>
          <p:cNvPr id="62465"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62466"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FE0A2B98-D0FF-41E1-95A6-09FD559F0738}" type="slidenum">
              <a:rPr lang="en-US"/>
              <a:pPr/>
              <a:t>8</a:t>
            </a:fld>
            <a:endParaRPr lang="en-US"/>
          </a:p>
        </p:txBody>
      </p:sp>
      <p:sp>
        <p:nvSpPr>
          <p:cNvPr id="6348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0"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7"/>
          <p:cNvSpPr>
            <a:spLocks noGrp="1" noChangeArrowheads="1"/>
          </p:cNvSpPr>
          <p:nvPr>
            <p:ph type="sldNum"/>
          </p:nvPr>
        </p:nvSpPr>
        <p:spPr>
          <a:ln/>
        </p:spPr>
        <p:txBody>
          <a:bodyPr/>
          <a:lstStyle/>
          <a:p>
            <a:fld id="{5CAAE08F-63D6-42C2-B1B2-5EE38495707F}" type="slidenum">
              <a:rPr lang="en-US"/>
              <a:pPr/>
              <a:t>9</a:t>
            </a:fld>
            <a:endParaRPr lang="en-US"/>
          </a:p>
        </p:txBody>
      </p:sp>
      <p:sp>
        <p:nvSpPr>
          <p:cNvPr id="6451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4" name="Rectangle 2"/>
          <p:cNvSpPr txBox="1">
            <a:spLocks noChangeArrowheads="1"/>
          </p:cNvSpPr>
          <p:nvPr>
            <p:ph type="body" idx="1"/>
          </p:nvPr>
        </p:nvSpPr>
        <p:spPr bwMode="auto">
          <a:xfrm>
            <a:off x="685800" y="4343400"/>
            <a:ext cx="5470525" cy="409892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87FEA89-2D04-48EF-AEB3-6CBA1A90301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A3241B6-FF69-46E4-91BE-A1CB7C4D731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274638"/>
            <a:ext cx="2052638"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071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1FE8185-C6FD-4344-89CA-FB72E05727F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98955D2-90F1-4A6E-B55B-21F950055C7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147A3DE-F83E-4231-835B-7B7D71B9DF7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41581E9-D21C-4B90-BC13-6C18240C801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29075"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604963"/>
            <a:ext cx="4030663"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C649E99-0F7B-4062-A527-05CF4F09EE0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0E2E01F8-005A-45BD-B0B3-57DB14345CD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AFCD6D26-588C-461F-B6C7-5B678D8C83B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5CF33A2C-E683-4EF7-88D9-ABE54EE7D74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7E7F5AD-0068-405D-8DF8-2BF60E7BD85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2F6A223-9EAE-40AD-B840-DBBA31E1BC9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A9F28AE-BC83-43DB-91D9-69666394F55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D1BC4CF-54E7-492A-9DE1-A2D28E7ED79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1604963"/>
            <a:ext cx="2052638" cy="450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07100" cy="450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C822829-E5BF-4202-929D-D2C41299CA9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766888"/>
            <a:ext cx="7754938" cy="1719262"/>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8400"/>
            <a:ext cx="2116138" cy="439738"/>
          </a:xfrm>
        </p:spPr>
        <p:txBody>
          <a:bodyPr/>
          <a:lstStyle>
            <a:lvl1pPr>
              <a:defRPr/>
            </a:lvl1pPr>
          </a:lstStyle>
          <a:p>
            <a:endParaRPr lang="en-US"/>
          </a:p>
        </p:txBody>
      </p:sp>
      <p:sp>
        <p:nvSpPr>
          <p:cNvPr id="4" name="Footer Placeholder 3"/>
          <p:cNvSpPr>
            <a:spLocks noGrp="1"/>
          </p:cNvSpPr>
          <p:nvPr>
            <p:ph type="ftr" idx="11"/>
          </p:nvPr>
        </p:nvSpPr>
        <p:spPr>
          <a:xfrm>
            <a:off x="3124200" y="6248400"/>
            <a:ext cx="2878138" cy="439738"/>
          </a:xfrm>
        </p:spPr>
        <p:txBody>
          <a:bodyPr/>
          <a:lstStyle>
            <a:lvl1pPr>
              <a:defRPr/>
            </a:lvl1pPr>
          </a:lstStyle>
          <a:p>
            <a:endParaRPr lang="en-US"/>
          </a:p>
        </p:txBody>
      </p:sp>
      <p:sp>
        <p:nvSpPr>
          <p:cNvPr id="5" name="Slide Number Placeholder 4"/>
          <p:cNvSpPr>
            <a:spLocks noGrp="1"/>
          </p:cNvSpPr>
          <p:nvPr>
            <p:ph type="sldNum" idx="12"/>
          </p:nvPr>
        </p:nvSpPr>
        <p:spPr>
          <a:xfrm>
            <a:off x="6553200" y="6248400"/>
            <a:ext cx="2116138" cy="439738"/>
          </a:xfrm>
        </p:spPr>
        <p:txBody>
          <a:bodyPr/>
          <a:lstStyle>
            <a:lvl1pPr>
              <a:defRPr/>
            </a:lvl1pPr>
          </a:lstStyle>
          <a:p>
            <a:fld id="{0FD93106-4A8B-460A-91CF-5CA4DE2460E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8FED795-3674-4087-9A1E-F44DDC80929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9075" cy="4478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600200"/>
            <a:ext cx="4030663" cy="4478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43ED9CF-439B-4F5E-B531-15461830FBF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00B69AD9-AB30-4FB7-B8B7-068F32B5799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3371AE0C-1CCF-4A1A-B9B9-D2AB81AEE20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FCF72CD0-33C1-4CD9-BC02-2E4F5E3949F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E6471F3-9B5F-49CF-BBD7-674BD5A25E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071B1AE-18A0-4B40-9F33-1EB5EB37F7C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AE2"/>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7240588" cy="1979613"/>
            <a:chOff x="0" y="0"/>
            <a:chExt cx="4561" cy="1247"/>
          </a:xfrm>
        </p:grpSpPr>
        <p:sp>
          <p:nvSpPr>
            <p:cNvPr id="1026" name="Freeform 2"/>
            <p:cNvSpPr>
              <a:spLocks noChangeArrowheads="1"/>
            </p:cNvSpPr>
            <p:nvPr/>
          </p:nvSpPr>
          <p:spPr bwMode="auto">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0">
              <a:gsLst>
                <a:gs pos="0">
                  <a:srgbClr val="C3CCD3"/>
                </a:gs>
                <a:gs pos="100000">
                  <a:srgbClr val="D0DAE2"/>
                </a:gs>
              </a:gsLst>
              <a:lin ang="10800000" scaled="1"/>
            </a:gradFill>
            <a:ln w="9525">
              <a:noFill/>
              <a:round/>
              <a:headEnd/>
              <a:tailEnd/>
            </a:ln>
            <a:effectLst/>
          </p:spPr>
          <p:txBody>
            <a:bodyPr wrap="none" anchor="ctr"/>
            <a:lstStyle/>
            <a:p>
              <a:endParaRPr lang="en-US"/>
            </a:p>
          </p:txBody>
        </p:sp>
        <p:sp>
          <p:nvSpPr>
            <p:cNvPr id="1027" name="Freeform 3"/>
            <p:cNvSpPr>
              <a:spLocks noChangeArrowheads="1"/>
            </p:cNvSpPr>
            <p:nvPr/>
          </p:nvSpPr>
          <p:spPr bwMode="auto">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rgbClr val="E7EDF1"/>
                </a:gs>
                <a:gs pos="100000">
                  <a:srgbClr val="D0DAE2"/>
                </a:gs>
              </a:gsLst>
              <a:lin ang="10800000" scaled="1"/>
            </a:gradFill>
            <a:ln w="9525">
              <a:noFill/>
              <a:round/>
              <a:headEnd/>
              <a:tailEnd/>
            </a:ln>
            <a:effectLst/>
          </p:spPr>
          <p:txBody>
            <a:bodyPr wrap="none" anchor="ctr"/>
            <a:lstStyle/>
            <a:p>
              <a:endParaRPr lang="en-US"/>
            </a:p>
          </p:txBody>
        </p:sp>
      </p:grpSp>
      <p:sp>
        <p:nvSpPr>
          <p:cNvPr id="1028" name="Rectangle 4"/>
          <p:cNvSpPr>
            <a:spLocks noGrp="1" noChangeArrowheads="1"/>
          </p:cNvSpPr>
          <p:nvPr>
            <p:ph type="title"/>
          </p:nvPr>
        </p:nvSpPr>
        <p:spPr bwMode="auto">
          <a:xfrm>
            <a:off x="457200" y="274638"/>
            <a:ext cx="8212138" cy="1125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9" name="Rectangle 5"/>
          <p:cNvSpPr>
            <a:spLocks noGrp="1" noChangeArrowheads="1"/>
          </p:cNvSpPr>
          <p:nvPr>
            <p:ph type="body" idx="1"/>
          </p:nvPr>
        </p:nvSpPr>
        <p:spPr bwMode="auto">
          <a:xfrm>
            <a:off x="457200" y="1600200"/>
            <a:ext cx="8212138" cy="44783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30" name="Rectangle 6"/>
          <p:cNvSpPr>
            <a:spLocks noGrp="1" noChangeArrowheads="1"/>
          </p:cNvSpPr>
          <p:nvPr>
            <p:ph type="dt"/>
          </p:nvPr>
        </p:nvSpPr>
        <p:spPr bwMode="auto">
          <a:xfrm>
            <a:off x="457200" y="6248400"/>
            <a:ext cx="2116138" cy="4397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p>
        </p:txBody>
      </p:sp>
      <p:sp>
        <p:nvSpPr>
          <p:cNvPr id="1031" name="Rectangle 7"/>
          <p:cNvSpPr>
            <a:spLocks noGrp="1" noChangeArrowheads="1"/>
          </p:cNvSpPr>
          <p:nvPr>
            <p:ph type="ftr"/>
          </p:nvPr>
        </p:nvSpPr>
        <p:spPr bwMode="auto">
          <a:xfrm>
            <a:off x="3124200" y="6248400"/>
            <a:ext cx="2878138" cy="4397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p>
        </p:txBody>
      </p:sp>
      <p:sp>
        <p:nvSpPr>
          <p:cNvPr id="1032" name="Rectangle 8"/>
          <p:cNvSpPr>
            <a:spLocks noGrp="1" noChangeArrowheads="1"/>
          </p:cNvSpPr>
          <p:nvPr>
            <p:ph type="sldNum"/>
          </p:nvPr>
        </p:nvSpPr>
        <p:spPr bwMode="auto">
          <a:xfrm>
            <a:off x="6553200" y="6248400"/>
            <a:ext cx="2116138" cy="4397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4573E7E7-E94B-48E6-B476-6A679E3DFA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2pPr>
      <a:lvl3pPr marL="1143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3pPr>
      <a:lvl4pPr marL="1600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4pPr>
      <a:lvl5pPr marL="20574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9pPr>
    </p:titleStyle>
    <p:bodyStyle>
      <a:lvl1pPr marL="342900" indent="-342900" algn="l" defTabSz="457200" rtl="0" fontAlgn="base">
        <a:spcBef>
          <a:spcPts val="800"/>
        </a:spcBef>
        <a:spcAft>
          <a:spcPct val="0"/>
        </a:spcAft>
        <a:buClr>
          <a:srgbClr val="000000"/>
        </a:buClr>
        <a:buSzPct val="100000"/>
        <a:buFont typeface="Times New Roman" pitchFamily="18" charset="0"/>
        <a:defRPr sz="3200">
          <a:solidFill>
            <a:srgbClr val="000000"/>
          </a:solidFill>
          <a:effectLst>
            <a:outerShdw blurRad="38100" dist="38100" dir="2700000" algn="tl">
              <a:srgbClr val="FFFFFF"/>
            </a:outerShdw>
          </a:effectLst>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8" charset="0"/>
        <a:defRPr sz="2800">
          <a:solidFill>
            <a:srgbClr val="000000"/>
          </a:solidFill>
          <a:effectLst>
            <a:outerShdw blurRad="38100" dist="38100" dir="2700000" algn="tl">
              <a:srgbClr val="FFFFFF"/>
            </a:outerShdw>
          </a:effectLst>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8" charset="0"/>
        <a:defRPr sz="2400">
          <a:solidFill>
            <a:srgbClr val="000000"/>
          </a:solidFill>
          <a:effectLst>
            <a:outerShdw blurRad="38100" dist="38100" dir="2700000" algn="tl">
              <a:srgbClr val="FFFFFF"/>
            </a:outerShdw>
          </a:effectLst>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0DAE2"/>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0"/>
            <a:ext cx="8456613" cy="5942013"/>
            <a:chOff x="0" y="0"/>
            <a:chExt cx="5327" cy="3743"/>
          </a:xfrm>
        </p:grpSpPr>
        <p:sp>
          <p:nvSpPr>
            <p:cNvPr id="2050" name="Freeform 2"/>
            <p:cNvSpPr>
              <a:spLocks noChangeArrowheads="1"/>
            </p:cNvSpPr>
            <p:nvPr/>
          </p:nvSpPr>
          <p:spPr bwMode="auto">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0">
              <a:gsLst>
                <a:gs pos="0">
                  <a:srgbClr val="AFB7BE"/>
                </a:gs>
                <a:gs pos="100000">
                  <a:srgbClr val="D0DAE2"/>
                </a:gs>
              </a:gsLst>
              <a:lin ang="10800000" scaled="1"/>
            </a:gradFill>
            <a:ln w="9525">
              <a:noFill/>
              <a:round/>
              <a:headEnd/>
              <a:tailEnd/>
            </a:ln>
            <a:effectLst/>
          </p:spPr>
          <p:txBody>
            <a:bodyPr wrap="none" anchor="ctr"/>
            <a:lstStyle/>
            <a:p>
              <a:endParaRPr lang="en-US"/>
            </a:p>
          </p:txBody>
        </p:sp>
        <p:sp>
          <p:nvSpPr>
            <p:cNvPr id="2051" name="Freeform 3"/>
            <p:cNvSpPr>
              <a:spLocks noChangeArrowheads="1"/>
            </p:cNvSpPr>
            <p:nvPr/>
          </p:nvSpPr>
          <p:spPr bwMode="auto">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0">
              <a:gsLst>
                <a:gs pos="0">
                  <a:srgbClr val="D0DAE2"/>
                </a:gs>
                <a:gs pos="100000">
                  <a:srgbClr val="E7EDF1"/>
                </a:gs>
              </a:gsLst>
              <a:lin ang="10800000" scaled="1"/>
            </a:gradFill>
            <a:ln w="9525">
              <a:noFill/>
              <a:round/>
              <a:headEnd/>
              <a:tailEnd/>
            </a:ln>
            <a:effectLst/>
          </p:spPr>
          <p:txBody>
            <a:bodyPr wrap="none" anchor="ctr"/>
            <a:lstStyle/>
            <a:p>
              <a:endParaRPr lang="en-US"/>
            </a:p>
          </p:txBody>
        </p:sp>
      </p:grpSp>
      <p:sp>
        <p:nvSpPr>
          <p:cNvPr id="2052" name="Rectangle 4"/>
          <p:cNvSpPr>
            <a:spLocks noGrp="1" noChangeArrowheads="1"/>
          </p:cNvSpPr>
          <p:nvPr>
            <p:ph type="dt"/>
          </p:nvPr>
        </p:nvSpPr>
        <p:spPr bwMode="auto">
          <a:xfrm>
            <a:off x="457200" y="6248400"/>
            <a:ext cx="2116138" cy="4397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buClrTx/>
              <a:buFontTx/>
              <a:buNone/>
              <a:tabLst>
                <a:tab pos="723900" algn="l"/>
                <a:tab pos="1447800" algn="l"/>
              </a:tabLst>
              <a:defRPr sz="1200">
                <a:solidFill>
                  <a:srgbClr val="000000"/>
                </a:solidFill>
                <a:effectLst>
                  <a:outerShdw blurRad="38100" dist="38100" dir="2700000" algn="tl">
                    <a:srgbClr val="FFFFFF"/>
                  </a:outerShdw>
                </a:effectLst>
                <a:latin typeface="+mn-lt"/>
              </a:defRPr>
            </a:lvl1pPr>
          </a:lstStyle>
          <a:p>
            <a:endParaRPr lang="en-US"/>
          </a:p>
        </p:txBody>
      </p:sp>
      <p:sp>
        <p:nvSpPr>
          <p:cNvPr id="2053" name="Rectangle 5"/>
          <p:cNvSpPr>
            <a:spLocks noGrp="1" noChangeArrowheads="1"/>
          </p:cNvSpPr>
          <p:nvPr>
            <p:ph type="ftr"/>
          </p:nvPr>
        </p:nvSpPr>
        <p:spPr bwMode="auto">
          <a:xfrm>
            <a:off x="3124200" y="6248400"/>
            <a:ext cx="2878138" cy="4397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eaLnBrk="1">
              <a:buClrTx/>
              <a:buFontTx/>
              <a:buNone/>
              <a:tabLst>
                <a:tab pos="723900" algn="l"/>
                <a:tab pos="1447800" algn="l"/>
                <a:tab pos="2171700" algn="l"/>
              </a:tabLst>
              <a:defRPr sz="1200">
                <a:solidFill>
                  <a:srgbClr val="000000"/>
                </a:solidFill>
                <a:effectLst>
                  <a:outerShdw blurRad="38100" dist="38100" dir="2700000" algn="tl">
                    <a:srgbClr val="FFFFFF"/>
                  </a:outerShdw>
                </a:effectLst>
                <a:latin typeface="+mn-lt"/>
              </a:defRPr>
            </a:lvl1pPr>
          </a:lstStyle>
          <a:p>
            <a:endParaRPr lang="en-US"/>
          </a:p>
        </p:txBody>
      </p:sp>
      <p:sp>
        <p:nvSpPr>
          <p:cNvPr id="2054" name="Rectangle 6"/>
          <p:cNvSpPr>
            <a:spLocks noGrp="1" noChangeArrowheads="1"/>
          </p:cNvSpPr>
          <p:nvPr>
            <p:ph type="sldNum"/>
          </p:nvPr>
        </p:nvSpPr>
        <p:spPr bwMode="auto">
          <a:xfrm>
            <a:off x="6553200" y="6248400"/>
            <a:ext cx="2116138" cy="4397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buClrTx/>
              <a:buFontTx/>
              <a:buNone/>
              <a:tabLst>
                <a:tab pos="723900" algn="l"/>
                <a:tab pos="1447800" algn="l"/>
              </a:tabLst>
              <a:defRPr sz="1200">
                <a:solidFill>
                  <a:srgbClr val="000000"/>
                </a:solidFill>
                <a:effectLst>
                  <a:outerShdw blurRad="38100" dist="38100" dir="2700000" algn="tl">
                    <a:srgbClr val="FFFFFF"/>
                  </a:outerShdw>
                </a:effectLst>
                <a:latin typeface="+mn-lt"/>
              </a:defRPr>
            </a:lvl1pPr>
          </a:lstStyle>
          <a:p>
            <a:fld id="{20A24E26-DA06-482C-A09C-66B878FDAE8B}" type="slidenum">
              <a:rPr lang="en-US"/>
              <a:pPr/>
              <a:t>‹#›</a:t>
            </a:fld>
            <a:endParaRPr lang="en-US"/>
          </a:p>
        </p:txBody>
      </p:sp>
      <p:sp>
        <p:nvSpPr>
          <p:cNvPr id="2055" name="Rectangle 7"/>
          <p:cNvSpPr>
            <a:spLocks noGrp="1" noChangeArrowheads="1"/>
          </p:cNvSpPr>
          <p:nvPr>
            <p:ph type="title"/>
          </p:nvPr>
        </p:nvSpPr>
        <p:spPr bwMode="auto">
          <a:xfrm>
            <a:off x="685800" y="1766888"/>
            <a:ext cx="7754938" cy="1719262"/>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p>
            <a:pPr lvl="0"/>
            <a:r>
              <a:rPr lang="en-GB" smtClean="0"/>
              <a:t>Click to edit the title text format</a:t>
            </a:r>
          </a:p>
        </p:txBody>
      </p:sp>
      <p:sp>
        <p:nvSpPr>
          <p:cNvPr id="2056" name="Rectangle 8"/>
          <p:cNvSpPr>
            <a:spLocks noGrp="1" noChangeArrowheads="1"/>
          </p:cNvSpPr>
          <p:nvPr>
            <p:ph type="body" idx="1"/>
          </p:nvPr>
        </p:nvSpPr>
        <p:spPr bwMode="auto">
          <a:xfrm>
            <a:off x="457200" y="1604963"/>
            <a:ext cx="8212138" cy="45085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2pPr>
      <a:lvl3pPr marL="1143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3pPr>
      <a:lvl4pPr marL="1600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4pPr>
      <a:lvl5pPr marL="20574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defRPr>
      </a:lvl9pPr>
    </p:titleStyle>
    <p:bodyStyle>
      <a:lvl1pPr marL="342900" indent="-342900" algn="l" defTabSz="457200" rtl="0" fontAlgn="base">
        <a:spcBef>
          <a:spcPts val="800"/>
        </a:spcBef>
        <a:spcAft>
          <a:spcPct val="0"/>
        </a:spcAft>
        <a:buClr>
          <a:srgbClr val="000000"/>
        </a:buClr>
        <a:buSzPct val="100000"/>
        <a:buFont typeface="Times New Roman" pitchFamily="18" charset="0"/>
        <a:defRPr sz="3200">
          <a:solidFill>
            <a:srgbClr val="000000"/>
          </a:solidFill>
          <a:effectLst>
            <a:outerShdw blurRad="38100" dist="38100" dir="2700000" algn="tl">
              <a:srgbClr val="FFFFFF"/>
            </a:outerShdw>
          </a:effectLst>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8" charset="0"/>
        <a:defRPr sz="2800">
          <a:solidFill>
            <a:srgbClr val="000000"/>
          </a:solidFill>
          <a:effectLst>
            <a:outerShdw blurRad="38100" dist="38100" dir="2700000" algn="tl">
              <a:srgbClr val="FFFFFF"/>
            </a:outerShdw>
          </a:effectLst>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8" charset="0"/>
        <a:defRPr sz="2400">
          <a:solidFill>
            <a:srgbClr val="000000"/>
          </a:solidFill>
          <a:effectLst>
            <a:outerShdw blurRad="38100" dist="38100" dir="2700000" algn="tl">
              <a:srgbClr val="FFFFFF"/>
            </a:outerShdw>
          </a:effectLst>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effectLst>
            <a:outerShdw blurRad="38100" dist="38100" dir="2700000" algn="tl">
              <a:srgbClr val="FFFFFF"/>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C:/Documents%20and%20Settings/Dawn/Desktop/yes-means-yes%20(D)/20100224_yes_means_yes_045.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1.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tr.org/recapp/index.cfm?fuseaction=pages.TopicsInBriefDetail&amp;PageID=61#Definitions&#x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469900"/>
            <a:ext cx="7772400" cy="30178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800"/>
              <a:t>Yes Means Yes: </a:t>
            </a:r>
            <a:br>
              <a:rPr lang="en-US" sz="4800"/>
            </a:br>
            <a:r>
              <a:rPr lang="en-US" sz="4800"/>
              <a:t>A Collaborative Outreach Affirming Positive Relationships </a:t>
            </a:r>
          </a:p>
        </p:txBody>
      </p:sp>
      <p:sp>
        <p:nvSpPr>
          <p:cNvPr id="4098" name="Rectangle 2"/>
          <p:cNvSpPr>
            <a:spLocks noGrp="1" noChangeArrowheads="1"/>
          </p:cNvSpPr>
          <p:nvPr>
            <p:ph type="subTitle" idx="4294967295"/>
          </p:nvPr>
        </p:nvSpPr>
        <p:spPr bwMode="auto">
          <a:xfrm>
            <a:off x="1143000" y="4343400"/>
            <a:ext cx="7239000" cy="2065338"/>
          </a:xfrm>
          <a:prstGeom prst="rect">
            <a:avLst/>
          </a:prstGeom>
          <a:noFill/>
          <a:ln/>
        </p:spPr>
        <p:txBody>
          <a:bodyPr lIns="90000" tIns="46800" rIns="90000" bIns="46800"/>
          <a:lstStyle/>
          <a:p>
            <a:pPr marL="0" indent="0" algn="ctr">
              <a:spcBef>
                <a:spcPts val="700"/>
              </a:spcBef>
              <a:buClrTx/>
              <a:buSzPct val="80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800"/>
              <a:t>Dawn E LaFrance, Psy.D.</a:t>
            </a:r>
          </a:p>
          <a:p>
            <a:pPr marL="0" indent="0" algn="ctr">
              <a:spcBef>
                <a:spcPts val="700"/>
              </a:spcBef>
              <a:buClrTx/>
              <a:buSzPct val="80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800"/>
              <a:t>Associate Director, Outreach Coordinator</a:t>
            </a:r>
          </a:p>
          <a:p>
            <a:pPr marL="0" indent="0" algn="ctr">
              <a:spcBef>
                <a:spcPts val="700"/>
              </a:spcBef>
              <a:buClrTx/>
              <a:buSzPct val="80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800"/>
              <a:t>Colgate University</a:t>
            </a:r>
          </a:p>
          <a:p>
            <a:pPr marL="0" indent="0" algn="ctr">
              <a:spcBef>
                <a:spcPts val="700"/>
              </a:spcBef>
              <a:buClrTx/>
              <a:buSzPct val="80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80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7200" y="273050"/>
            <a:ext cx="8228013" cy="114458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Student’s Initiation </a:t>
            </a:r>
          </a:p>
        </p:txBody>
      </p:sp>
      <p:sp>
        <p:nvSpPr>
          <p:cNvPr id="13314" name="Rectangle 2"/>
          <p:cNvSpPr>
            <a:spLocks noGrp="1" noChangeArrowheads="1"/>
          </p:cNvSpPr>
          <p:nvPr>
            <p:ph type="body" idx="4294967295"/>
          </p:nvPr>
        </p:nvSpPr>
        <p:spPr>
          <a:xfrm>
            <a:off x="457200" y="1600200"/>
            <a:ext cx="8228013" cy="4498975"/>
          </a:xfrm>
          <a:ln/>
        </p:spPr>
        <p:txBody>
          <a:bodyPr/>
          <a:lstStyle/>
          <a:p>
            <a:pPr indent="-3286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Jaclyn Berger's (’09) Senior Thesis</a:t>
            </a:r>
          </a:p>
          <a:p>
            <a:pPr indent="-3286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286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Students' perceptions</a:t>
            </a:r>
          </a:p>
          <a:p>
            <a:pPr indent="-3286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286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Buy-In</a:t>
            </a:r>
          </a:p>
          <a:p>
            <a:pPr indent="-3286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Goals of Yes Means Yes</a:t>
            </a:r>
          </a:p>
        </p:txBody>
      </p:sp>
      <p:sp>
        <p:nvSpPr>
          <p:cNvPr id="14338" name="Rectangle 2"/>
          <p:cNvSpPr>
            <a:spLocks noGrp="1" noChangeArrowheads="1"/>
          </p:cNvSpPr>
          <p:nvPr>
            <p:ph type="body" idx="4294967295"/>
          </p:nvPr>
        </p:nvSpPr>
        <p:spPr>
          <a:xfrm>
            <a:off x="457200" y="1600200"/>
            <a:ext cx="8229600" cy="4891088"/>
          </a:xfrm>
          <a:ln/>
        </p:spPr>
        <p:txBody>
          <a:bodyPr/>
          <a:lstStyle/>
          <a:p>
            <a:pPr marL="325438" indent="-325438">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Engage in honest discussion about sexuality</a:t>
            </a:r>
          </a:p>
          <a:p>
            <a:pPr marL="325438" indent="-325438">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Increase understanding about selves as sexual beings</a:t>
            </a:r>
          </a:p>
          <a:p>
            <a:pPr marL="325438" indent="-325438">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Improve sexual self image and satisfaction</a:t>
            </a:r>
          </a:p>
          <a:p>
            <a:pPr marL="325438" indent="-325438">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Discuss how consent can be given and how to gain appropriate consent in sexual relationships</a:t>
            </a:r>
          </a:p>
          <a:p>
            <a:pPr marL="325438" indent="-325438">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Consider the ways that the current social scene could be improved (i.e., the “hook up culture”)</a:t>
            </a:r>
          </a:p>
          <a:p>
            <a:pPr marL="325438" indent="-325438">
              <a:spcBef>
                <a:spcPts val="700"/>
              </a:spcBef>
              <a:buClrTx/>
              <a:buSzPct val="80000"/>
              <a:buFontTx/>
              <a:buNone/>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endParaRPr lang="en-US" sz="2800"/>
          </a:p>
          <a:p>
            <a:pPr marL="325438" indent="-325438">
              <a:spcBef>
                <a:spcPts val="700"/>
              </a:spcBef>
              <a:buClrTx/>
              <a:buSzPct val="80000"/>
              <a:buFontTx/>
              <a:buNone/>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endParaRPr lang="en-US" sz="2800"/>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Timing and Recruitment</a:t>
            </a:r>
          </a:p>
        </p:txBody>
      </p:sp>
      <p:sp>
        <p:nvSpPr>
          <p:cNvPr id="15362" name="Rectangle 2"/>
          <p:cNvSpPr>
            <a:spLocks noGrp="1" noChangeArrowheads="1"/>
          </p:cNvSpPr>
          <p:nvPr>
            <p:ph type="body" idx="4294967295"/>
          </p:nvPr>
        </p:nvSpPr>
        <p:spPr>
          <a:xfrm>
            <a:off x="457200" y="1600200"/>
            <a:ext cx="8229600" cy="4495800"/>
          </a:xfrm>
          <a:ln/>
        </p:spPr>
        <p:txBody>
          <a:bodyPr/>
          <a:lstStyle/>
          <a:p>
            <a:pPr marL="325438" indent="-325438">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Campus climate survey data released</a:t>
            </a:r>
          </a:p>
          <a:p>
            <a:pPr marL="325438" indent="-325438">
              <a:buClrTx/>
              <a:buSzPct val="80000"/>
              <a:buFontTx/>
              <a:buNone/>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endParaRPr lang="en-US"/>
          </a:p>
          <a:p>
            <a:pPr marL="325438" indent="-325438">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Sexual harassment policy revision</a:t>
            </a:r>
          </a:p>
          <a:p>
            <a:pPr marL="325438" indent="-325438">
              <a:buClrTx/>
              <a:buSzPct val="80000"/>
              <a:buFontTx/>
              <a:buNone/>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endParaRPr lang="en-US"/>
          </a:p>
          <a:p>
            <a:pPr marL="325438" indent="-325438">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Speak-out following campus assault and judicial case</a:t>
            </a:r>
          </a:p>
          <a:p>
            <a:pPr marL="325438" indent="-325438">
              <a:buClrTx/>
              <a:buSzPct val="80000"/>
              <a:buFontTx/>
              <a:buNone/>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endParaRPr lang="en-US"/>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Funding/Logistics</a:t>
            </a:r>
          </a:p>
        </p:txBody>
      </p:sp>
      <p:sp>
        <p:nvSpPr>
          <p:cNvPr id="16386" name="Rectangle 2"/>
          <p:cNvSpPr>
            <a:spLocks noGrp="1" noChangeArrowheads="1"/>
          </p:cNvSpPr>
          <p:nvPr>
            <p:ph type="body" idx="4294967295"/>
          </p:nvPr>
        </p:nvSpPr>
        <p:spPr>
          <a:xfrm>
            <a:off x="457200" y="1600200"/>
            <a:ext cx="8229600" cy="4800600"/>
          </a:xfrm>
          <a:ln/>
        </p:spPr>
        <p:txBody>
          <a:bodyPr/>
          <a:lstStyle/>
          <a:p>
            <a:pPr marL="325438" indent="-325438">
              <a:lnSpc>
                <a:spcPct val="90000"/>
              </a:lnSpc>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Wellness Initiative</a:t>
            </a:r>
          </a:p>
          <a:p>
            <a:pPr marL="325438" indent="-325438">
              <a:lnSpc>
                <a:spcPct val="90000"/>
              </a:lnSpc>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Dinners provided</a:t>
            </a:r>
          </a:p>
          <a:p>
            <a:pPr marL="325438" indent="-325438">
              <a:lnSpc>
                <a:spcPct val="90000"/>
              </a:lnSpc>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Copies of “Yes Means Yes: Visions of Female Sexual Power and A World Without Rape” by Jaclyn Friedman &amp; Jessica Valenti (2008) </a:t>
            </a:r>
          </a:p>
          <a:p>
            <a:pPr marL="325438" indent="-325438">
              <a:lnSpc>
                <a:spcPct val="90000"/>
              </a:lnSpc>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7-8:30, 5 consecutive Wednesdays, necessary attendance</a:t>
            </a:r>
          </a:p>
          <a:p>
            <a:pPr marL="325438" indent="-325438">
              <a:lnSpc>
                <a:spcPct val="90000"/>
              </a:lnSpc>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Comfortable location</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Facilitation</a:t>
            </a:r>
          </a:p>
        </p:txBody>
      </p:sp>
      <p:sp>
        <p:nvSpPr>
          <p:cNvPr id="17410" name="Rectangle 2"/>
          <p:cNvSpPr>
            <a:spLocks noGrp="1" noChangeArrowheads="1"/>
          </p:cNvSpPr>
          <p:nvPr>
            <p:ph type="body" idx="4294967295"/>
          </p:nvPr>
        </p:nvSpPr>
        <p:spPr>
          <a:xfrm>
            <a:off x="457200" y="1600200"/>
            <a:ext cx="8229600" cy="5099050"/>
          </a:xfrm>
          <a:ln/>
        </p:spPr>
        <p:txBody>
          <a:bodyPr/>
          <a:lstStyle/>
          <a:p>
            <a:pPr marL="2286000" lvl="2" indent="-447675">
              <a:buClrTx/>
              <a:buFontTx/>
              <a:buNone/>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endParaRPr lang="en-US"/>
          </a:p>
          <a:p>
            <a:pPr marL="2286000" lvl="2" indent="-447675">
              <a:buClrTx/>
              <a:buFontTx/>
              <a:buNone/>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endParaRPr lang="en-US"/>
          </a:p>
          <a:p>
            <a:pPr marL="1476375" lvl="1" indent="-561975">
              <a:buFont typeface="Times New Roman" pitchFamily="18" charset="0"/>
              <a:buChar char="–"/>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r>
              <a:rPr lang="en-US"/>
              <a:t>Faculty/Staff/Students</a:t>
            </a:r>
          </a:p>
          <a:p>
            <a:pPr marL="1476375" lvl="1" indent="-561975">
              <a:buFont typeface="Times New Roman" pitchFamily="18" charset="0"/>
              <a:buChar char="–"/>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r>
              <a:rPr lang="en-US"/>
              <a:t>Co-facilitation</a:t>
            </a:r>
          </a:p>
          <a:p>
            <a:pPr marL="1476375" lvl="1" indent="-561975">
              <a:buFont typeface="Times New Roman" pitchFamily="18" charset="0"/>
              <a:buChar char="–"/>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r>
              <a:rPr lang="en-US"/>
              <a:t>Minimal work and time commitment</a:t>
            </a:r>
          </a:p>
          <a:p>
            <a:pPr marL="1476375" lvl="1" indent="-561975">
              <a:buFont typeface="Times New Roman" pitchFamily="18" charset="0"/>
              <a:buChar char="–"/>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r>
              <a:rPr lang="en-US"/>
              <a:t>Very little preparation/coordination</a:t>
            </a:r>
          </a:p>
          <a:p>
            <a:pPr marL="1476375" lvl="1" indent="-561975">
              <a:buFont typeface="Times New Roman" pitchFamily="18" charset="0"/>
              <a:buChar char="–"/>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r>
              <a:rPr lang="en-US"/>
              <a:t>Flexibility of style</a:t>
            </a:r>
          </a:p>
          <a:p>
            <a:pPr marL="1476375" lvl="1" indent="-561975">
              <a:buClrTx/>
              <a:buFontTx/>
              <a:buNone/>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endParaRPr lang="en-US"/>
          </a:p>
          <a:p>
            <a:pPr indent="-334963">
              <a:buClrTx/>
              <a:buFontTx/>
              <a:buNone/>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endParaRPr lang="en-US">
              <a:cs typeface="Times New Roman" pitchFamily="18" charset="0"/>
            </a:endParaRPr>
          </a:p>
          <a:p>
            <a:pPr marL="1476375" lvl="1" indent="-561975">
              <a:buClrTx/>
              <a:buFontTx/>
              <a:buNone/>
              <a:tabLst>
                <a:tab pos="22860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 pos="9829800" algn="l"/>
                <a:tab pos="10287000" algn="l"/>
                <a:tab pos="10744200" algn="l"/>
                <a:tab pos="11201400" algn="l"/>
              </a:tabLst>
            </a:pPr>
            <a:endParaRPr lang="en-US">
              <a:cs typeface="Times New Roman" pitchFamily="18" charset="0"/>
            </a:endParaRP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273050"/>
            <a:ext cx="8221663" cy="11398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Facilitation</a:t>
            </a:r>
          </a:p>
        </p:txBody>
      </p:sp>
      <p:sp>
        <p:nvSpPr>
          <p:cNvPr id="18434" name="Rectangle 2"/>
          <p:cNvSpPr>
            <a:spLocks noGrp="1" noChangeArrowheads="1"/>
          </p:cNvSpPr>
          <p:nvPr>
            <p:ph type="body" idx="4294967295"/>
          </p:nvPr>
        </p:nvSpPr>
        <p:spPr>
          <a:xfrm>
            <a:off x="457200" y="1193800"/>
            <a:ext cx="8221663" cy="6169025"/>
          </a:xfrm>
          <a:ln/>
        </p:spPr>
        <p:txBody>
          <a:bodyPr/>
          <a:lstStyle/>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u="sng">
                <a:cs typeface="Times New Roman" pitchFamily="18" charset="0"/>
              </a:rPr>
              <a:t>Staff:</a:t>
            </a:r>
            <a:r>
              <a:rPr lang="en-US" sz="1800">
                <a:cs typeface="Times New Roman" pitchFamily="18" charset="0"/>
              </a:rPr>
              <a:t> Mark Thompson, Shelly Lear, Dawn LaFrance (Counseling Center)</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Tennille Haynes (Center of Leadership &amp; Student Involvement</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Colleen Nassimus (Center of Volunteerism)</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Heather Dockstader (Women’s Studies Center)</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Scott Brown (Associate Vice President of the College)</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Kim Taylor (Assistant Dean of the Sophomore Year Experience)</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Tim Mansfield (Director of Alumni Affairs)</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a:cs typeface="Times New Roman" pitchFamily="18" charset="0"/>
            </a:endParaRP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u="sng">
                <a:cs typeface="Times New Roman" pitchFamily="18" charset="0"/>
              </a:rPr>
              <a:t>Faculty:</a:t>
            </a:r>
            <a:r>
              <a:rPr lang="en-US" sz="1800">
                <a:cs typeface="Times New Roman" pitchFamily="18" charset="0"/>
              </a:rPr>
              <a:t> Ken Valente (Departments of Mathematics, Queer Studies)</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Meika Loe (Departments of Sociology &amp; Anthropology, WMST)</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Eliza Kent (Department of Religion)</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Nisha Thapliyal (Department of Education)</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a:cs typeface="Times New Roman" pitchFamily="18" charset="0"/>
              </a:rPr>
              <a:t>Ulla Grapard (Departments of Economics, WMST)</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a:cs typeface="Times New Roman" pitchFamily="18" charset="0"/>
            </a:endParaRP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u="sng">
                <a:cs typeface="Times New Roman" pitchFamily="18" charset="0"/>
              </a:rPr>
              <a:t>Students:</a:t>
            </a:r>
            <a:r>
              <a:rPr lang="en-US" sz="1800">
                <a:cs typeface="Times New Roman" pitchFamily="18" charset="0"/>
              </a:rPr>
              <a:t> Eugene Riordan, Rachel Greenberg, Courtney Walsh</a:t>
            </a: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000">
              <a:cs typeface="Times New Roman" pitchFamily="18" charset="0"/>
            </a:endParaRPr>
          </a:p>
          <a:p>
            <a:pPr indent="-33496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000">
              <a:cs typeface="Times New Roman" pitchFamily="18" charset="0"/>
            </a:endParaRP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273050"/>
            <a:ext cx="8215313" cy="113188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Recruitment</a:t>
            </a:r>
          </a:p>
        </p:txBody>
      </p:sp>
      <p:sp>
        <p:nvSpPr>
          <p:cNvPr id="19458" name="Rectangle 2"/>
          <p:cNvSpPr>
            <a:spLocks noGrp="1" noChangeArrowheads="1"/>
          </p:cNvSpPr>
          <p:nvPr>
            <p:ph type="body" idx="4294967295"/>
          </p:nvPr>
        </p:nvSpPr>
        <p:spPr>
          <a:xfrm>
            <a:off x="457200" y="1371600"/>
            <a:ext cx="8215313" cy="5292725"/>
          </a:xfrm>
          <a:ln/>
        </p:spPr>
        <p:txBody>
          <a:bodyPr/>
          <a:lstStyle/>
          <a:p>
            <a:pPr indent="-3413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word of mouth</a:t>
            </a:r>
          </a:p>
          <a:p>
            <a:pPr indent="-3413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413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campus email distribution </a:t>
            </a:r>
          </a:p>
          <a:p>
            <a:pPr indent="-3413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413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faculty encouragement</a:t>
            </a:r>
          </a:p>
          <a:p>
            <a:pPr indent="-3413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413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peer encouragement</a:t>
            </a:r>
          </a:p>
          <a:p>
            <a:pPr indent="-3413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41313">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Brownbag advertising</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file:///C:/Documents and Settings/Dawn/Desktop/yes-means-yes (D)/20100224_yes_means_yes_045.jpg"/>
          <p:cNvPicPr>
            <a:picLocks noChangeAspect="1" noChangeArrowheads="1"/>
          </p:cNvPicPr>
          <p:nvPr/>
        </p:nvPicPr>
        <p:blipFill>
          <a:blip r:link="rId3" cstate="print"/>
          <a:srcRect/>
          <a:stretch>
            <a:fillRect/>
          </a:stretch>
        </p:blipFill>
        <p:spPr bwMode="auto">
          <a:xfrm>
            <a:off x="0" y="-228600"/>
            <a:ext cx="9144000" cy="4114800"/>
          </a:xfrm>
          <a:prstGeom prst="rect">
            <a:avLst/>
          </a:prstGeom>
          <a:noFill/>
          <a:ln w="9525">
            <a:noFill/>
            <a:round/>
            <a:headEnd/>
            <a:tailEnd/>
          </a:ln>
          <a:effectLst/>
        </p:spPr>
      </p:pic>
      <p:sp>
        <p:nvSpPr>
          <p:cNvPr id="20482" name="Text Box 2"/>
          <p:cNvSpPr txBox="1">
            <a:spLocks noChangeArrowheads="1"/>
          </p:cNvSpPr>
          <p:nvPr/>
        </p:nvSpPr>
        <p:spPr bwMode="auto">
          <a:xfrm>
            <a:off x="381000" y="990600"/>
            <a:ext cx="8229600" cy="1143000"/>
          </a:xfrm>
          <a:prstGeom prst="rect">
            <a:avLst/>
          </a:prstGeom>
          <a:noFill/>
          <a:ln w="9525">
            <a:noFill/>
            <a:round/>
            <a:headEnd/>
            <a:tailEnd/>
          </a:ln>
          <a:effectLst/>
        </p:spPr>
        <p:txBody>
          <a:bodyPr lIns="90000" tIns="46800" rIns="90000" bIns="46800" anchor="ctr"/>
          <a:lstStyle/>
          <a:p>
            <a:pPr algn="ct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b="1">
                <a:solidFill>
                  <a:srgbClr val="E6E64C"/>
                </a:solidFill>
                <a:effectLst>
                  <a:outerShdw blurRad="38100" dist="38100" dir="2700000" algn="tl">
                    <a:srgbClr val="000000"/>
                  </a:outerShdw>
                </a:effectLst>
                <a:latin typeface="Tahoma" pitchFamily="34" charset="0"/>
              </a:rPr>
              <a:t>Who took the class?</a:t>
            </a:r>
          </a:p>
        </p:txBody>
      </p:sp>
      <p:sp>
        <p:nvSpPr>
          <p:cNvPr id="20483" name="Text Box 3"/>
          <p:cNvSpPr txBox="1">
            <a:spLocks noChangeArrowheads="1"/>
          </p:cNvSpPr>
          <p:nvPr/>
        </p:nvSpPr>
        <p:spPr bwMode="auto">
          <a:xfrm>
            <a:off x="381000" y="0"/>
            <a:ext cx="8458200" cy="2514600"/>
          </a:xfrm>
          <a:prstGeom prst="rect">
            <a:avLst/>
          </a:prstGeom>
          <a:noFill/>
          <a:ln w="9525">
            <a:noFill/>
            <a:round/>
            <a:headEnd/>
            <a:tailEnd/>
          </a:ln>
          <a:effectLst/>
        </p:spPr>
        <p:txBody>
          <a:bodyPr lIns="90000" tIns="46800" rIns="90000" bIns="46800"/>
          <a:lstStyle/>
          <a:p>
            <a:pPr marL="338138" indent="-325438" eaLnBrk="1" hangingPunct="1">
              <a:spcBef>
                <a:spcPts val="800"/>
              </a:spcBef>
              <a:buClrTx/>
              <a:buSzPct val="80000"/>
              <a:buFontTx/>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3200" b="1">
              <a:solidFill>
                <a:srgbClr val="E6E64C"/>
              </a:solidFill>
              <a:effectLst>
                <a:outerShdw blurRad="38100" dist="38100" dir="2700000" algn="tl">
                  <a:srgbClr val="000000"/>
                </a:outerShdw>
              </a:effectLst>
              <a:latin typeface="Tahoma" pitchFamily="34" charset="0"/>
            </a:endParaRPr>
          </a:p>
          <a:p>
            <a:pPr marL="338138" indent="-325438" eaLnBrk="1" hangingPunct="1">
              <a:spcBef>
                <a:spcPts val="800"/>
              </a:spcBef>
              <a:buClrTx/>
              <a:buSzPct val="80000"/>
              <a:buFontTx/>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3200" b="1">
              <a:solidFill>
                <a:srgbClr val="E6E64C"/>
              </a:solidFill>
              <a:effectLst>
                <a:outerShdw blurRad="38100" dist="38100" dir="2700000" algn="tl">
                  <a:srgbClr val="000000"/>
                </a:outerShdw>
              </a:effectLst>
              <a:latin typeface="Tahoma" pitchFamily="34" charset="0"/>
            </a:endParaRPr>
          </a:p>
          <a:p>
            <a:pPr marL="338138" indent="-325438" eaLnBrk="1" hangingPunct="1">
              <a:spcBef>
                <a:spcPts val="800"/>
              </a:spcBef>
              <a:buClrTx/>
              <a:buSzPct val="80000"/>
              <a:buFontTx/>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3200" b="1">
              <a:solidFill>
                <a:srgbClr val="E6E64C"/>
              </a:solidFill>
              <a:effectLst>
                <a:outerShdw blurRad="38100" dist="38100" dir="2700000" algn="tl">
                  <a:srgbClr val="000000"/>
                </a:outerShdw>
              </a:effectLst>
              <a:latin typeface="Tahoma" pitchFamily="34" charset="0"/>
            </a:endParaRPr>
          </a:p>
          <a:p>
            <a:pPr marL="338138" indent="-325438" algn="ctr" eaLnBrk="1" hangingPunct="1">
              <a:spcBef>
                <a:spcPts val="800"/>
              </a:spcBef>
              <a:buClrTx/>
              <a:buSzPct val="80000"/>
              <a:buFontTx/>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3200" b="1">
              <a:solidFill>
                <a:srgbClr val="000000"/>
              </a:solidFill>
              <a:effectLst>
                <a:outerShdw blurRad="38100" dist="38100" dir="2700000" algn="tl">
                  <a:srgbClr val="FFFFFF"/>
                </a:outerShdw>
              </a:effectLst>
              <a:latin typeface="Tahoma" pitchFamily="34" charset="0"/>
            </a:endParaRPr>
          </a:p>
          <a:p>
            <a:pPr marL="338138" indent="-325438" algn="ctr" eaLnBrk="1" hangingPunct="1">
              <a:spcBef>
                <a:spcPts val="800"/>
              </a:spcBef>
              <a:buClrTx/>
              <a:buSzPct val="80000"/>
              <a:buFontTx/>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endParaRPr lang="en-US" sz="3200" b="1">
              <a:solidFill>
                <a:srgbClr val="000000"/>
              </a:solidFill>
              <a:effectLst>
                <a:outerShdw blurRad="38100" dist="38100" dir="2700000" algn="tl">
                  <a:srgbClr val="FFFFFF"/>
                </a:outerShdw>
              </a:effectLst>
              <a:latin typeface="Tahoma" pitchFamily="34" charset="0"/>
            </a:endParaRPr>
          </a:p>
          <a:p>
            <a:pPr marL="338138" indent="-325438" algn="ctr" eaLnBrk="1" hangingPunct="1">
              <a:spcBef>
                <a:spcPts val="800"/>
              </a:spcBef>
              <a:buClrTx/>
              <a:buFontTx/>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3000" b="1" u="sng">
                <a:solidFill>
                  <a:srgbClr val="000000"/>
                </a:solidFill>
                <a:effectLst>
                  <a:outerShdw blurRad="38100" dist="38100" dir="2700000" algn="tl">
                    <a:srgbClr val="FFFFFF"/>
                  </a:outerShdw>
                </a:effectLst>
                <a:latin typeface="Tahoma" pitchFamily="34" charset="0"/>
              </a:rPr>
              <a:t>Semester 1</a:t>
            </a:r>
            <a:r>
              <a:rPr lang="en-US" sz="3000" b="1">
                <a:solidFill>
                  <a:srgbClr val="000000"/>
                </a:solidFill>
                <a:effectLst>
                  <a:outerShdw blurRad="38100" dist="38100" dir="2700000" algn="tl">
                    <a:srgbClr val="FFFFFF"/>
                  </a:outerShdw>
                </a:effectLst>
                <a:latin typeface="Tahoma" pitchFamily="34" charset="0"/>
              </a:rPr>
              <a:t>: 21 women, 4 men, demographic data not collected, </a:t>
            </a:r>
            <a:br>
              <a:rPr lang="en-US" sz="3000" b="1">
                <a:solidFill>
                  <a:srgbClr val="000000"/>
                </a:solidFill>
                <a:effectLst>
                  <a:outerShdw blurRad="38100" dist="38100" dir="2700000" algn="tl">
                    <a:srgbClr val="FFFFFF"/>
                  </a:outerShdw>
                </a:effectLst>
                <a:latin typeface="Tahoma" pitchFamily="34" charset="0"/>
              </a:rPr>
            </a:br>
            <a:r>
              <a:rPr lang="en-US" sz="3000" b="1">
                <a:solidFill>
                  <a:srgbClr val="000000"/>
                </a:solidFill>
                <a:effectLst>
                  <a:outerShdw blurRad="38100" dist="38100" dir="2700000" algn="tl">
                    <a:srgbClr val="FFFFFF"/>
                  </a:outerShdw>
                </a:effectLst>
                <a:latin typeface="Tahoma" pitchFamily="34" charset="0"/>
              </a:rPr>
              <a:t>racially diverse, many seniors</a:t>
            </a:r>
          </a:p>
          <a:p>
            <a:pPr marL="338138" indent="-325438" algn="ctr" eaLnBrk="1" hangingPunct="1">
              <a:spcBef>
                <a:spcPts val="800"/>
              </a:spcBef>
              <a:buClrTx/>
              <a:buFontTx/>
              <a:buNone/>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3000" b="1" u="sng">
                <a:solidFill>
                  <a:srgbClr val="000000"/>
                </a:solidFill>
                <a:effectLst>
                  <a:outerShdw blurRad="38100" dist="38100" dir="2700000" algn="tl">
                    <a:srgbClr val="FFFFFF"/>
                  </a:outerShdw>
                </a:effectLst>
                <a:latin typeface="Tahoma" pitchFamily="34" charset="0"/>
              </a:rPr>
              <a:t>Semester 2</a:t>
            </a:r>
            <a:r>
              <a:rPr lang="en-US" sz="3000" b="1">
                <a:solidFill>
                  <a:srgbClr val="000000"/>
                </a:solidFill>
                <a:effectLst>
                  <a:outerShdw blurRad="38100" dist="38100" dir="2700000" algn="tl">
                    <a:srgbClr val="FFFFFF"/>
                  </a:outerShdw>
                </a:effectLst>
                <a:latin typeface="Tahoma" pitchFamily="34" charset="0"/>
              </a:rPr>
              <a:t>: 17 women, 5 men, 14 White, 8 Students of Color, </a:t>
            </a:r>
            <a:br>
              <a:rPr lang="en-US" sz="3000" b="1">
                <a:solidFill>
                  <a:srgbClr val="000000"/>
                </a:solidFill>
                <a:effectLst>
                  <a:outerShdw blurRad="38100" dist="38100" dir="2700000" algn="tl">
                    <a:srgbClr val="FFFFFF"/>
                  </a:outerShdw>
                </a:effectLst>
                <a:latin typeface="Tahoma" pitchFamily="34" charset="0"/>
              </a:rPr>
            </a:br>
            <a:r>
              <a:rPr lang="en-US" sz="3000" b="1">
                <a:solidFill>
                  <a:srgbClr val="000000"/>
                </a:solidFill>
                <a:effectLst>
                  <a:outerShdw blurRad="38100" dist="38100" dir="2700000" algn="tl">
                    <a:srgbClr val="FFFFFF"/>
                  </a:outerShdw>
                </a:effectLst>
                <a:latin typeface="Tahoma" pitchFamily="34" charset="0"/>
              </a:rPr>
              <a:t>all class years represented</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Some Key Elements</a:t>
            </a:r>
          </a:p>
        </p:txBody>
      </p:sp>
      <p:sp>
        <p:nvSpPr>
          <p:cNvPr id="21506" name="Rectangle 2"/>
          <p:cNvSpPr>
            <a:spLocks noGrp="1" noChangeArrowheads="1"/>
          </p:cNvSpPr>
          <p:nvPr>
            <p:ph type="body" idx="4294967295"/>
          </p:nvPr>
        </p:nvSpPr>
        <p:spPr>
          <a:xfrm>
            <a:off x="457200" y="1600200"/>
            <a:ext cx="8229600" cy="4495800"/>
          </a:xfrm>
          <a:ln/>
        </p:spPr>
        <p:txBody>
          <a:bodyPr/>
          <a:lstStyle/>
          <a:p>
            <a:pPr marL="334963" indent="-325438">
              <a:lnSpc>
                <a:spcPct val="90000"/>
              </a:lnSpc>
              <a:spcBef>
                <a:spcPts val="600"/>
              </a:spcBef>
              <a:buClrTx/>
              <a:buSzPct val="80000"/>
              <a:buFontTx/>
              <a:buNone/>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endParaRPr lang="en-US" sz="2400"/>
          </a:p>
          <a:p>
            <a:pPr marL="334963" indent="-325438">
              <a:lnSpc>
                <a:spcPct val="90000"/>
              </a:lnSpc>
              <a:spcBef>
                <a:spcPts val="600"/>
              </a:spcBef>
              <a:buClr>
                <a:srgbClr val="3333CC"/>
              </a:buClr>
              <a:buSzPct val="80000"/>
              <a:buFont typeface="Wingdings" pitchFamily="2"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Several discussion formats – large group, dyads and report back to larger group, writings</a:t>
            </a:r>
          </a:p>
          <a:p>
            <a:pPr marL="334963" indent="-325438">
              <a:lnSpc>
                <a:spcPct val="90000"/>
              </a:lnSpc>
              <a:spcBef>
                <a:spcPts val="600"/>
              </a:spcBef>
              <a:buClr>
                <a:srgbClr val="3333CC"/>
              </a:buClr>
              <a:buSzPct val="80000"/>
              <a:buFont typeface="Wingdings" pitchFamily="2"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Self-disclosure – encourage honesty and open communication, consider ways to get introverts involved</a:t>
            </a:r>
          </a:p>
          <a:p>
            <a:pPr marL="334963" indent="-325438">
              <a:lnSpc>
                <a:spcPct val="90000"/>
              </a:lnSpc>
              <a:spcBef>
                <a:spcPts val="600"/>
              </a:spcBef>
              <a:buClr>
                <a:srgbClr val="3333CC"/>
              </a:buClr>
              <a:buSzPct val="80000"/>
              <a:buFont typeface="Wingdings" pitchFamily="2"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Facilitators speak genuinely, participate, don't dominate</a:t>
            </a:r>
          </a:p>
          <a:p>
            <a:pPr marL="334963" indent="-325438">
              <a:lnSpc>
                <a:spcPct val="90000"/>
              </a:lnSpc>
              <a:spcBef>
                <a:spcPts val="600"/>
              </a:spcBef>
              <a:buClr>
                <a:srgbClr val="3333CC"/>
              </a:buClr>
              <a:buSzPct val="80000"/>
              <a:buFont typeface="Wingdings" pitchFamily="2" charset="2"/>
              <a:buChar char=""/>
              <a:tabLst>
                <a:tab pos="334963"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Lst>
            </a:pPr>
            <a:r>
              <a:rPr lang="en-US" sz="2400"/>
              <a:t>Apply readings to life at Colgate</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125413"/>
            <a:ext cx="8223250" cy="14351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1: Kick Off &amp; Defining “Hooking Up”</a:t>
            </a:r>
          </a:p>
        </p:txBody>
      </p:sp>
      <p:sp>
        <p:nvSpPr>
          <p:cNvPr id="22530" name="Rectangle 2"/>
          <p:cNvSpPr>
            <a:spLocks noGrp="1" noChangeArrowheads="1"/>
          </p:cNvSpPr>
          <p:nvPr>
            <p:ph type="body" idx="4294967295"/>
          </p:nvPr>
        </p:nvSpPr>
        <p:spPr>
          <a:xfrm>
            <a:off x="457200" y="1600200"/>
            <a:ext cx="8223250" cy="4494213"/>
          </a:xfrm>
          <a:ln/>
        </p:spPr>
        <p:txBody>
          <a:bodyPr/>
          <a:lstStyle/>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Overview</a:t>
            </a:r>
          </a:p>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Ground rules</a:t>
            </a:r>
          </a:p>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Thermometer Exercise</a:t>
            </a:r>
          </a:p>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Define Hooking Up</a:t>
            </a:r>
          </a:p>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Participant Expectations &amp; Goal-Setting</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457200" y="273050"/>
            <a:ext cx="8228013" cy="114458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Workshop Agenda</a:t>
            </a:r>
          </a:p>
        </p:txBody>
      </p:sp>
      <p:sp>
        <p:nvSpPr>
          <p:cNvPr id="5122" name="Rectangle 2"/>
          <p:cNvSpPr>
            <a:spLocks noGrp="1" noChangeArrowheads="1"/>
          </p:cNvSpPr>
          <p:nvPr>
            <p:ph type="body" idx="4294967295"/>
          </p:nvPr>
        </p:nvSpPr>
        <p:spPr>
          <a:xfrm>
            <a:off x="457200" y="1600200"/>
            <a:ext cx="8228013" cy="4781550"/>
          </a:xfrm>
          <a:ln/>
        </p:spPr>
        <p:txBody>
          <a:bodyPr/>
          <a:lstStyle/>
          <a:p>
            <a:pPr marL="333375" indent="-333375">
              <a:buSzPct val="45000"/>
              <a:buFont typeface="Wingdings" pitchFamily="2" charset="2"/>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Yes Means Yes!</a:t>
            </a:r>
          </a:p>
          <a:p>
            <a:pPr marL="333375" indent="-333375">
              <a:buSzPct val="45000"/>
              <a:buFont typeface="Wingdings" pitchFamily="2" charset="2"/>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Rationale for Discussing</a:t>
            </a:r>
          </a:p>
          <a:p>
            <a:pPr marL="333375" indent="-333375">
              <a:buSzPct val="45000"/>
              <a:buFont typeface="Wingdings" pitchFamily="2" charset="2"/>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Logistical Setup</a:t>
            </a:r>
          </a:p>
          <a:p>
            <a:pPr marL="333375" indent="-333375">
              <a:buSzPct val="45000"/>
              <a:buFont typeface="Wingdings" pitchFamily="2" charset="2"/>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Content</a:t>
            </a:r>
          </a:p>
          <a:p>
            <a:pPr marL="333375" indent="-333375">
              <a:buSzPct val="45000"/>
              <a:buFont typeface="Wingdings" pitchFamily="2" charset="2"/>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The Press</a:t>
            </a:r>
          </a:p>
          <a:p>
            <a:pPr marL="333375" indent="-333375">
              <a:buSzPct val="45000"/>
              <a:buFont typeface="Wingdings" pitchFamily="2" charset="2"/>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Data Examining Effectiveness</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457200" y="273050"/>
            <a:ext cx="8223250" cy="11398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1: Ground Rules</a:t>
            </a:r>
          </a:p>
        </p:txBody>
      </p:sp>
      <p:sp>
        <p:nvSpPr>
          <p:cNvPr id="23554" name="Rectangle 2"/>
          <p:cNvSpPr>
            <a:spLocks noGrp="1" noChangeArrowheads="1"/>
          </p:cNvSpPr>
          <p:nvPr>
            <p:ph type="body" idx="4294967295"/>
          </p:nvPr>
        </p:nvSpPr>
        <p:spPr>
          <a:xfrm>
            <a:off x="457200" y="1600200"/>
            <a:ext cx="8223250" cy="5172075"/>
          </a:xfrm>
          <a:ln/>
        </p:spPr>
        <p:txBody>
          <a:bodyPr/>
          <a:lstStyle/>
          <a:p>
            <a:pPr indent="-333375">
              <a:buClrTx/>
              <a:buFontTx/>
              <a:buNone/>
              <a:tabLst>
                <a:tab pos="342900"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 pos="9134475" algn="l"/>
                <a:tab pos="9591675" algn="l"/>
                <a:tab pos="10048875" algn="l"/>
                <a:tab pos="10506075" algn="l"/>
                <a:tab pos="10507663" algn="l"/>
                <a:tab pos="10509250" algn="l"/>
                <a:tab pos="10510838" algn="l"/>
                <a:tab pos="10512425" algn="l"/>
                <a:tab pos="10514013" algn="l"/>
              </a:tabLst>
            </a:pPr>
            <a:r>
              <a:rPr lang="en-US" sz="2800"/>
              <a:t>Privacy						       	Speak for Yourself</a:t>
            </a:r>
          </a:p>
          <a:p>
            <a:pPr indent="-333375">
              <a:buClrTx/>
              <a:buFontTx/>
              <a:buNone/>
              <a:tabLst>
                <a:tab pos="342900"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 pos="9134475" algn="l"/>
                <a:tab pos="9591675" algn="l"/>
                <a:tab pos="10048875" algn="l"/>
                <a:tab pos="10506075" algn="l"/>
                <a:tab pos="10507663" algn="l"/>
                <a:tab pos="10509250" algn="l"/>
                <a:tab pos="10510838" algn="l"/>
                <a:tab pos="10512425" algn="l"/>
                <a:tab pos="10514013" algn="l"/>
              </a:tabLst>
            </a:pPr>
            <a:r>
              <a:rPr lang="en-US" sz="2800"/>
              <a:t>Challenge Yourself				Notice Judgments</a:t>
            </a:r>
          </a:p>
          <a:p>
            <a:pPr indent="-333375">
              <a:buClrTx/>
              <a:buFontTx/>
              <a:buNone/>
              <a:tabLst>
                <a:tab pos="342900"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 pos="9134475" algn="l"/>
                <a:tab pos="9591675" algn="l"/>
                <a:tab pos="10048875" algn="l"/>
                <a:tab pos="10506075" algn="l"/>
                <a:tab pos="10507663" algn="l"/>
                <a:tab pos="10509250" algn="l"/>
                <a:tab pos="10510838" algn="l"/>
                <a:tab pos="10512425" algn="l"/>
                <a:tab pos="10514013" algn="l"/>
              </a:tabLst>
            </a:pPr>
            <a:r>
              <a:rPr lang="en-US" sz="2800"/>
              <a:t>Take Care of Our Space		Respect Each Other</a:t>
            </a:r>
          </a:p>
          <a:p>
            <a:pPr indent="-333375">
              <a:buClrTx/>
              <a:buFontTx/>
              <a:buNone/>
              <a:tabLst>
                <a:tab pos="342900"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 pos="9134475" algn="l"/>
                <a:tab pos="9591675" algn="l"/>
                <a:tab pos="10048875" algn="l"/>
                <a:tab pos="10506075" algn="l"/>
                <a:tab pos="10507663" algn="l"/>
                <a:tab pos="10509250" algn="l"/>
                <a:tab pos="10510838" algn="l"/>
                <a:tab pos="10512425" algn="l"/>
                <a:tab pos="10514013" algn="l"/>
              </a:tabLst>
            </a:pPr>
            <a:r>
              <a:rPr lang="en-US" sz="2800"/>
              <a:t>Learn Names!						Put Cell Phones Away</a:t>
            </a:r>
          </a:p>
          <a:p>
            <a:pPr indent="-333375">
              <a:buClrTx/>
              <a:buFontTx/>
              <a:buNone/>
              <a:tabLst>
                <a:tab pos="342900"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 pos="9134475" algn="l"/>
                <a:tab pos="9591675" algn="l"/>
                <a:tab pos="10048875" algn="l"/>
                <a:tab pos="10506075" algn="l"/>
                <a:tab pos="10507663" algn="l"/>
                <a:tab pos="10509250" algn="l"/>
                <a:tab pos="10510838" algn="l"/>
                <a:tab pos="10512425" algn="l"/>
                <a:tab pos="10514013" algn="l"/>
              </a:tabLst>
            </a:pPr>
            <a:r>
              <a:rPr lang="en-US" sz="2800"/>
              <a:t>SAY WHAT’S ON YOUR MIND</a:t>
            </a:r>
          </a:p>
          <a:p>
            <a:pPr indent="-333375">
              <a:buClrTx/>
              <a:buFontTx/>
              <a:buNone/>
              <a:tabLst>
                <a:tab pos="342900"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 pos="9134475" algn="l"/>
                <a:tab pos="9591675" algn="l"/>
                <a:tab pos="10048875" algn="l"/>
                <a:tab pos="10506075" algn="l"/>
                <a:tab pos="10507663" algn="l"/>
                <a:tab pos="10509250" algn="l"/>
                <a:tab pos="10510838" algn="l"/>
                <a:tab pos="10512425" algn="l"/>
                <a:tab pos="10514013" algn="l"/>
              </a:tabLst>
            </a:pPr>
            <a:r>
              <a:rPr lang="en-US" sz="2800"/>
              <a:t>“Ouch” Moments and Figure Out How to Move Through</a:t>
            </a:r>
          </a:p>
          <a:p>
            <a:pPr indent="-333375">
              <a:buClrTx/>
              <a:buFontTx/>
              <a:buNone/>
              <a:tabLst>
                <a:tab pos="342900"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 pos="9134475" algn="l"/>
                <a:tab pos="9591675" algn="l"/>
                <a:tab pos="10048875" algn="l"/>
                <a:tab pos="10506075" algn="l"/>
                <a:tab pos="10507663" algn="l"/>
                <a:tab pos="10509250" algn="l"/>
                <a:tab pos="10510838" algn="l"/>
                <a:tab pos="10512425" algn="l"/>
                <a:tab pos="10514013" algn="l"/>
              </a:tabLst>
            </a:pPr>
            <a:r>
              <a:rPr lang="en-US" sz="2800"/>
              <a:t>Read the Chapters Assigned and Show Up</a:t>
            </a:r>
          </a:p>
          <a:p>
            <a:pPr indent="-333375">
              <a:buClrTx/>
              <a:buFontTx/>
              <a:buNone/>
              <a:tabLst>
                <a:tab pos="342900"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 pos="9134475" algn="l"/>
                <a:tab pos="9591675" algn="l"/>
                <a:tab pos="10048875" algn="l"/>
                <a:tab pos="10506075" algn="l"/>
                <a:tab pos="10507663" algn="l"/>
                <a:tab pos="10509250" algn="l"/>
                <a:tab pos="10510838" algn="l"/>
                <a:tab pos="10512425" algn="l"/>
                <a:tab pos="10514013" algn="l"/>
              </a:tabLst>
            </a:pPr>
            <a:r>
              <a:rPr lang="en-US" sz="2800"/>
              <a:t>Use the Finger System for Taking Turns</a:t>
            </a:r>
          </a:p>
          <a:p>
            <a:pPr indent="-333375">
              <a:buClrTx/>
              <a:buFontTx/>
              <a:buNone/>
              <a:tabLst>
                <a:tab pos="342900"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 pos="9134475" algn="l"/>
                <a:tab pos="9591675" algn="l"/>
                <a:tab pos="10048875" algn="l"/>
                <a:tab pos="10506075" algn="l"/>
                <a:tab pos="10507663" algn="l"/>
                <a:tab pos="10509250" algn="l"/>
                <a:tab pos="10510838" algn="l"/>
                <a:tab pos="10512425" algn="l"/>
                <a:tab pos="10514013" algn="l"/>
              </a:tabLst>
            </a:pPr>
            <a:r>
              <a:rPr lang="en-US" sz="2800"/>
              <a:t>Make an Inclusive Circle to Include Everybody</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3050"/>
            <a:ext cx="8223250" cy="11398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1: Thermometer Exercise</a:t>
            </a:r>
          </a:p>
        </p:txBody>
      </p:sp>
      <p:sp>
        <p:nvSpPr>
          <p:cNvPr id="24578" name="Rectangle 2"/>
          <p:cNvSpPr>
            <a:spLocks noGrp="1" noChangeArrowheads="1"/>
          </p:cNvSpPr>
          <p:nvPr>
            <p:ph type="body" idx="4294967295"/>
          </p:nvPr>
        </p:nvSpPr>
        <p:spPr>
          <a:xfrm>
            <a:off x="457200" y="1600200"/>
            <a:ext cx="8223250" cy="1828800"/>
          </a:xfrm>
          <a:ln/>
        </p:spPr>
        <p:txBody>
          <a:bodyPr/>
          <a:lstStyle/>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Agree/Disagree/Unsure</a:t>
            </a:r>
          </a:p>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IceBreaker – Progressively More Disclosure</a:t>
            </a:r>
          </a:p>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p:txBody>
      </p:sp>
      <p:sp>
        <p:nvSpPr>
          <p:cNvPr id="24579" name="Text Box 3"/>
          <p:cNvSpPr txBox="1">
            <a:spLocks noChangeArrowheads="1"/>
          </p:cNvSpPr>
          <p:nvPr/>
        </p:nvSpPr>
        <p:spPr bwMode="auto">
          <a:xfrm>
            <a:off x="0" y="3200400"/>
            <a:ext cx="8915400" cy="4114800"/>
          </a:xfrm>
          <a:prstGeom prst="rect">
            <a:avLst/>
          </a:prstGeom>
          <a:noFill/>
          <a:ln w="9525">
            <a:noFill/>
            <a:round/>
            <a:headEnd/>
            <a:tailEnd/>
          </a:ln>
          <a:effectLst/>
        </p:spPr>
        <p:txBody>
          <a:bodyPr wrap="none" anchor="ctr"/>
          <a:lstStyle/>
          <a:p>
            <a:endParaRPr lang="en-US"/>
          </a:p>
        </p:txBody>
      </p:sp>
      <p:sp>
        <p:nvSpPr>
          <p:cNvPr id="24580" name="Text Box 4"/>
          <p:cNvSpPr txBox="1">
            <a:spLocks noChangeArrowheads="1"/>
          </p:cNvSpPr>
          <p:nvPr/>
        </p:nvSpPr>
        <p:spPr bwMode="auto">
          <a:xfrm>
            <a:off x="171450" y="3279775"/>
            <a:ext cx="8743950" cy="1292225"/>
          </a:xfrm>
          <a:prstGeom prst="rect">
            <a:avLst/>
          </a:prstGeom>
          <a:noFill/>
          <a:ln w="9525">
            <a:noFill/>
            <a:round/>
            <a:headEnd/>
            <a:tailEnd/>
          </a:ln>
          <a:effectLst/>
        </p:spPr>
        <p:txBody>
          <a:bodyPr lIns="90000" tIns="45000" rIns="90000" bIns="45000"/>
          <a:lstStyle/>
          <a:p>
            <a:pPr eaLnBrk="1" hangingPunct="1">
              <a:lnSpc>
                <a:spcPct val="80000"/>
              </a:lnSpc>
              <a:spcBef>
                <a:spcPts val="300"/>
              </a:spcBef>
              <a:tabLst>
                <a:tab pos="0" algn="l"/>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144000" algn="l"/>
                <a:tab pos="9601200" algn="l"/>
                <a:tab pos="10058400" algn="l"/>
                <a:tab pos="10515600" algn="l"/>
              </a:tabLst>
            </a:pPr>
            <a:r>
              <a:rPr lang="en-US" sz="3200" i="1">
                <a:solidFill>
                  <a:srgbClr val="008000"/>
                </a:solidFill>
                <a:effectLst>
                  <a:outerShdw blurRad="38100" dist="38100" dir="2700000" algn="tl">
                    <a:srgbClr val="000000"/>
                  </a:outerShdw>
                </a:effectLst>
                <a:latin typeface="Tahoma" pitchFamily="34" charset="0"/>
              </a:rPr>
              <a:t>Two intoxicated people can have consensual 		sex</a:t>
            </a:r>
          </a:p>
          <a:p>
            <a:pPr eaLnBrk="1" hangingPunct="1">
              <a:lnSpc>
                <a:spcPct val="80000"/>
              </a:lnSpc>
              <a:spcBef>
                <a:spcPts val="250"/>
              </a:spcBef>
              <a:tabLst>
                <a:tab pos="0" algn="l"/>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144000" algn="l"/>
                <a:tab pos="9601200" algn="l"/>
                <a:tab pos="10058400" algn="l"/>
                <a:tab pos="10515600" algn="l"/>
              </a:tabLst>
            </a:pPr>
            <a:endParaRPr lang="en-US" sz="3200" i="1">
              <a:solidFill>
                <a:srgbClr val="008000"/>
              </a:solidFill>
              <a:effectLst>
                <a:outerShdw blurRad="38100" dist="38100" dir="2700000" algn="tl">
                  <a:srgbClr val="000000"/>
                </a:outerShdw>
              </a:effectLst>
              <a:latin typeface="Tahoma" pitchFamily="34" charset="0"/>
            </a:endParaRPr>
          </a:p>
        </p:txBody>
      </p:sp>
      <p:sp>
        <p:nvSpPr>
          <p:cNvPr id="24581" name="Text Box 5"/>
          <p:cNvSpPr txBox="1">
            <a:spLocks noChangeArrowheads="1"/>
          </p:cNvSpPr>
          <p:nvPr/>
        </p:nvSpPr>
        <p:spPr bwMode="auto">
          <a:xfrm>
            <a:off x="171450" y="4127500"/>
            <a:ext cx="8972550" cy="901700"/>
          </a:xfrm>
          <a:prstGeom prst="rect">
            <a:avLst/>
          </a:prstGeom>
          <a:noFill/>
          <a:ln w="9525">
            <a:noFill/>
            <a:round/>
            <a:headEnd/>
            <a:tailEnd/>
          </a:ln>
          <a:effectLst/>
        </p:spPr>
        <p:txBody>
          <a:bodyPr lIns="90000" tIns="45000" rIns="90000" bIns="45000"/>
          <a:lstStyle/>
          <a:p>
            <a:pPr eaLnBrk="1" hangingPunct="1">
              <a:lnSpc>
                <a:spcPct val="80000"/>
              </a:lnSpc>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i="1">
                <a:solidFill>
                  <a:srgbClr val="4B1F6F"/>
                </a:solidFill>
                <a:effectLst>
                  <a:outerShdw blurRad="38100" dist="38100" dir="2700000" algn="tl">
                    <a:srgbClr val="000000"/>
                  </a:outerShdw>
                </a:effectLst>
                <a:latin typeface="Tahoma" pitchFamily="34" charset="0"/>
              </a:rPr>
              <a:t>Public displays of affection are okay</a:t>
            </a:r>
          </a:p>
          <a:p>
            <a:pPr eaLnBrk="1" hangingPunct="1">
              <a:lnSpc>
                <a:spcPct val="80000"/>
              </a:lnSpc>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i="1">
              <a:solidFill>
                <a:srgbClr val="4B1F6F"/>
              </a:solidFill>
              <a:effectLst>
                <a:outerShdw blurRad="38100" dist="38100" dir="2700000" algn="tl">
                  <a:srgbClr val="000000"/>
                </a:outerShdw>
              </a:effectLst>
              <a:latin typeface="Tahoma" pitchFamily="34" charset="0"/>
            </a:endParaRPr>
          </a:p>
        </p:txBody>
      </p:sp>
      <p:sp>
        <p:nvSpPr>
          <p:cNvPr id="24582" name="Text Box 6"/>
          <p:cNvSpPr txBox="1">
            <a:spLocks noChangeArrowheads="1"/>
          </p:cNvSpPr>
          <p:nvPr/>
        </p:nvSpPr>
        <p:spPr bwMode="auto">
          <a:xfrm>
            <a:off x="228600" y="4651375"/>
            <a:ext cx="8972550" cy="1292225"/>
          </a:xfrm>
          <a:prstGeom prst="rect">
            <a:avLst/>
          </a:prstGeom>
          <a:noFill/>
          <a:ln w="9525">
            <a:noFill/>
            <a:round/>
            <a:headEnd/>
            <a:tailEnd/>
          </a:ln>
          <a:effectLst/>
        </p:spPr>
        <p:txBody>
          <a:bodyPr lIns="90000" tIns="45000" rIns="90000" bIns="45000"/>
          <a:lstStyle/>
          <a:p>
            <a:pPr eaLnBrk="1" hangingPunct="1">
              <a:lnSpc>
                <a:spcPct val="80000"/>
              </a:lnSpc>
              <a:spcBef>
                <a:spcPts val="250"/>
              </a:spcBef>
              <a:tabLst>
                <a:tab pos="0" algn="l"/>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144000" algn="l"/>
                <a:tab pos="9601200" algn="l"/>
                <a:tab pos="10058400" algn="l"/>
                <a:tab pos="10515600" algn="l"/>
              </a:tabLst>
            </a:pPr>
            <a:r>
              <a:rPr lang="en-US" sz="3200" i="1">
                <a:solidFill>
                  <a:srgbClr val="C5000B"/>
                </a:solidFill>
                <a:effectLst>
                  <a:outerShdw blurRad="38100" dist="38100" dir="2700000" algn="tl">
                    <a:srgbClr val="000000"/>
                  </a:outerShdw>
                </a:effectLst>
                <a:latin typeface="Tahoma" pitchFamily="34" charset="0"/>
              </a:rPr>
              <a:t>Pornography can be a healthy component of a 		positive sexual relationship</a:t>
            </a:r>
          </a:p>
          <a:p>
            <a:pPr eaLnBrk="1" hangingPunct="1">
              <a:lnSpc>
                <a:spcPct val="80000"/>
              </a:lnSpc>
              <a:spcBef>
                <a:spcPts val="250"/>
              </a:spcBef>
              <a:tabLst>
                <a:tab pos="0" algn="l"/>
                <a:tab pos="103188" algn="l"/>
                <a:tab pos="560388" algn="l"/>
                <a:tab pos="1017588" algn="l"/>
                <a:tab pos="1474788" algn="l"/>
                <a:tab pos="1931988" algn="l"/>
                <a:tab pos="2389188" algn="l"/>
                <a:tab pos="2846388" algn="l"/>
                <a:tab pos="3303588" algn="l"/>
                <a:tab pos="3760788" algn="l"/>
                <a:tab pos="4217988" algn="l"/>
                <a:tab pos="4675188" algn="l"/>
                <a:tab pos="5132388" algn="l"/>
                <a:tab pos="5589588" algn="l"/>
                <a:tab pos="6046788" algn="l"/>
                <a:tab pos="6503988" algn="l"/>
                <a:tab pos="6961188" algn="l"/>
                <a:tab pos="7418388" algn="l"/>
                <a:tab pos="7875588" algn="l"/>
                <a:tab pos="8332788" algn="l"/>
                <a:tab pos="8789988" algn="l"/>
                <a:tab pos="9144000" algn="l"/>
                <a:tab pos="9601200" algn="l"/>
                <a:tab pos="10058400" algn="l"/>
                <a:tab pos="10515600" algn="l"/>
              </a:tabLst>
            </a:pPr>
            <a:endParaRPr lang="en-US" sz="3200" i="1">
              <a:solidFill>
                <a:srgbClr val="C5000B"/>
              </a:solidFill>
              <a:effectLst>
                <a:outerShdw blurRad="38100" dist="38100" dir="2700000" algn="tl">
                  <a:srgbClr val="000000"/>
                </a:outerShdw>
              </a:effectLst>
              <a:latin typeface="Tahoma" pitchFamily="34" charset="0"/>
            </a:endParaRPr>
          </a:p>
        </p:txBody>
      </p:sp>
      <p:sp>
        <p:nvSpPr>
          <p:cNvPr id="24583" name="Text Box 7"/>
          <p:cNvSpPr txBox="1">
            <a:spLocks noChangeArrowheads="1"/>
          </p:cNvSpPr>
          <p:nvPr/>
        </p:nvSpPr>
        <p:spPr bwMode="auto">
          <a:xfrm>
            <a:off x="47625" y="5486400"/>
            <a:ext cx="6353175" cy="914400"/>
          </a:xfrm>
          <a:prstGeom prst="rect">
            <a:avLst/>
          </a:prstGeom>
          <a:noFill/>
          <a:ln w="9525">
            <a:noFill/>
            <a:round/>
            <a:headEnd/>
            <a:tailEnd/>
          </a:ln>
          <a:effectLst/>
        </p:spPr>
        <p:txBody>
          <a:bodyPr lIns="90000" tIns="45000" rIns="90000" bIns="45000"/>
          <a:lstStyle/>
          <a:p>
            <a:pPr eaLnBrk="1" hangingPunct="1">
              <a:lnSpc>
                <a:spcPct val="80000"/>
              </a:lnSpc>
              <a:spcBef>
                <a:spcPts val="2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i="1">
                <a:solidFill>
                  <a:srgbClr val="663300"/>
                </a:solidFill>
                <a:effectLst>
                  <a:outerShdw blurRad="38100" dist="38100" dir="2700000" algn="tl">
                    <a:srgbClr val="000000"/>
                  </a:outerShdw>
                </a:effectLst>
                <a:latin typeface="Tahoma" pitchFamily="34" charset="0"/>
              </a:rPr>
              <a:t>Drunk sex is better than sober sex</a:t>
            </a:r>
          </a:p>
        </p:txBody>
      </p:sp>
    </p:spTree>
  </p:cSld>
  <p:clrMapOvr>
    <a:masterClrMapping/>
  </p:clrMapOvr>
  <p:transition/>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271463"/>
            <a:ext cx="8229600" cy="13319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1: What is “Hooking Up”?</a:t>
            </a:r>
          </a:p>
        </p:txBody>
      </p:sp>
      <p:sp>
        <p:nvSpPr>
          <p:cNvPr id="25602" name="Rectangle 2"/>
          <p:cNvSpPr>
            <a:spLocks noGrp="1" noChangeArrowheads="1"/>
          </p:cNvSpPr>
          <p:nvPr>
            <p:ph type="body" idx="4294967295"/>
          </p:nvPr>
        </p:nvSpPr>
        <p:spPr>
          <a:xfrm>
            <a:off x="457200" y="1600200"/>
            <a:ext cx="8229600" cy="4495800"/>
          </a:xfrm>
          <a:ln/>
        </p:spPr>
        <p:txBody>
          <a:bodyPr/>
          <a:lstStyle/>
          <a:p>
            <a:pPr marL="325438" indent="-325438">
              <a:buClr>
                <a:srgbClr val="3333CC"/>
              </a:buClr>
              <a:buSzPct val="80000"/>
              <a:buFont typeface="Wingdings" pitchFamily="2" charset="2"/>
              <a:buNone/>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   </a:t>
            </a:r>
          </a:p>
          <a:p>
            <a:pPr marL="325438" indent="-325438">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The definitions of the practice differ depending on who one asks. </a:t>
            </a:r>
          </a:p>
          <a:p>
            <a:pPr marL="325438" indent="-325438">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Vagueness is strategic.  </a:t>
            </a:r>
          </a:p>
          <a:p>
            <a:pPr marL="325438" indent="-325438">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Many of our students are dissatisfied with their social options and lack of authentic personal relationships.</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273050"/>
            <a:ext cx="8223250" cy="11398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1: Defining “Hooking Up”</a:t>
            </a:r>
          </a:p>
        </p:txBody>
      </p:sp>
      <p:sp>
        <p:nvSpPr>
          <p:cNvPr id="26626" name="Rectangle 2"/>
          <p:cNvSpPr>
            <a:spLocks noGrp="1" noChangeArrowheads="1"/>
          </p:cNvSpPr>
          <p:nvPr>
            <p:ph type="body" idx="4294967295"/>
          </p:nvPr>
        </p:nvSpPr>
        <p:spPr>
          <a:xfrm>
            <a:off x="457200" y="1600200"/>
            <a:ext cx="8223250" cy="4494213"/>
          </a:xfrm>
          <a:ln/>
        </p:spPr>
        <p:txBody>
          <a:bodyPr/>
          <a:lstStyle/>
          <a:p>
            <a:pPr indent="-333375" algn="ctr">
              <a:lnSpc>
                <a:spcPct val="90000"/>
              </a:lnSpc>
              <a:spcBef>
                <a:spcPts val="6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4000"/>
              <a:t>A casual, noncommittal sexual experience ranging from making out to sexual intercourse [with a potential lack of mutual commitment, affection, attachment, emotion, and there is not necessarily a balance of power].</a:t>
            </a:r>
            <a:r>
              <a:rPr lang="en-US" sz="2400"/>
              <a:t> </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457200" y="273050"/>
            <a:ext cx="8223250" cy="11398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1: Defining “Hooking Up”</a:t>
            </a:r>
          </a:p>
        </p:txBody>
      </p:sp>
      <p:sp>
        <p:nvSpPr>
          <p:cNvPr id="27650" name="Rectangle 2"/>
          <p:cNvSpPr>
            <a:spLocks noGrp="1" noChangeArrowheads="1"/>
          </p:cNvSpPr>
          <p:nvPr>
            <p:ph type="body" idx="4294967295"/>
          </p:nvPr>
        </p:nvSpPr>
        <p:spPr>
          <a:xfrm>
            <a:off x="457200" y="1600200"/>
            <a:ext cx="8223250" cy="4494213"/>
          </a:xfrm>
          <a:ln/>
        </p:spPr>
        <p:txBody>
          <a:bodyPr/>
          <a:lstStyle/>
          <a:p>
            <a:pPr indent="-333375" algn="ctr">
              <a:lnSpc>
                <a:spcPct val="90000"/>
              </a:lnSpc>
              <a:spcBef>
                <a:spcPts val="6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6600"/>
              <a:t>Pros</a:t>
            </a:r>
          </a:p>
          <a:p>
            <a:pPr indent="-333375" algn="ctr">
              <a:lnSpc>
                <a:spcPct val="90000"/>
              </a:lnSpc>
              <a:spcBef>
                <a:spcPts val="6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6600"/>
              <a:t>&amp;</a:t>
            </a:r>
          </a:p>
          <a:p>
            <a:pPr indent="-333375" algn="ctr">
              <a:lnSpc>
                <a:spcPct val="90000"/>
              </a:lnSpc>
              <a:spcBef>
                <a:spcPts val="6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6600"/>
              <a:t>Cons</a:t>
            </a:r>
          </a:p>
          <a:p>
            <a:pPr indent="-333375" algn="ctr">
              <a:lnSpc>
                <a:spcPct val="90000"/>
              </a:lnSpc>
              <a:spcBef>
                <a:spcPts val="6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6600"/>
              <a:t>of “Hooking Up”</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125413"/>
            <a:ext cx="8223250" cy="14351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2: “An Immodest Proposal” Ch. 15</a:t>
            </a:r>
          </a:p>
        </p:txBody>
      </p:sp>
      <p:sp>
        <p:nvSpPr>
          <p:cNvPr id="28674" name="Rectangle 2"/>
          <p:cNvSpPr>
            <a:spLocks noGrp="1" noChangeArrowheads="1"/>
          </p:cNvSpPr>
          <p:nvPr>
            <p:ph type="body" idx="4294967295"/>
          </p:nvPr>
        </p:nvSpPr>
        <p:spPr>
          <a:xfrm>
            <a:off x="457200" y="1600200"/>
            <a:ext cx="8223250" cy="4494213"/>
          </a:xfrm>
          <a:ln/>
        </p:spPr>
        <p:txBody>
          <a:bodyPr/>
          <a:lstStyle/>
          <a:p>
            <a:pPr indent="-33178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31788">
              <a:buSzPct val="33000"/>
              <a:buFont typeface="Times New Roman" pitchFamily="18"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Meaning of first time sexual encounters</a:t>
            </a:r>
          </a:p>
          <a:p>
            <a:pPr indent="-331788">
              <a:buSzPct val="33000"/>
              <a:buFont typeface="Times New Roman" pitchFamily="18"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Experiences of men and women</a:t>
            </a:r>
          </a:p>
          <a:p>
            <a:pPr indent="-331788">
              <a:buSzPct val="33000"/>
              <a:buFont typeface="Times New Roman" pitchFamily="18"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Goals of sex</a:t>
            </a:r>
          </a:p>
          <a:p>
            <a:pPr indent="-331788">
              <a:buSzPct val="33000"/>
              <a:buFont typeface="Times New Roman" pitchFamily="18"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Sexual agency and power</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7200" y="180975"/>
            <a:ext cx="8223250" cy="2105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3: “Gray Rape and Why it Matters” Ch. 13 &amp; “Fantasy of Acceptable “Non-Consent” Ch. 9</a:t>
            </a:r>
          </a:p>
        </p:txBody>
      </p:sp>
      <p:sp>
        <p:nvSpPr>
          <p:cNvPr id="29698" name="Rectangle 2"/>
          <p:cNvSpPr>
            <a:spLocks noGrp="1" noChangeArrowheads="1"/>
          </p:cNvSpPr>
          <p:nvPr>
            <p:ph type="body" idx="4294967295"/>
          </p:nvPr>
        </p:nvSpPr>
        <p:spPr>
          <a:xfrm>
            <a:off x="457200" y="2971800"/>
            <a:ext cx="8223250" cy="4494213"/>
          </a:xfrm>
          <a:ln/>
        </p:spPr>
        <p:txBody>
          <a:bodyPr/>
          <a:lstStyle/>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What is rape?</a:t>
            </a:r>
          </a:p>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Rape vs. gray rape</a:t>
            </a:r>
          </a:p>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College life and acquaintance rape</a:t>
            </a:r>
          </a:p>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Consent within unexplored relationships</a:t>
            </a:r>
          </a:p>
          <a:p>
            <a:pPr marL="333375" indent="-333375">
              <a:buClrTx/>
              <a:buSzPct val="33000"/>
              <a:buFontTx/>
              <a:buNone/>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endParaRPr lang="en-US"/>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457200" y="228600"/>
            <a:ext cx="8223250" cy="2105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4: “Beyond Yes or NO: Consent as a Sexual Process” Ch. 3</a:t>
            </a:r>
          </a:p>
        </p:txBody>
      </p:sp>
      <p:sp>
        <p:nvSpPr>
          <p:cNvPr id="30722" name="Rectangle 2"/>
          <p:cNvSpPr>
            <a:spLocks noGrp="1" noChangeArrowheads="1"/>
          </p:cNvSpPr>
          <p:nvPr>
            <p:ph type="body" idx="4294967295"/>
          </p:nvPr>
        </p:nvSpPr>
        <p:spPr>
          <a:xfrm>
            <a:off x="457200" y="3049588"/>
            <a:ext cx="8223250" cy="4494212"/>
          </a:xfrm>
          <a:ln/>
        </p:spPr>
        <p:txBody>
          <a:bodyPr/>
          <a:lstStyle/>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Responsibilities in sexual relationships</a:t>
            </a:r>
          </a:p>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Men and women in LGBTQ relationships</a:t>
            </a:r>
          </a:p>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Using consent to achieve sexual goals</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234950" y="0"/>
            <a:ext cx="8223250" cy="277495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5: “Offensive Feminism: The Conservative Gender Norms That Perpetuate Rape Culture” Ch. 1 &amp; Action-Planning</a:t>
            </a:r>
          </a:p>
        </p:txBody>
      </p:sp>
      <p:sp>
        <p:nvSpPr>
          <p:cNvPr id="31746" name="Rectangle 2"/>
          <p:cNvSpPr>
            <a:spLocks noGrp="1" noChangeArrowheads="1"/>
          </p:cNvSpPr>
          <p:nvPr>
            <p:ph type="body" idx="4294967295"/>
          </p:nvPr>
        </p:nvSpPr>
        <p:spPr>
          <a:xfrm>
            <a:off x="457200" y="3049588"/>
            <a:ext cx="8223250" cy="4494212"/>
          </a:xfrm>
          <a:ln/>
        </p:spPr>
        <p:txBody>
          <a:bodyPr/>
          <a:lstStyle/>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What does rape mean on THIS campus?</a:t>
            </a:r>
          </a:p>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Does college culture impact sexual relationships?</a:t>
            </a:r>
          </a:p>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Hierarchies that perpetuate entitlement and power</a:t>
            </a:r>
          </a:p>
          <a:p>
            <a:pPr marL="333375" indent="-333375">
              <a:buSzPct val="33000"/>
              <a:buFont typeface="Times New Roman"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t>Obstacles to healthy sexuality</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273050"/>
            <a:ext cx="8223250" cy="11398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5: Action-Planning</a:t>
            </a:r>
          </a:p>
        </p:txBody>
      </p:sp>
      <p:sp>
        <p:nvSpPr>
          <p:cNvPr id="32770" name="Rectangle 2"/>
          <p:cNvSpPr>
            <a:spLocks noGrp="1" noChangeArrowheads="1"/>
          </p:cNvSpPr>
          <p:nvPr>
            <p:ph type="body" idx="4294967295"/>
          </p:nvPr>
        </p:nvSpPr>
        <p:spPr>
          <a:xfrm>
            <a:off x="457200" y="1600200"/>
            <a:ext cx="8223250" cy="5057775"/>
          </a:xfrm>
          <a:ln/>
        </p:spPr>
        <p:txBody>
          <a:bodyPr/>
          <a:lstStyle/>
          <a:p>
            <a:endParaRPr lang="en-US"/>
          </a:p>
        </p:txBody>
      </p:sp>
      <p:graphicFrame>
        <p:nvGraphicFramePr>
          <p:cNvPr id="32771" name="Group 3"/>
          <p:cNvGraphicFramePr>
            <a:graphicFrameLocks noGrp="1"/>
          </p:cNvGraphicFramePr>
          <p:nvPr/>
        </p:nvGraphicFramePr>
        <p:xfrm>
          <a:off x="0" y="1143000"/>
          <a:ext cx="9145588" cy="5716588"/>
        </p:xfrm>
        <a:graphic>
          <a:graphicData uri="http://schemas.openxmlformats.org/drawingml/2006/table">
            <a:tbl>
              <a:tblPr/>
              <a:tblGrid>
                <a:gridCol w="2955925"/>
                <a:gridCol w="2960688"/>
                <a:gridCol w="3228975"/>
              </a:tblGrid>
              <a:tr h="1576388">
                <a:tc>
                  <a:txBody>
                    <a:bodyPr/>
                    <a:lstStyle/>
                    <a:p>
                      <a:pPr marL="0" marR="0" lvl="0" indent="0" algn="l" defTabSz="457200" rtl="0" eaLnBrk="0"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418824" marB="46800" horzOverflow="overflow">
                    <a:lnL>
                      <a:noFill/>
                    </a:lnL>
                    <a:lnR>
                      <a:noFill/>
                    </a:lnR>
                    <a:lnT>
                      <a:noFill/>
                    </a:lnT>
                    <a:lnB>
                      <a:noFill/>
                    </a:lnB>
                    <a:lnTlToBr>
                      <a:noFill/>
                    </a:lnTlToBr>
                    <a:lnBlToTr>
                      <a:noFill/>
                    </a:lnBlToTr>
                    <a:solidFill>
                      <a:srgbClr val="83CAFF"/>
                    </a:solidFill>
                  </a:tcPr>
                </a:tc>
                <a:tc>
                  <a:txBody>
                    <a:bodyPr/>
                    <a:lstStyle/>
                    <a:p>
                      <a:pPr marL="0" marR="0" lvl="0" indent="0" algn="l" defTabSz="457200" rtl="0" eaLnBrk="1"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4000" b="0" i="0" u="none" strike="noStrike" cap="none" normalizeH="0" baseline="0" smtClean="0">
                          <a:ln>
                            <a:noFill/>
                          </a:ln>
                          <a:solidFill>
                            <a:srgbClr val="FFFFCC"/>
                          </a:solidFill>
                          <a:effectLst>
                            <a:outerShdw blurRad="38100" dist="38100" dir="2700000" algn="tl">
                              <a:srgbClr val="000000"/>
                            </a:outerShdw>
                          </a:effectLst>
                          <a:latin typeface="Arial" charset="0"/>
                          <a:ea typeface="Arial Unicode MS" pitchFamily="34" charset="-128"/>
                          <a:cs typeface="Arial Unicode MS" pitchFamily="34" charset="-128"/>
                        </a:rPr>
                        <a:t>This month</a:t>
                      </a:r>
                    </a:p>
                  </a:txBody>
                  <a:tcPr marL="90000" marR="90000" marT="873360" marB="468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57200" rtl="0" eaLnBrk="1"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4000" b="0" i="0" u="none" strike="noStrike" cap="none" normalizeH="0" baseline="0" smtClean="0">
                          <a:ln>
                            <a:noFill/>
                          </a:ln>
                          <a:solidFill>
                            <a:srgbClr val="FFFFCC"/>
                          </a:solidFill>
                          <a:effectLst>
                            <a:outerShdw blurRad="38100" dist="38100" dir="2700000" algn="tl">
                              <a:srgbClr val="000000"/>
                            </a:outerShdw>
                          </a:effectLst>
                          <a:latin typeface="Arial" charset="0"/>
                          <a:ea typeface="Arial Unicode MS" pitchFamily="34" charset="-128"/>
                          <a:cs typeface="Arial Unicode MS" pitchFamily="34" charset="-128"/>
                        </a:rPr>
                        <a:t>This semester</a:t>
                      </a:r>
                    </a:p>
                  </a:txBody>
                  <a:tcPr marL="36000" marR="36000" marT="827280" marB="36000" horzOverflow="overflow">
                    <a:lnL>
                      <a:noFill/>
                    </a:lnL>
                    <a:lnR>
                      <a:noFill/>
                    </a:lnR>
                    <a:lnT>
                      <a:noFill/>
                    </a:lnT>
                    <a:lnB>
                      <a:noFill/>
                    </a:lnB>
                    <a:lnTlToBr>
                      <a:noFill/>
                    </a:lnTlToBr>
                    <a:lnBlToTr>
                      <a:noFill/>
                    </a:lnBlToTr>
                    <a:solidFill>
                      <a:srgbClr val="0066CC"/>
                    </a:solidFill>
                  </a:tcPr>
                </a:tc>
              </a:tr>
              <a:tr h="1727200">
                <a:tc>
                  <a:txBody>
                    <a:bodyPr/>
                    <a:lstStyle/>
                    <a:p>
                      <a:pPr marL="0" marR="0" lvl="0" indent="0" algn="l" defTabSz="457200" rtl="0" eaLnBrk="1"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1"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rPr>
                        <a:t>What I will do as a result of this class</a:t>
                      </a:r>
                    </a:p>
                  </a:txBody>
                  <a:tcPr marL="90000" marR="90000" marT="583848"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0"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418824"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57200" rtl="0" eaLnBrk="0"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418824" marB="46800" horzOverflow="overflow">
                    <a:lnL>
                      <a:noFill/>
                    </a:lnL>
                    <a:lnR>
                      <a:noFill/>
                    </a:lnR>
                    <a:lnT>
                      <a:noFill/>
                    </a:lnT>
                    <a:lnB>
                      <a:noFill/>
                    </a:lnB>
                    <a:lnTlToBr>
                      <a:noFill/>
                    </a:lnTlToBr>
                    <a:lnBlToTr>
                      <a:noFill/>
                    </a:lnBlToTr>
                    <a:solidFill>
                      <a:srgbClr val="0099FF"/>
                    </a:solidFill>
                  </a:tcPr>
                </a:tc>
              </a:tr>
              <a:tr h="2411413">
                <a:tc>
                  <a:txBody>
                    <a:bodyPr/>
                    <a:lstStyle/>
                    <a:p>
                      <a:pPr marL="0" marR="0" lvl="0" indent="0" algn="l"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200" b="1"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rPr>
                        <a:t>What I will encourage my organization or group to do as a result of this class</a:t>
                      </a:r>
                    </a:p>
                  </a:txBody>
                  <a:tcPr marL="90000" marR="90000" marT="415404"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0"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36000" marR="36000" marT="392184" marB="360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0"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418824" marB="46800" horzOverflow="overflow">
                    <a:lnL>
                      <a:noFill/>
                    </a:lnL>
                    <a:lnR>
                      <a:noFill/>
                    </a:lnR>
                    <a:lnT>
                      <a:noFill/>
                    </a:lnT>
                    <a:lnB>
                      <a:noFill/>
                    </a:lnB>
                    <a:lnTlToBr>
                      <a:noFill/>
                    </a:lnTlToBr>
                    <a:lnBlToTr>
                      <a:noFill/>
                    </a:lnBlToTr>
                    <a:solidFill>
                      <a:srgbClr val="99CCFF"/>
                    </a:solidFill>
                  </a:tcPr>
                </a:tc>
              </a:tr>
            </a:tbl>
          </a:graphicData>
        </a:graphic>
      </p:graphicFrame>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4" cstate="print"/>
          <a:srcRect/>
          <a:stretch>
            <a:fillRect/>
          </a:stretch>
        </p:blipFill>
        <p:spPr bwMode="auto">
          <a:xfrm>
            <a:off x="0" y="0"/>
            <a:ext cx="3429000" cy="4114800"/>
          </a:xfrm>
          <a:prstGeom prst="rect">
            <a:avLst/>
          </a:prstGeom>
          <a:noFill/>
          <a:ln w="9525">
            <a:noFill/>
            <a:round/>
            <a:headEnd/>
            <a:tailEnd/>
          </a:ln>
          <a:effectLst/>
        </p:spPr>
      </p:pic>
      <p:graphicFrame>
        <p:nvGraphicFramePr>
          <p:cNvPr id="6146" name="Object 2"/>
          <p:cNvGraphicFramePr>
            <a:graphicFrameLocks noChangeAspect="1"/>
          </p:cNvGraphicFramePr>
          <p:nvPr/>
        </p:nvGraphicFramePr>
        <p:xfrm>
          <a:off x="-1465263" y="7629525"/>
          <a:ext cx="1266825" cy="1257300"/>
        </p:xfrm>
        <a:graphic>
          <a:graphicData uri="http://schemas.openxmlformats.org/presentationml/2006/ole">
            <p:oleObj spid="_x0000_s6146" r:id="rId5" imgW="1269841" imgH="1257143" progId="">
              <p:embed/>
            </p:oleObj>
          </a:graphicData>
        </a:graphic>
      </p:graphicFrame>
      <p:sp>
        <p:nvSpPr>
          <p:cNvPr id="6147" name="Text Box 3"/>
          <p:cNvSpPr txBox="1">
            <a:spLocks noChangeArrowheads="1"/>
          </p:cNvSpPr>
          <p:nvPr/>
        </p:nvSpPr>
        <p:spPr bwMode="auto">
          <a:xfrm>
            <a:off x="0" y="4114800"/>
            <a:ext cx="9144000" cy="1143000"/>
          </a:xfrm>
          <a:prstGeom prst="rect">
            <a:avLst/>
          </a:prstGeom>
          <a:solidFill>
            <a:srgbClr val="FFFFFF"/>
          </a:solidFill>
          <a:ln w="9360">
            <a:solidFill>
              <a:srgbClr val="000000"/>
            </a:solidFill>
            <a:miter lim="800000"/>
            <a:headEnd/>
            <a:tailEnd/>
          </a:ln>
          <a:effectLst/>
        </p:spPr>
        <p:txBody>
          <a:bodyPr lIns="90000" tIns="46800" rIns="90000" bIns="468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b="1">
                <a:solidFill>
                  <a:srgbClr val="000000"/>
                </a:solidFill>
                <a:latin typeface="Byington" pitchFamily="2" charset="0"/>
                <a:cs typeface="Times New Roman" pitchFamily="18" charset="0"/>
              </a:rPr>
              <a:t>  The Yes Means Yes Series</a:t>
            </a:r>
          </a:p>
        </p:txBody>
      </p:sp>
      <p:sp>
        <p:nvSpPr>
          <p:cNvPr id="6148" name="Text Box 4"/>
          <p:cNvSpPr txBox="1">
            <a:spLocks noChangeArrowheads="1"/>
          </p:cNvSpPr>
          <p:nvPr/>
        </p:nvSpPr>
        <p:spPr bwMode="auto">
          <a:xfrm>
            <a:off x="3886200" y="228600"/>
            <a:ext cx="5029200" cy="3657600"/>
          </a:xfrm>
          <a:prstGeom prst="rect">
            <a:avLst/>
          </a:prstGeom>
          <a:noFill/>
          <a:ln w="9360">
            <a:solidFill>
              <a:srgbClr val="000000"/>
            </a:solidFill>
            <a:miter lim="800000"/>
            <a:headEnd/>
            <a:tailEnd/>
          </a:ln>
          <a:effectLst/>
        </p:spPr>
        <p:txBody>
          <a:bodyPr lIns="90000" tIns="46800" rIns="90000" bIns="4680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Byington" pitchFamily="2" charset="0"/>
                <a:cs typeface="Times New Roman" pitchFamily="18" charset="0"/>
              </a:rPr>
              <a:t>Are you confused by the “hook up culture”? Do you ever wonder about how to ask for what you want in a relationship? Would you like to think about how to navigate your sexuality better? Could you learn how to better help others with these areas? If you answered yes to any of these questions, this series if for you!</a:t>
            </a:r>
          </a:p>
        </p:txBody>
      </p:sp>
      <p:sp>
        <p:nvSpPr>
          <p:cNvPr id="6149" name="Rectangle 5"/>
          <p:cNvSpPr>
            <a:spLocks noChangeArrowheads="1"/>
          </p:cNvSpPr>
          <p:nvPr/>
        </p:nvSpPr>
        <p:spPr bwMode="auto">
          <a:xfrm>
            <a:off x="-1465263" y="-2027238"/>
            <a:ext cx="9144001" cy="1588"/>
          </a:xfrm>
          <a:prstGeom prst="rect">
            <a:avLst/>
          </a:prstGeom>
          <a:noFill/>
          <a:ln w="9525">
            <a:noFill/>
            <a:round/>
            <a:headEnd/>
            <a:tailEnd/>
          </a:ln>
          <a:effectLst/>
        </p:spPr>
        <p:txBody>
          <a:bodyPr wrap="none" anchor="ctr"/>
          <a:lstStyle/>
          <a:p>
            <a:endParaRPr lang="en-US"/>
          </a:p>
        </p:txBody>
      </p:sp>
      <p:sp>
        <p:nvSpPr>
          <p:cNvPr id="6150" name="Rectangle 6"/>
          <p:cNvSpPr>
            <a:spLocks noChangeArrowheads="1"/>
          </p:cNvSpPr>
          <p:nvPr/>
        </p:nvSpPr>
        <p:spPr bwMode="auto">
          <a:xfrm>
            <a:off x="685800" y="5195888"/>
            <a:ext cx="7767638" cy="1677987"/>
          </a:xfrm>
          <a:prstGeom prst="rect">
            <a:avLst/>
          </a:prstGeom>
          <a:noFill/>
          <a:ln w="9525">
            <a:noFill/>
            <a:round/>
            <a:headEnd/>
            <a:tailEnd/>
          </a:ln>
          <a:effectLst/>
        </p:spPr>
        <p:txBody>
          <a:bodyPr wrap="none" lIns="90000" tIns="46800" rIns="90000" bIns="46800" anchor="ctr">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a:solidFill>
                <a:srgbClr val="000000"/>
              </a:solidFill>
              <a:latin typeface="Tahoma" pitchFamily="34" charset="0"/>
              <a:cs typeface="Times New Roman" pitchFamily="18" charset="0"/>
            </a:endParaRP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cs typeface="Times New Roman" pitchFamily="18" charset="0"/>
              </a:rPr>
              <a:t>						</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cs typeface="Times New Roman" pitchFamily="18" charset="0"/>
              </a:rPr>
              <a:t>Join other students, faculty, and staff as we explore </a:t>
            </a:r>
            <a:br>
              <a:rPr lang="en-US" sz="2000" b="1">
                <a:solidFill>
                  <a:srgbClr val="000000"/>
                </a:solidFill>
                <a:cs typeface="Times New Roman" pitchFamily="18" charset="0"/>
              </a:rPr>
            </a:br>
            <a:r>
              <a:rPr lang="en-US" sz="2000" b="1">
                <a:solidFill>
                  <a:srgbClr val="000000"/>
                </a:solidFill>
                <a:cs typeface="Times New Roman" pitchFamily="18" charset="0"/>
              </a:rPr>
              <a:t>healthy relationships through positive sexuality, </a:t>
            </a:r>
            <a:br>
              <a:rPr lang="en-US" sz="2000" b="1">
                <a:solidFill>
                  <a:srgbClr val="000000"/>
                </a:solidFill>
                <a:cs typeface="Times New Roman" pitchFamily="18" charset="0"/>
              </a:rPr>
            </a:br>
            <a:r>
              <a:rPr lang="en-US" sz="2000" b="1">
                <a:solidFill>
                  <a:srgbClr val="000000"/>
                </a:solidFill>
                <a:cs typeface="Times New Roman" pitchFamily="18" charset="0"/>
              </a:rPr>
              <a:t>assertive communication, and better understanding ourselves.</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000000"/>
              </a:solidFill>
              <a:cs typeface="Times New Roman" pitchFamily="18" charset="0"/>
            </a:endParaRPr>
          </a:p>
        </p:txBody>
      </p:sp>
      <p:sp>
        <p:nvSpPr>
          <p:cNvPr id="6151" name="Rectangle 7"/>
          <p:cNvSpPr>
            <a:spLocks noChangeArrowheads="1"/>
          </p:cNvSpPr>
          <p:nvPr/>
        </p:nvSpPr>
        <p:spPr bwMode="auto">
          <a:xfrm>
            <a:off x="-1484313" y="1827213"/>
            <a:ext cx="7462838" cy="5481637"/>
          </a:xfrm>
          <a:prstGeom prst="rect">
            <a:avLst/>
          </a:prstGeom>
          <a:noFill/>
          <a:ln w="9525">
            <a:noFill/>
            <a:round/>
            <a:headEnd/>
            <a:tailEnd/>
          </a:ln>
          <a:effectLst/>
        </p:spPr>
        <p:txBody>
          <a:bodyPr wrap="none" anchor="ctr"/>
          <a:lstStyle/>
          <a:p>
            <a:endParaRPr lang="en-US"/>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3175"/>
            <a:ext cx="8223250" cy="9112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5: Action-Planning</a:t>
            </a:r>
          </a:p>
        </p:txBody>
      </p:sp>
      <p:sp>
        <p:nvSpPr>
          <p:cNvPr id="33794" name="Rectangle 2"/>
          <p:cNvSpPr>
            <a:spLocks noGrp="1" noChangeArrowheads="1"/>
          </p:cNvSpPr>
          <p:nvPr>
            <p:ph type="body" idx="4294967295"/>
          </p:nvPr>
        </p:nvSpPr>
        <p:spPr>
          <a:xfrm>
            <a:off x="457200" y="1600200"/>
            <a:ext cx="8223250" cy="5057775"/>
          </a:xfrm>
          <a:ln/>
        </p:spPr>
        <p:txBody>
          <a:bodyPr/>
          <a:lstStyle/>
          <a:p>
            <a:endParaRPr lang="en-US"/>
          </a:p>
        </p:txBody>
      </p:sp>
      <p:graphicFrame>
        <p:nvGraphicFramePr>
          <p:cNvPr id="33810" name="Group 18"/>
          <p:cNvGraphicFramePr>
            <a:graphicFrameLocks noGrp="1"/>
          </p:cNvGraphicFramePr>
          <p:nvPr/>
        </p:nvGraphicFramePr>
        <p:xfrm>
          <a:off x="44450" y="950913"/>
          <a:ext cx="9145588" cy="7691437"/>
        </p:xfrm>
        <a:graphic>
          <a:graphicData uri="http://schemas.openxmlformats.org/drawingml/2006/table">
            <a:tbl>
              <a:tblPr/>
              <a:tblGrid>
                <a:gridCol w="1597025"/>
                <a:gridCol w="7332663"/>
                <a:gridCol w="215900"/>
              </a:tblGrid>
              <a:tr h="1106488">
                <a:tc>
                  <a:txBody>
                    <a:bodyPr/>
                    <a:lstStyle/>
                    <a:p>
                      <a:pPr marL="0" marR="0" lvl="0" indent="0" algn="l" defTabSz="457200" rtl="0" eaLnBrk="0"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418824" marB="46800" horzOverflow="overflow">
                    <a:lnL>
                      <a:noFill/>
                    </a:lnL>
                    <a:lnR>
                      <a:noFill/>
                    </a:lnR>
                    <a:lnT>
                      <a:noFill/>
                    </a:lnT>
                    <a:lnB>
                      <a:noFill/>
                    </a:lnB>
                    <a:lnTlToBr>
                      <a:noFill/>
                    </a:lnTlToBr>
                    <a:lnBlToTr>
                      <a:noFill/>
                    </a:lnBlToTr>
                    <a:solidFill>
                      <a:srgbClr val="83CAFF"/>
                    </a:solidFill>
                  </a:tcPr>
                </a:tc>
                <a:tc>
                  <a:txBody>
                    <a:bodyPr/>
                    <a:lstStyle/>
                    <a:p>
                      <a:pPr marL="0" marR="0" lvl="0" indent="0" algn="l" defTabSz="457200" rtl="0" eaLnBrk="1"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4000" b="0" i="0" u="none" strike="noStrike" cap="none" normalizeH="0" baseline="0" smtClean="0">
                          <a:ln>
                            <a:noFill/>
                          </a:ln>
                          <a:solidFill>
                            <a:srgbClr val="FFFFCC"/>
                          </a:solidFill>
                          <a:effectLst>
                            <a:outerShdw blurRad="38100" dist="38100" dir="2700000" algn="tl">
                              <a:srgbClr val="000000"/>
                            </a:outerShdw>
                          </a:effectLst>
                          <a:latin typeface="Arial" charset="0"/>
                          <a:ea typeface="Arial Unicode MS" pitchFamily="34" charset="-128"/>
                          <a:cs typeface="Arial Unicode MS" pitchFamily="34" charset="-128"/>
                        </a:rPr>
                        <a:t>This month</a:t>
                      </a:r>
                    </a:p>
                  </a:txBody>
                  <a:tcPr marL="90000" marR="90000" marT="873360" marB="468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36000" marR="36000" marT="323424" marB="36000" horzOverflow="overflow">
                    <a:lnL>
                      <a:noFill/>
                    </a:lnL>
                    <a:lnR>
                      <a:noFill/>
                    </a:lnR>
                    <a:lnT>
                      <a:noFill/>
                    </a:lnT>
                    <a:lnB>
                      <a:noFill/>
                    </a:lnB>
                    <a:lnTlToBr>
                      <a:noFill/>
                    </a:lnTlToBr>
                    <a:lnBlToTr>
                      <a:noFill/>
                    </a:lnBlToTr>
                    <a:solidFill>
                      <a:srgbClr val="0066CC"/>
                    </a:solidFill>
                  </a:tcPr>
                </a:tc>
              </a:tr>
              <a:tr h="4279900">
                <a:tc>
                  <a:txBody>
                    <a:bodyPr/>
                    <a:lstStyle/>
                    <a:p>
                      <a:pPr marL="0" marR="0" lvl="0" indent="0" algn="l" defTabSz="457200" rtl="0" eaLnBrk="1"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1"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rPr>
                        <a:t>What I will do as a result of this class</a:t>
                      </a:r>
                    </a:p>
                  </a:txBody>
                  <a:tcPr marL="90000" marR="90000" marT="583848"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0" fontAlgn="base" latinLnBrk="0" hangingPunct="0">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Communicate my intentions &amp; feelings</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Spread the knowledge I’ve learned</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Go on more dates</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Not glorify the hook up culture </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Lend my “Yes Means Yes” book to a friend!</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Have confidence to make my own sexual decisions</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Be genuine with my friends</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Be honest, don’t play games</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Don’t put myself in situations where negative activity</a:t>
                      </a:r>
                      <a:b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b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            could occur</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Assert myself when I’m at a party</a:t>
                      </a:r>
                    </a:p>
                  </a:txBody>
                  <a:tcPr marL="36000" marR="36000" marT="36000" marB="360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90000" marR="90000" marT="350064" marB="46800" horzOverflow="overflow">
                    <a:lnL>
                      <a:noFill/>
                    </a:lnL>
                    <a:lnR>
                      <a:noFill/>
                    </a:lnR>
                    <a:lnT>
                      <a:noFill/>
                    </a:lnT>
                    <a:lnB>
                      <a:noFill/>
                    </a:lnB>
                    <a:lnTlToBr>
                      <a:noFill/>
                    </a:lnTlToBr>
                    <a:lnBlToTr>
                      <a:noFill/>
                    </a:lnBlToTr>
                    <a:solidFill>
                      <a:srgbClr val="0099FF"/>
                    </a:solidFill>
                  </a:tcPr>
                </a:tc>
              </a:tr>
              <a:tr h="1500188">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90000" marR="90000" marT="353664"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0" fontAlgn="base" latinLnBrk="0" hangingPunct="0">
                        <a:lnSpc>
                          <a:spcPct val="6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348552"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90000" marR="90000" marT="350064" marB="46800" horzOverflow="overflow">
                    <a:lnL>
                      <a:noFill/>
                    </a:lnL>
                    <a:lnR>
                      <a:noFill/>
                    </a:lnR>
                    <a:lnT>
                      <a:noFill/>
                    </a:lnT>
                    <a:lnB>
                      <a:noFill/>
                    </a:lnB>
                    <a:lnTlToBr>
                      <a:noFill/>
                    </a:lnTlToBr>
                    <a:lnBlToTr>
                      <a:noFill/>
                    </a:lnBlToTr>
                    <a:solidFill>
                      <a:srgbClr val="99CCFF"/>
                    </a:solidFill>
                  </a:tcPr>
                </a:tc>
              </a:tr>
              <a:tr h="512763">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0" marR="0" marT="287424"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0" fontAlgn="base" latinLnBrk="0" hangingPunct="0">
                        <a:lnSpc>
                          <a:spcPct val="6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348552"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0" marR="0" marT="287424" marB="0" horzOverflow="overflow">
                    <a:lnL>
                      <a:noFill/>
                    </a:lnL>
                    <a:lnR>
                      <a:noFill/>
                    </a:lnR>
                    <a:lnT>
                      <a:noFill/>
                    </a:lnT>
                    <a:lnB>
                      <a:noFill/>
                    </a:lnB>
                    <a:lnTlToBr>
                      <a:noFill/>
                    </a:lnTlToBr>
                    <a:lnBlToTr>
                      <a:noFill/>
                    </a:lnBlToTr>
                    <a:solidFill>
                      <a:srgbClr val="99CCFF"/>
                    </a:solidFill>
                  </a:tcPr>
                </a:tc>
              </a:tr>
            </a:tbl>
          </a:graphicData>
        </a:graphic>
      </p:graphicFrame>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0"/>
            <a:ext cx="8223250" cy="914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Class 5: Action-Planning</a:t>
            </a:r>
          </a:p>
        </p:txBody>
      </p:sp>
      <p:sp>
        <p:nvSpPr>
          <p:cNvPr id="34818" name="Rectangle 2"/>
          <p:cNvSpPr>
            <a:spLocks noGrp="1" noChangeArrowheads="1"/>
          </p:cNvSpPr>
          <p:nvPr>
            <p:ph type="body" idx="4294967295"/>
          </p:nvPr>
        </p:nvSpPr>
        <p:spPr>
          <a:xfrm>
            <a:off x="457200" y="1600200"/>
            <a:ext cx="8223250" cy="5057775"/>
          </a:xfrm>
          <a:ln/>
        </p:spPr>
        <p:txBody>
          <a:bodyPr/>
          <a:lstStyle/>
          <a:p>
            <a:endParaRPr lang="en-US"/>
          </a:p>
        </p:txBody>
      </p:sp>
      <p:graphicFrame>
        <p:nvGraphicFramePr>
          <p:cNvPr id="34833" name="Group 17"/>
          <p:cNvGraphicFramePr>
            <a:graphicFrameLocks noGrp="1"/>
          </p:cNvGraphicFramePr>
          <p:nvPr/>
        </p:nvGraphicFramePr>
        <p:xfrm>
          <a:off x="69850" y="942975"/>
          <a:ext cx="9145588" cy="7951788"/>
        </p:xfrm>
        <a:graphic>
          <a:graphicData uri="http://schemas.openxmlformats.org/drawingml/2006/table">
            <a:tbl>
              <a:tblPr/>
              <a:tblGrid>
                <a:gridCol w="1671638"/>
                <a:gridCol w="7258050"/>
                <a:gridCol w="215900"/>
              </a:tblGrid>
              <a:tr h="1533525">
                <a:tc>
                  <a:txBody>
                    <a:bodyPr/>
                    <a:lstStyle/>
                    <a:p>
                      <a:pPr marL="0" marR="0" lvl="0" indent="0" algn="l" defTabSz="457200" rtl="0" eaLnBrk="0"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418824" marB="46800" horzOverflow="overflow">
                    <a:lnL>
                      <a:noFill/>
                    </a:lnL>
                    <a:lnR>
                      <a:noFill/>
                    </a:lnR>
                    <a:lnT>
                      <a:noFill/>
                    </a:lnT>
                    <a:lnB>
                      <a:noFill/>
                    </a:lnB>
                    <a:lnTlToBr>
                      <a:noFill/>
                    </a:lnTlToBr>
                    <a:lnBlToTr>
                      <a:noFill/>
                    </a:lnBlToTr>
                    <a:solidFill>
                      <a:srgbClr val="83CAFF"/>
                    </a:solidFill>
                  </a:tcPr>
                </a:tc>
                <a:tc>
                  <a:txBody>
                    <a:bodyPr/>
                    <a:lstStyle/>
                    <a:p>
                      <a:pPr marL="0" marR="0" lvl="0" indent="0" algn="l" defTabSz="457200" rtl="0" eaLnBrk="1" fontAlgn="base" latinLnBrk="0" hangingPunct="0">
                        <a:lnSpc>
                          <a:spcPct val="6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4000" b="0" i="0" u="none" strike="noStrike" cap="none" normalizeH="0" baseline="0" smtClean="0">
                          <a:ln>
                            <a:noFill/>
                          </a:ln>
                          <a:solidFill>
                            <a:srgbClr val="FFFFCC"/>
                          </a:solidFill>
                          <a:effectLst>
                            <a:outerShdw blurRad="38100" dist="38100" dir="2700000" algn="tl">
                              <a:srgbClr val="000000"/>
                            </a:outerShdw>
                          </a:effectLst>
                          <a:latin typeface="Arial" charset="0"/>
                          <a:ea typeface="Arial Unicode MS" pitchFamily="34" charset="-128"/>
                          <a:cs typeface="Arial Unicode MS" pitchFamily="34" charset="-128"/>
                        </a:rPr>
                        <a:t>This semester</a:t>
                      </a:r>
                    </a:p>
                  </a:txBody>
                  <a:tcPr marL="90000" marR="90000" marT="873360" marB="468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36000" marR="36000" marT="323424" marB="36000" horzOverflow="overflow">
                    <a:lnL>
                      <a:noFill/>
                    </a:lnL>
                    <a:lnR>
                      <a:noFill/>
                    </a:lnR>
                    <a:lnT>
                      <a:noFill/>
                    </a:lnT>
                    <a:lnB>
                      <a:noFill/>
                    </a:lnB>
                    <a:lnTlToBr>
                      <a:noFill/>
                    </a:lnTlToBr>
                    <a:lnBlToTr>
                      <a:noFill/>
                    </a:lnBlToTr>
                    <a:solidFill>
                      <a:srgbClr val="0066CC"/>
                    </a:solidFill>
                  </a:tcPr>
                </a:tc>
              </a:tr>
              <a:tr h="5172075">
                <a:tc>
                  <a:txBody>
                    <a:bodyPr/>
                    <a:lstStyle/>
                    <a:p>
                      <a:pPr marL="0" marR="0" lvl="0" indent="0" algn="l" defTabSz="457200" rtl="0" eaLnBrk="1" fontAlgn="base" latinLnBrk="0" hangingPunct="0">
                        <a:lnSpc>
                          <a:spcPct val="6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1"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rPr>
                        <a:t>What I will do as a result of this class</a:t>
                      </a:r>
                    </a:p>
                  </a:txBody>
                  <a:tcPr marL="90000" marR="90000" marT="567468"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0" fontAlgn="base" latinLnBrk="0" hangingPunct="0">
                        <a:lnSpc>
                          <a:spcPct val="10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Keep in touch with Yes Means Yes buddies to keep the  </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    discussions going</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Encourage friends to be open about what they want sexually</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Engage in more activities like this, TALK</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Bring it up in class, participate in actions on a bigger scale</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Resist harmful places</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Have confidence to make my own sexual decisions</a:t>
                      </a:r>
                    </a:p>
                    <a:p>
                      <a:pPr marL="0" marR="0" lvl="0" indent="0" algn="l" defTabSz="457200" rtl="0" eaLnBrk="0" fontAlgn="base" latinLnBrk="0" hangingPunct="0">
                        <a:lnSpc>
                          <a:spcPct val="79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Change speak-out to a Friday at midnight</a:t>
                      </a:r>
                    </a:p>
                    <a:p>
                      <a:pPr marL="0" marR="0" lvl="0" indent="0" algn="l" defTabSz="457200" rtl="0" eaLnBrk="1" fontAlgn="base" latinLnBrk="0" hangingPunct="1">
                        <a:lnSpc>
                          <a:spcPct val="71000"/>
                        </a:lnSpc>
                        <a:spcBef>
                          <a:spcPts val="45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Get to know my partners/love interests better and listen to</a:t>
                      </a:r>
                      <a:b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b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     their needs as well as mine </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Participate in the Take Back the Night and try to get my friends</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     to support it.</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Get involved in campus-wide awareness events with the     </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rPr>
                        <a:t>     Network</a:t>
                      </a:r>
                    </a:p>
                    <a:p>
                      <a:pPr marL="0" marR="0" lvl="0" indent="0" algn="l" defTabSz="457200" rtl="0" eaLnBrk="0" fontAlgn="base" latinLnBrk="0" hangingPunct="0">
                        <a:lnSpc>
                          <a:spcPct val="10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000" b="0" i="0" u="none" strike="noStrike" cap="none" normalizeH="0" baseline="0" smtClean="0">
                        <a:ln>
                          <a:noFill/>
                        </a:ln>
                        <a:solidFill>
                          <a:srgbClr val="FFFFCC"/>
                        </a:solidFill>
                        <a:effectLst>
                          <a:outerShdw blurRad="38100" dist="38100" dir="2700000" algn="tl">
                            <a:srgbClr val="000000"/>
                          </a:outerShdw>
                        </a:effectLst>
                        <a:latin typeface="Tahoma" pitchFamily="34" charset="0"/>
                        <a:ea typeface="Arial Unicode MS" pitchFamily="34" charset="-128"/>
                        <a:cs typeface="Arial Unicode MS" pitchFamily="34" charset="-128"/>
                      </a:endParaRPr>
                    </a:p>
                  </a:txBody>
                  <a:tcPr marL="36000" marR="36000" marT="36000" marB="360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90000" marR="90000" marT="350064" marB="46800" horzOverflow="overflow">
                    <a:lnL>
                      <a:noFill/>
                    </a:lnL>
                    <a:lnR>
                      <a:noFill/>
                    </a:lnR>
                    <a:lnT>
                      <a:noFill/>
                    </a:lnT>
                    <a:lnB>
                      <a:noFill/>
                    </a:lnB>
                    <a:lnTlToBr>
                      <a:noFill/>
                    </a:lnTlToBr>
                    <a:lnBlToTr>
                      <a:noFill/>
                    </a:lnBlToTr>
                    <a:solidFill>
                      <a:srgbClr val="0099FF"/>
                    </a:solidFill>
                  </a:tcPr>
                </a:tc>
              </a:tr>
              <a:tr h="608013">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90000" marR="90000" marT="353664"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0" fontAlgn="base" latinLnBrk="0" hangingPunct="0">
                        <a:lnSpc>
                          <a:spcPct val="6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348552"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90000" marR="90000" marT="350064" marB="46800" horzOverflow="overflow">
                    <a:lnL>
                      <a:noFill/>
                    </a:lnL>
                    <a:lnR>
                      <a:noFill/>
                    </a:lnR>
                    <a:lnT>
                      <a:noFill/>
                    </a:lnT>
                    <a:lnB>
                      <a:noFill/>
                    </a:lnB>
                    <a:lnTlToBr>
                      <a:noFill/>
                    </a:lnTlToBr>
                    <a:lnBlToTr>
                      <a:noFill/>
                    </a:lnBlToTr>
                    <a:solidFill>
                      <a:srgbClr val="99CCFF"/>
                    </a:solidFill>
                  </a:tcPr>
                </a:tc>
              </a:tr>
              <a:tr h="512763">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0" marR="0" marT="287424"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0" fontAlgn="base" latinLnBrk="0" hangingPunct="0">
                        <a:lnSpc>
                          <a:spcPct val="6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a typeface="Arial Unicode MS" pitchFamily="34" charset="-128"/>
                        <a:cs typeface="Arial Unicode MS" pitchFamily="34" charset="-128"/>
                      </a:endParaRPr>
                    </a:p>
                  </a:txBody>
                  <a:tcPr marL="90000" marR="90000" marT="348552"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57200" rtl="0" eaLnBrk="1" fontAlgn="base" latinLnBrk="0" hangingPunct="0">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Arial Unicode MS" pitchFamily="34" charset="-128"/>
                        <a:cs typeface="Arial Unicode MS" pitchFamily="34" charset="-128"/>
                      </a:endParaRPr>
                    </a:p>
                  </a:txBody>
                  <a:tcPr marL="0" marR="0" marT="287424" marB="0" horzOverflow="overflow">
                    <a:lnL>
                      <a:noFill/>
                    </a:lnL>
                    <a:lnR>
                      <a:noFill/>
                    </a:lnR>
                    <a:lnT>
                      <a:noFill/>
                    </a:lnT>
                    <a:lnB>
                      <a:noFill/>
                    </a:lnB>
                    <a:lnTlToBr>
                      <a:noFill/>
                    </a:lnTlToBr>
                    <a:lnBlToTr>
                      <a:noFill/>
                    </a:lnBlToTr>
                    <a:solidFill>
                      <a:srgbClr val="99CCFF"/>
                    </a:solidFill>
                  </a:tcPr>
                </a:tc>
              </a:tr>
            </a:tbl>
          </a:graphicData>
        </a:graphic>
      </p:graphicFrame>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457200" y="265113"/>
            <a:ext cx="8229600" cy="17065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Press!</a:t>
            </a:r>
          </a:p>
        </p:txBody>
      </p:sp>
      <p:sp>
        <p:nvSpPr>
          <p:cNvPr id="36866" name="Rectangle 2"/>
          <p:cNvSpPr>
            <a:spLocks noGrp="1" noChangeArrowheads="1"/>
          </p:cNvSpPr>
          <p:nvPr>
            <p:ph type="body" idx="4294967295"/>
          </p:nvPr>
        </p:nvSpPr>
        <p:spPr>
          <a:xfrm>
            <a:off x="457200" y="1600200"/>
            <a:ext cx="8229600" cy="5494338"/>
          </a:xfrm>
          <a:ln/>
        </p:spPr>
        <p:txBody>
          <a:bodyPr/>
          <a:lstStyle/>
          <a:p>
            <a:pPr marL="0" indent="0">
              <a:buSzPct val="52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i="1"/>
              <a:t>KISC Creates Hook-Up Convos: "Yes Means Yes!" Series Introduced at 'Gate</a:t>
            </a:r>
            <a:r>
              <a:rPr lang="en-US"/>
              <a:t> (Maroon News article)</a:t>
            </a:r>
          </a:p>
          <a:p>
            <a:pPr marL="0" indent="0">
              <a:buSzPct val="52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Feministing.com Blog</a:t>
            </a:r>
          </a:p>
          <a:p>
            <a:pPr marL="0" indent="0">
              <a:buSzPct val="52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The Colgate Scene (Alumni Magazine)</a:t>
            </a:r>
          </a:p>
          <a:p>
            <a:pPr marL="0" indent="0">
              <a:buSzPct val="52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Colgate Homepage</a:t>
            </a:r>
          </a:p>
          <a:p>
            <a:pPr marL="0" indent="0">
              <a:buSzPct val="52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Facebook Group</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609600" y="1752600"/>
            <a:ext cx="8229600" cy="2105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600"/>
              <a:t/>
            </a:r>
            <a:br>
              <a:rPr lang="en-US" sz="6600"/>
            </a:br>
            <a:r>
              <a:rPr lang="en-US" sz="6600"/>
              <a:t>Did It Work????</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Experimental Design</a:t>
            </a:r>
          </a:p>
        </p:txBody>
      </p:sp>
      <p:sp>
        <p:nvSpPr>
          <p:cNvPr id="38914" name="Rectangle 2"/>
          <p:cNvSpPr>
            <a:spLocks noGrp="1" noChangeArrowheads="1"/>
          </p:cNvSpPr>
          <p:nvPr>
            <p:ph type="body" idx="4294967295"/>
          </p:nvPr>
        </p:nvSpPr>
        <p:spPr>
          <a:xfrm>
            <a:off x="457200" y="1600200"/>
            <a:ext cx="8229600" cy="4762500"/>
          </a:xfrm>
          <a:ln/>
        </p:spPr>
        <p:txBody>
          <a:bodyPr/>
          <a:lstStyle/>
          <a:p>
            <a:pPr marL="325438" indent="-325438">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2X2 Design</a:t>
            </a:r>
          </a:p>
          <a:p>
            <a:pPr marL="725488" lvl="1" indent="-268288">
              <a:buFont typeface="Tahoma" pitchFamily="34" charset="0"/>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Pretest/Posttest</a:t>
            </a:r>
          </a:p>
          <a:p>
            <a:pPr marL="725488" lvl="1" indent="-268288">
              <a:buFont typeface="Tahoma" pitchFamily="34" charset="0"/>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Experimental/Control</a:t>
            </a:r>
          </a:p>
          <a:p>
            <a:pPr marL="325438" indent="-325438">
              <a:buClrTx/>
              <a:buSzPct val="80000"/>
              <a:buFontTx/>
              <a:buNone/>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Measures</a:t>
            </a:r>
          </a:p>
          <a:p>
            <a:pPr marL="725488" lvl="1" indent="-268288">
              <a:buFont typeface="Tahoma" pitchFamily="34" charset="0"/>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Yes Means Yes Objectives Instrument</a:t>
            </a:r>
          </a:p>
          <a:p>
            <a:pPr marL="725488" lvl="1" indent="-268288">
              <a:buFont typeface="Tahoma" pitchFamily="34" charset="0"/>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Rape Supportive Attitude Scale (Lottes, 1998)</a:t>
            </a:r>
          </a:p>
          <a:p>
            <a:pPr marL="725488" lvl="1" indent="-268288">
              <a:buFont typeface="Tahoma" pitchFamily="34" charset="0"/>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a:t>The Multidimensional Sexual Self-Concept Questionnaire (MSSCQ; Snell, 1998)</a:t>
            </a:r>
          </a:p>
          <a:p>
            <a:pPr marL="325438" indent="-325438">
              <a:buClrTx/>
              <a:buSzPct val="80000"/>
              <a:buFontTx/>
              <a:buNone/>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endParaRPr lang="en-US"/>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457200" y="-63500"/>
            <a:ext cx="8218488" cy="14351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Multidimensional Sexual Self-Concept Questionnaire </a:t>
            </a:r>
          </a:p>
        </p:txBody>
      </p:sp>
      <p:sp>
        <p:nvSpPr>
          <p:cNvPr id="39938" name="Text Box 2"/>
          <p:cNvSpPr txBox="1">
            <a:spLocks noChangeArrowheads="1"/>
          </p:cNvSpPr>
          <p:nvPr/>
        </p:nvSpPr>
        <p:spPr bwMode="auto">
          <a:xfrm>
            <a:off x="381000" y="1600200"/>
            <a:ext cx="8235950" cy="5403850"/>
          </a:xfrm>
          <a:prstGeom prst="rect">
            <a:avLst/>
          </a:prstGeom>
          <a:noFill/>
          <a:ln w="9525">
            <a:noFill/>
            <a:round/>
            <a:headEnd/>
            <a:tailEnd/>
          </a:ln>
          <a:effectLst/>
        </p:spPr>
        <p:txBody>
          <a:bodyPr lIns="90000" tIns="45000" rIns="90000" bIns="45000"/>
          <a:lstStyle/>
          <a:p>
            <a:pPr algn="ctr" eaLnBrk="1" hangingPunct="1">
              <a:lnSpc>
                <a:spcPct val="80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effectLst>
                  <a:outerShdw blurRad="38100" dist="38100" dir="2700000" algn="tl">
                    <a:srgbClr val="FFFFFF"/>
                  </a:outerShdw>
                </a:effectLst>
                <a:latin typeface="Tahoma" pitchFamily="34" charset="0"/>
              </a:rPr>
              <a:t>20 subscales – 5 questions each, scored in </a:t>
            </a:r>
            <a:br>
              <a:rPr lang="en-US" sz="2400">
                <a:solidFill>
                  <a:srgbClr val="000000"/>
                </a:solidFill>
                <a:effectLst>
                  <a:outerShdw blurRad="38100" dist="38100" dir="2700000" algn="tl">
                    <a:srgbClr val="FFFFFF"/>
                  </a:outerShdw>
                </a:effectLst>
                <a:latin typeface="Tahoma" pitchFamily="34" charset="0"/>
              </a:rPr>
            </a:br>
            <a:r>
              <a:rPr lang="en-US" sz="2400">
                <a:solidFill>
                  <a:srgbClr val="000000"/>
                </a:solidFill>
                <a:effectLst>
                  <a:outerShdw blurRad="38100" dist="38100" dir="2700000" algn="tl">
                    <a:srgbClr val="FFFFFF"/>
                  </a:outerShdw>
                </a:effectLst>
                <a:latin typeface="Tahoma" pitchFamily="34" charset="0"/>
              </a:rPr>
              <a:t>different directions</a:t>
            </a:r>
          </a:p>
          <a:p>
            <a:pPr eaLnBrk="1" hangingPunct="1">
              <a:lnSpc>
                <a:spcPct val="80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000000"/>
              </a:solidFill>
              <a:effectLst>
                <a:outerShdw blurRad="38100" dist="38100" dir="2700000" algn="tl">
                  <a:srgbClr val="FFFFFF"/>
                </a:outerShdw>
              </a:effectLst>
              <a:latin typeface="Tahoma" pitchFamily="34" charset="0"/>
            </a:endParaRP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effectLst>
                  <a:outerShdw blurRad="38100" dist="38100" dir="2700000" algn="tl">
                    <a:srgbClr val="FFFFFF"/>
                  </a:outerShdw>
                </a:effectLst>
                <a:latin typeface="Tahoma" pitchFamily="34" charset="0"/>
              </a:rPr>
              <a:t>Sexual Self-Efficacy	</a:t>
            </a:r>
            <a:r>
              <a:rPr lang="en-US">
                <a:solidFill>
                  <a:srgbClr val="000000"/>
                </a:solidFill>
                <a:effectLst>
                  <a:outerShdw blurRad="38100" dist="38100" dir="2700000" algn="tl">
                    <a:srgbClr val="FFFFFF"/>
                  </a:outerShdw>
                </a:effectLst>
                <a:latin typeface="Tahoma" pitchFamily="34" charset="0"/>
              </a:rPr>
              <a:t>			Sexual Optimism</a:t>
            </a: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effectLst>
                  <a:outerShdw blurRad="38100" dist="38100" dir="2700000" algn="tl">
                    <a:srgbClr val="FFFFFF"/>
                  </a:outerShdw>
                </a:effectLst>
                <a:latin typeface="Tahoma" pitchFamily="34" charset="0"/>
              </a:rPr>
              <a:t>Sexual Consciousness</a:t>
            </a:r>
            <a:r>
              <a:rPr lang="en-US">
                <a:solidFill>
                  <a:srgbClr val="000000"/>
                </a:solidFill>
                <a:effectLst>
                  <a:outerShdw blurRad="38100" dist="38100" dir="2700000" algn="tl">
                    <a:srgbClr val="FFFFFF"/>
                  </a:outerShdw>
                </a:effectLst>
                <a:latin typeface="Tahoma" pitchFamily="34" charset="0"/>
              </a:rPr>
              <a:t> 			Power-Other Sexual Control</a:t>
            </a: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effectLst>
                  <a:outerShdw blurRad="38100" dist="38100" dir="2700000" algn="tl">
                    <a:srgbClr val="FFFFFF"/>
                  </a:outerShdw>
                </a:effectLst>
                <a:latin typeface="Tahoma" pitchFamily="34" charset="0"/>
              </a:rPr>
              <a:t>Sexual Satisfaction	</a:t>
            </a:r>
            <a:r>
              <a:rPr lang="en-US">
                <a:solidFill>
                  <a:srgbClr val="000000"/>
                </a:solidFill>
                <a:effectLst>
                  <a:outerShdw blurRad="38100" dist="38100" dir="2700000" algn="tl">
                    <a:srgbClr val="FFFFFF"/>
                  </a:outerShdw>
                </a:effectLst>
                <a:latin typeface="Tahoma" pitchFamily="34" charset="0"/>
              </a:rPr>
              <a:t>			Chance/Luck Sexual Control </a:t>
            </a: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effectLst>
                  <a:outerShdw blurRad="38100" dist="38100" dir="2700000" algn="tl">
                    <a:srgbClr val="FFFFFF"/>
                  </a:outerShdw>
                </a:effectLst>
                <a:latin typeface="Tahoma" pitchFamily="34" charset="0"/>
              </a:rPr>
              <a:t>Sexual Self-Schemata</a:t>
            </a:r>
            <a:r>
              <a:rPr lang="en-US">
                <a:solidFill>
                  <a:srgbClr val="000000"/>
                </a:solidFill>
                <a:effectLst>
                  <a:outerShdw blurRad="38100" dist="38100" dir="2700000" algn="tl">
                    <a:srgbClr val="FFFFFF"/>
                  </a:outerShdw>
                </a:effectLst>
                <a:latin typeface="Tahoma" pitchFamily="34" charset="0"/>
              </a:rPr>
              <a:t>			Sexual Anxiety </a:t>
            </a: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effectLst>
                  <a:outerShdw blurRad="38100" dist="38100" dir="2700000" algn="tl">
                    <a:srgbClr val="FFFFFF"/>
                  </a:outerShdw>
                </a:effectLst>
                <a:latin typeface="Tahoma" pitchFamily="34" charset="0"/>
              </a:rPr>
              <a:t>Sexual Esteem	</a:t>
            </a:r>
            <a:r>
              <a:rPr lang="en-US">
                <a:solidFill>
                  <a:srgbClr val="000000"/>
                </a:solidFill>
                <a:effectLst>
                  <a:outerShdw blurRad="38100" dist="38100" dir="2700000" algn="tl">
                    <a:srgbClr val="FFFFFF"/>
                  </a:outerShdw>
                </a:effectLst>
                <a:latin typeface="Tahoma" pitchFamily="34" charset="0"/>
              </a:rPr>
              <a:t> 				Fear of Sex</a:t>
            </a: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effectLst>
                  <a:outerShdw blurRad="38100" dist="38100" dir="2700000" algn="tl">
                    <a:srgbClr val="FFFFFF"/>
                  </a:outerShdw>
                </a:effectLst>
                <a:latin typeface="Tahoma" pitchFamily="34" charset="0"/>
              </a:rPr>
              <a:t>Sexual Self- Monitoring</a:t>
            </a:r>
            <a:r>
              <a:rPr lang="en-US">
                <a:solidFill>
                  <a:srgbClr val="000000"/>
                </a:solidFill>
                <a:effectLst>
                  <a:outerShdw blurRad="38100" dist="38100" dir="2700000" algn="tl">
                    <a:srgbClr val="FFFFFF"/>
                  </a:outerShdw>
                </a:effectLst>
                <a:latin typeface="Tahoma" pitchFamily="34" charset="0"/>
              </a:rPr>
              <a:t> 		Sexual Assertiveness 				</a:t>
            </a: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ffectLst>
                  <a:outerShdw blurRad="38100" dist="38100" dir="2700000" algn="tl">
                    <a:srgbClr val="FFFFFF"/>
                  </a:outerShdw>
                </a:effectLst>
              </a:rPr>
              <a:t>Sexual Problem Self-Blame</a:t>
            </a:r>
            <a:r>
              <a:rPr lang="en-US"/>
              <a:t> 		</a:t>
            </a:r>
            <a:r>
              <a:rPr lang="en-US">
                <a:solidFill>
                  <a:srgbClr val="000000"/>
                </a:solidFill>
                <a:effectLst>
                  <a:outerShdw blurRad="38100" dist="38100" dir="2700000" algn="tl">
                    <a:srgbClr val="FFFFFF"/>
                  </a:outerShdw>
                </a:effectLst>
              </a:rPr>
              <a:t>Sexual Depression</a:t>
            </a: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ffectLst>
                  <a:outerShdw blurRad="38100" dist="38100" dir="2700000" algn="tl">
                    <a:srgbClr val="FFFFFF"/>
                  </a:outerShdw>
                </a:effectLst>
              </a:rPr>
              <a:t>Internal Sexual Control</a:t>
            </a:r>
            <a:r>
              <a:rPr lang="en-US"/>
              <a:t> </a:t>
            </a: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ffectLst>
                  <a:outerShdw blurRad="38100" dist="38100" dir="2700000" algn="tl">
                    <a:srgbClr val="FFFFFF"/>
                  </a:outerShdw>
                </a:effectLst>
              </a:rPr>
              <a:t>Preoccupation with Sex 			Sexual Motivation</a:t>
            </a: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solidFill>
                <a:srgbClr val="000000"/>
              </a:solidFill>
              <a:effectLst>
                <a:outerShdw blurRad="38100" dist="38100" dir="2700000" algn="tl">
                  <a:srgbClr val="FFFFFF"/>
                </a:outerShdw>
              </a:effectLst>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ffectLst>
                  <a:outerShdw blurRad="38100" dist="38100" dir="2700000" algn="tl">
                    <a:srgbClr val="FFFFFF"/>
                  </a:outerShdw>
                </a:effectLst>
                <a:latin typeface="Tahoma" pitchFamily="34" charset="0"/>
              </a:rPr>
              <a:t/>
            </a:r>
            <a:br>
              <a:rPr lang="en-US">
                <a:solidFill>
                  <a:srgbClr val="000000"/>
                </a:solidFill>
                <a:effectLst>
                  <a:outerShdw blurRad="38100" dist="38100" dir="2700000" algn="tl">
                    <a:srgbClr val="FFFFFF"/>
                  </a:outerShdw>
                </a:effectLst>
                <a:latin typeface="Tahoma" pitchFamily="34" charset="0"/>
              </a:rPr>
            </a:br>
            <a:r>
              <a:rPr lang="en-US">
                <a:solidFill>
                  <a:srgbClr val="000000"/>
                </a:solidFill>
                <a:effectLst>
                  <a:outerShdw blurRad="38100" dist="38100" dir="2700000" algn="tl">
                    <a:srgbClr val="FFFFFF"/>
                  </a:outerShdw>
                </a:effectLst>
              </a:rPr>
              <a:t>Motivation to Avoid Risk 			Sexual Problem-Management</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ffectLst>
                  <a:outerShdw blurRad="38100" dist="38100" dir="2700000" algn="tl">
                    <a:srgbClr val="FFFFFF"/>
                  </a:outerShdw>
                </a:effectLst>
              </a:rPr>
              <a:t>Sexual Problem Prevention</a:t>
            </a:r>
            <a:endParaRPr lang="en-US">
              <a:solidFill>
                <a:srgbClr val="000000"/>
              </a:solidFill>
              <a:effectLst>
                <a:outerShdw blurRad="38100" dist="38100" dir="2700000" algn="tl">
                  <a:srgbClr val="FFFFFF"/>
                </a:outerShdw>
              </a:effectLst>
              <a:latin typeface="Tahoma" pitchFamily="34" charset="0"/>
            </a:endParaRPr>
          </a:p>
          <a:p>
            <a:pPr eaLnBrk="1" hangingPunct="1">
              <a:lnSpc>
                <a:spcPct val="80000"/>
              </a:lnSpc>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solidFill>
                <a:srgbClr val="000000"/>
              </a:solidFill>
              <a:effectLst>
                <a:outerShdw blurRad="38100" dist="38100" dir="2700000" algn="tl">
                  <a:srgbClr val="FFFFFF"/>
                </a:outerShdw>
              </a:effectLst>
            </a:endParaRPr>
          </a:p>
        </p:txBody>
      </p:sp>
      <p:sp>
        <p:nvSpPr>
          <p:cNvPr id="39947" name="Rectangle 11"/>
          <p:cNvSpPr>
            <a:spLocks noChangeArrowheads="1"/>
          </p:cNvSpPr>
          <p:nvPr/>
        </p:nvSpPr>
        <p:spPr bwMode="auto">
          <a:xfrm>
            <a:off x="3881438" y="2486025"/>
            <a:ext cx="282575" cy="2225675"/>
          </a:xfrm>
          <a:prstGeom prst="rect">
            <a:avLst/>
          </a:prstGeom>
          <a:noFill/>
          <a:ln w="9525">
            <a:noFill/>
            <a:miter lim="800000"/>
            <a:headEnd/>
            <a:tailEnd/>
          </a:ln>
          <a:effectLst/>
        </p:spPr>
        <p:txBody>
          <a:bodyPr wrap="none" anchor="ctr">
            <a:spAutoFit/>
          </a:bodyPr>
          <a:lstStyle/>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p:txBody>
      </p:sp>
      <p:sp>
        <p:nvSpPr>
          <p:cNvPr id="39948" name="Rectangle 12"/>
          <p:cNvSpPr>
            <a:spLocks noChangeArrowheads="1"/>
          </p:cNvSpPr>
          <p:nvPr/>
        </p:nvSpPr>
        <p:spPr bwMode="auto">
          <a:xfrm>
            <a:off x="228600" y="2590800"/>
            <a:ext cx="282575" cy="2225675"/>
          </a:xfrm>
          <a:prstGeom prst="rect">
            <a:avLst/>
          </a:prstGeom>
          <a:noFill/>
          <a:ln w="9525">
            <a:noFill/>
            <a:miter lim="800000"/>
            <a:headEnd/>
            <a:tailEnd/>
          </a:ln>
          <a:effectLst/>
        </p:spPr>
        <p:txBody>
          <a:bodyPr wrap="none" anchor="ctr">
            <a:spAutoFit/>
          </a:bodyPr>
          <a:lstStyle/>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a:p>
            <a:pPr algn="ctr"/>
            <a:r>
              <a:rPr lang="en-US" sz="2000" b="1">
                <a:solidFill>
                  <a:srgbClr val="FF3300"/>
                </a:solidFill>
              </a:rPr>
              <a:t>*</a:t>
            </a:r>
          </a:p>
        </p:txBody>
      </p:sp>
      <p:sp>
        <p:nvSpPr>
          <p:cNvPr id="39950" name="Text Box 14"/>
          <p:cNvSpPr txBox="1">
            <a:spLocks noChangeArrowheads="1"/>
          </p:cNvSpPr>
          <p:nvPr/>
        </p:nvSpPr>
        <p:spPr bwMode="auto">
          <a:xfrm>
            <a:off x="381000" y="4800600"/>
            <a:ext cx="4419600" cy="723900"/>
          </a:xfrm>
          <a:prstGeom prst="rect">
            <a:avLst/>
          </a:prstGeom>
          <a:noFill/>
          <a:ln w="9525">
            <a:noFill/>
            <a:miter lim="800000"/>
            <a:headEnd/>
            <a:tailEnd/>
          </a:ln>
          <a:effectLst/>
        </p:spPr>
        <p:txBody>
          <a:bodyPr>
            <a:spAutoFit/>
          </a:bodyPr>
          <a:lstStyle/>
          <a:p>
            <a:pPr eaLnBrk="1" hangingPunct="1">
              <a:lnSpc>
                <a:spcPct val="80000"/>
              </a:lnSpc>
              <a:spcBef>
                <a:spcPts val="450"/>
              </a:spcBef>
              <a:buClrTx/>
              <a:buFontTx/>
              <a:buNone/>
            </a:pPr>
            <a:r>
              <a:rPr lang="en-US">
                <a:solidFill>
                  <a:srgbClr val="FF3300"/>
                </a:solidFill>
                <a:effectLst>
                  <a:outerShdw blurRad="38100" dist="38100" dir="2700000" algn="tl">
                    <a:srgbClr val="000000"/>
                  </a:outerShdw>
                </a:effectLst>
              </a:rPr>
              <a:t>*Scales trending in appropriate direction</a:t>
            </a:r>
          </a:p>
          <a:p>
            <a:pPr>
              <a:spcBef>
                <a:spcPct val="50000"/>
              </a:spcBef>
            </a:pPr>
            <a:endParaRPr lang="en-US"/>
          </a:p>
        </p:txBody>
      </p:sp>
      <p:sp>
        <p:nvSpPr>
          <p:cNvPr id="39951" name="Text Box 15"/>
          <p:cNvSpPr txBox="1">
            <a:spLocks noChangeArrowheads="1"/>
          </p:cNvSpPr>
          <p:nvPr/>
        </p:nvSpPr>
        <p:spPr bwMode="auto">
          <a:xfrm>
            <a:off x="2895600" y="5029200"/>
            <a:ext cx="3810000" cy="931863"/>
          </a:xfrm>
          <a:prstGeom prst="rect">
            <a:avLst/>
          </a:prstGeom>
          <a:noFill/>
          <a:ln w="9525">
            <a:noFill/>
            <a:miter lim="800000"/>
            <a:headEnd/>
            <a:tailEnd/>
          </a:ln>
          <a:effectLst/>
        </p:spPr>
        <p:txBody>
          <a:bodyPr>
            <a:spAutoFit/>
          </a:bodyPr>
          <a:lstStyle/>
          <a:p>
            <a:pPr eaLnBrk="1" hangingPunct="1">
              <a:lnSpc>
                <a:spcPct val="80000"/>
              </a:lnSpc>
              <a:spcBef>
                <a:spcPts val="450"/>
              </a:spcBef>
              <a:buClrTx/>
              <a:buFontTx/>
              <a:buNone/>
            </a:pPr>
            <a:r>
              <a:rPr lang="en-US" sz="2400" b="1">
                <a:solidFill>
                  <a:schemeClr val="accent2"/>
                </a:solidFill>
                <a:effectLst>
                  <a:outerShdw blurRad="38100" dist="38100" dir="2700000" algn="tl">
                    <a:srgbClr val="000000"/>
                  </a:outerShdw>
                </a:effectLst>
              </a:rPr>
              <a:t>? 		      			    ?</a:t>
            </a:r>
            <a:endParaRPr lang="en-US" sz="2400">
              <a:solidFill>
                <a:schemeClr val="accent2"/>
              </a:solidFill>
              <a:effectLst>
                <a:outerShdw blurRad="38100" dist="38100" dir="2700000" algn="tl">
                  <a:srgbClr val="000000"/>
                </a:outerShdw>
              </a:effectLst>
            </a:endParaRPr>
          </a:p>
          <a:p>
            <a:pPr>
              <a:spcBef>
                <a:spcPct val="50000"/>
              </a:spcBef>
            </a:pPr>
            <a:endParaRPr lang="en-US" sz="2400"/>
          </a:p>
        </p:txBody>
      </p:sp>
      <p:sp>
        <p:nvSpPr>
          <p:cNvPr id="39952" name="Text Box 16"/>
          <p:cNvSpPr txBox="1">
            <a:spLocks noChangeArrowheads="1"/>
          </p:cNvSpPr>
          <p:nvPr/>
        </p:nvSpPr>
        <p:spPr bwMode="auto">
          <a:xfrm>
            <a:off x="381000" y="5334000"/>
            <a:ext cx="2362200" cy="1054100"/>
          </a:xfrm>
          <a:prstGeom prst="rect">
            <a:avLst/>
          </a:prstGeom>
          <a:noFill/>
          <a:ln w="9525">
            <a:noFill/>
            <a:miter lim="800000"/>
            <a:headEnd/>
            <a:tailEnd/>
          </a:ln>
          <a:effectLst/>
        </p:spPr>
        <p:txBody>
          <a:bodyPr>
            <a:spAutoFit/>
          </a:bodyPr>
          <a:lstStyle/>
          <a:p>
            <a:r>
              <a:rPr lang="en-US">
                <a:solidFill>
                  <a:srgbClr val="000000"/>
                </a:solidFill>
                <a:effectLst>
                  <a:outerShdw blurRad="38100" dist="38100" dir="2700000" algn="tl">
                    <a:srgbClr val="FFFFFF"/>
                  </a:outerShdw>
                </a:effectLst>
              </a:rPr>
              <a:t>	</a:t>
            </a:r>
          </a:p>
          <a:p>
            <a:r>
              <a:rPr lang="en-US">
                <a:solidFill>
                  <a:srgbClr val="000000"/>
                </a:solidFill>
                <a:effectLst>
                  <a:outerShdw blurRad="38100" dist="38100" dir="2700000" algn="tl">
                    <a:srgbClr val="FFFFFF"/>
                  </a:outerShdw>
                </a:effectLst>
              </a:rPr>
              <a:t>No Findings:</a:t>
            </a:r>
          </a:p>
          <a:p>
            <a:pPr>
              <a:spcBef>
                <a:spcPct val="50000"/>
              </a:spcBef>
            </a:pPr>
            <a:endParaRPr lang="en-US"/>
          </a:p>
        </p:txBody>
      </p:sp>
    </p:spTree>
  </p:cSld>
  <p:clrMapOvr>
    <a:masterClrMapping/>
  </p:clrMapOvr>
  <p:transition/>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 calcmode="lin" valueType="num">
                                      <p:cBhvr additive="base">
                                        <p:cTn id="7" dur="500" fill="hold"/>
                                        <p:tgtEl>
                                          <p:spTgt spid="39950"/>
                                        </p:tgtEl>
                                        <p:attrNameLst>
                                          <p:attrName>ppt_x</p:attrName>
                                        </p:attrNameLst>
                                      </p:cBhvr>
                                      <p:tavLst>
                                        <p:tav tm="0">
                                          <p:val>
                                            <p:strVal val="#ppt_x"/>
                                          </p:val>
                                        </p:tav>
                                        <p:tav tm="100000">
                                          <p:val>
                                            <p:strVal val="#ppt_x"/>
                                          </p:val>
                                        </p:tav>
                                      </p:tavLst>
                                    </p:anim>
                                    <p:anim calcmode="lin" valueType="num">
                                      <p:cBhvr additive="base">
                                        <p:cTn id="8"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8"/>
                                        </p:tgtEl>
                                        <p:attrNameLst>
                                          <p:attrName>style.visibility</p:attrName>
                                        </p:attrNameLst>
                                      </p:cBhvr>
                                      <p:to>
                                        <p:strVal val="visible"/>
                                      </p:to>
                                    </p:set>
                                    <p:anim calcmode="lin" valueType="num">
                                      <p:cBhvr additive="base">
                                        <p:cTn id="13" dur="500" fill="hold"/>
                                        <p:tgtEl>
                                          <p:spTgt spid="39948"/>
                                        </p:tgtEl>
                                        <p:attrNameLst>
                                          <p:attrName>ppt_x</p:attrName>
                                        </p:attrNameLst>
                                      </p:cBhvr>
                                      <p:tavLst>
                                        <p:tav tm="0">
                                          <p:val>
                                            <p:strVal val="#ppt_x"/>
                                          </p:val>
                                        </p:tav>
                                        <p:tav tm="100000">
                                          <p:val>
                                            <p:strVal val="#ppt_x"/>
                                          </p:val>
                                        </p:tav>
                                      </p:tavLst>
                                    </p:anim>
                                    <p:anim calcmode="lin" valueType="num">
                                      <p:cBhvr additive="base">
                                        <p:cTn id="14"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47"/>
                                        </p:tgtEl>
                                        <p:attrNameLst>
                                          <p:attrName>style.visibility</p:attrName>
                                        </p:attrNameLst>
                                      </p:cBhvr>
                                      <p:to>
                                        <p:strVal val="visible"/>
                                      </p:to>
                                    </p:set>
                                    <p:anim calcmode="lin" valueType="num">
                                      <p:cBhvr additive="base">
                                        <p:cTn id="19" dur="500" fill="hold"/>
                                        <p:tgtEl>
                                          <p:spTgt spid="39947"/>
                                        </p:tgtEl>
                                        <p:attrNameLst>
                                          <p:attrName>ppt_x</p:attrName>
                                        </p:attrNameLst>
                                      </p:cBhvr>
                                      <p:tavLst>
                                        <p:tav tm="0">
                                          <p:val>
                                            <p:strVal val="#ppt_x"/>
                                          </p:val>
                                        </p:tav>
                                        <p:tav tm="100000">
                                          <p:val>
                                            <p:strVal val="#ppt_x"/>
                                          </p:val>
                                        </p:tav>
                                      </p:tavLst>
                                    </p:anim>
                                    <p:anim calcmode="lin" valueType="num">
                                      <p:cBhvr additive="base">
                                        <p:cTn id="20"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51"/>
                                        </p:tgtEl>
                                        <p:attrNameLst>
                                          <p:attrName>style.visibility</p:attrName>
                                        </p:attrNameLst>
                                      </p:cBhvr>
                                      <p:to>
                                        <p:strVal val="visible"/>
                                      </p:to>
                                    </p:set>
                                    <p:anim calcmode="lin" valueType="num">
                                      <p:cBhvr additive="base">
                                        <p:cTn id="25" dur="500" fill="hold"/>
                                        <p:tgtEl>
                                          <p:spTgt spid="39951"/>
                                        </p:tgtEl>
                                        <p:attrNameLst>
                                          <p:attrName>ppt_x</p:attrName>
                                        </p:attrNameLst>
                                      </p:cBhvr>
                                      <p:tavLst>
                                        <p:tav tm="0">
                                          <p:val>
                                            <p:strVal val="#ppt_x"/>
                                          </p:val>
                                        </p:tav>
                                        <p:tav tm="100000">
                                          <p:val>
                                            <p:strVal val="#ppt_x"/>
                                          </p:val>
                                        </p:tav>
                                      </p:tavLst>
                                    </p:anim>
                                    <p:anim calcmode="lin" valueType="num">
                                      <p:cBhvr additive="base">
                                        <p:cTn id="26"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52"/>
                                        </p:tgtEl>
                                        <p:attrNameLst>
                                          <p:attrName>style.visibility</p:attrName>
                                        </p:attrNameLst>
                                      </p:cBhvr>
                                      <p:to>
                                        <p:strVal val="visible"/>
                                      </p:to>
                                    </p:set>
                                    <p:anim calcmode="lin" valueType="num">
                                      <p:cBhvr additive="base">
                                        <p:cTn id="31" dur="500" fill="hold"/>
                                        <p:tgtEl>
                                          <p:spTgt spid="39952"/>
                                        </p:tgtEl>
                                        <p:attrNameLst>
                                          <p:attrName>ppt_x</p:attrName>
                                        </p:attrNameLst>
                                      </p:cBhvr>
                                      <p:tavLst>
                                        <p:tav tm="0">
                                          <p:val>
                                            <p:strVal val="#ppt_x"/>
                                          </p:val>
                                        </p:tav>
                                        <p:tav tm="100000">
                                          <p:val>
                                            <p:strVal val="#ppt_x"/>
                                          </p:val>
                                        </p:tav>
                                      </p:tavLst>
                                    </p:anim>
                                    <p:anim calcmode="lin" valueType="num">
                                      <p:cBhvr additive="base">
                                        <p:cTn id="32" dur="500" fill="hold"/>
                                        <p:tgtEl>
                                          <p:spTgt spid="399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p:bldP spid="39948" grpId="0"/>
      <p:bldP spid="39950" grpId="0"/>
      <p:bldP spid="39951" grpId="0"/>
      <p:bldP spid="399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457200" y="-228600"/>
            <a:ext cx="8229600" cy="1895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MSSCQ 6 Subscales Total Score</a:t>
            </a:r>
          </a:p>
        </p:txBody>
      </p:sp>
      <p:graphicFrame>
        <p:nvGraphicFramePr>
          <p:cNvPr id="40962" name="Object 2"/>
          <p:cNvGraphicFramePr>
            <a:graphicFrameLocks noChangeAspect="1"/>
          </p:cNvGraphicFramePr>
          <p:nvPr/>
        </p:nvGraphicFramePr>
        <p:xfrm>
          <a:off x="228600" y="1143000"/>
          <a:ext cx="8686800" cy="5486400"/>
        </p:xfrm>
        <a:graphic>
          <a:graphicData uri="http://schemas.openxmlformats.org/presentationml/2006/ole">
            <p:oleObj spid="_x0000_s40962" r:id="rId4" imgW="8686800" imgH="5486400" progId="">
              <p:embed/>
            </p:oleObj>
          </a:graphicData>
        </a:graphic>
      </p:graphicFrame>
      <p:sp>
        <p:nvSpPr>
          <p:cNvPr id="40963" name="Rectangle 3"/>
          <p:cNvSpPr>
            <a:spLocks noChangeArrowheads="1"/>
          </p:cNvSpPr>
          <p:nvPr/>
        </p:nvSpPr>
        <p:spPr bwMode="auto">
          <a:xfrm>
            <a:off x="609600" y="6172200"/>
            <a:ext cx="2971800" cy="368300"/>
          </a:xfrm>
          <a:prstGeom prst="rect">
            <a:avLst/>
          </a:prstGeom>
          <a:noFill/>
          <a:ln w="9525">
            <a:noFill/>
            <a:round/>
            <a:headEnd/>
            <a:tailEnd/>
          </a:ln>
          <a:effectLst/>
        </p:spPr>
        <p:txBody>
          <a:bodyPr lIns="90000" tIns="46800" rIns="90000" bIns="46800" anchor="ctr">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solidFill>
                  <a:srgbClr val="000000"/>
                </a:solidFill>
                <a:latin typeface="Tahoma" pitchFamily="34" charset="0"/>
              </a:rPr>
              <a:t>F </a:t>
            </a:r>
            <a:r>
              <a:rPr lang="en-US">
                <a:solidFill>
                  <a:srgbClr val="000000"/>
                </a:solidFill>
                <a:latin typeface="Tahoma" pitchFamily="34" charset="0"/>
              </a:rPr>
              <a:t>(1, 36) = 4.49, </a:t>
            </a:r>
            <a:r>
              <a:rPr lang="en-US" i="1">
                <a:solidFill>
                  <a:srgbClr val="000000"/>
                </a:solidFill>
                <a:latin typeface="Tahoma" pitchFamily="34" charset="0"/>
              </a:rPr>
              <a:t>p</a:t>
            </a:r>
            <a:r>
              <a:rPr lang="en-US">
                <a:solidFill>
                  <a:srgbClr val="000000"/>
                </a:solidFill>
                <a:latin typeface="Tahoma" pitchFamily="34" charset="0"/>
              </a:rPr>
              <a:t> = .04 </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0" y="58738"/>
            <a:ext cx="9144000" cy="13128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t>Yes Means Yes Objectives Instrument</a:t>
            </a:r>
          </a:p>
        </p:txBody>
      </p:sp>
      <p:sp>
        <p:nvSpPr>
          <p:cNvPr id="41986" name="Rectangle 2"/>
          <p:cNvSpPr>
            <a:spLocks noGrp="1" noChangeArrowheads="1"/>
          </p:cNvSpPr>
          <p:nvPr>
            <p:ph type="body" idx="4294967295"/>
          </p:nvPr>
        </p:nvSpPr>
        <p:spPr>
          <a:xfrm>
            <a:off x="0" y="1143000"/>
            <a:ext cx="9144000" cy="6103938"/>
          </a:xfrm>
          <a:ln/>
        </p:spPr>
        <p:txBody>
          <a:bodyPr/>
          <a:lstStyle/>
          <a:p>
            <a:pPr marL="0" indent="0">
              <a:lnSpc>
                <a:spcPct val="80000"/>
              </a:lnSpc>
              <a:spcBef>
                <a:spcPts val="425"/>
              </a:spcBef>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b="1"/>
              <a:t>  I feel comfortable talking in a group about sexual topics. </a:t>
            </a:r>
          </a:p>
          <a:p>
            <a:pPr marL="0" indent="0">
              <a:lnSpc>
                <a:spcPct val="80000"/>
              </a:lnSpc>
              <a:spcBef>
                <a:spcPts val="4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b="1"/>
          </a:p>
          <a:p>
            <a:pPr marL="0" indent="0">
              <a:lnSpc>
                <a:spcPct val="80000"/>
              </a:lnSpc>
              <a:spcBef>
                <a:spcPts val="425"/>
              </a:spcBef>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b="1"/>
              <a:t>  I feel equipped with enough knowledge to engage in intellectual discourse about intimate relationships. </a:t>
            </a:r>
          </a:p>
          <a:p>
            <a:pPr marL="0" indent="0">
              <a:lnSpc>
                <a:spcPct val="80000"/>
              </a:lnSpc>
              <a:spcBef>
                <a:spcPts val="4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b="1"/>
          </a:p>
          <a:p>
            <a:pPr marL="0" indent="0">
              <a:lnSpc>
                <a:spcPct val="80000"/>
              </a:lnSpc>
              <a:spcBef>
                <a:spcPts val="425"/>
              </a:spcBef>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b="1"/>
              <a:t>  I understand the “hook up culture” and can articulate my opinions about it.</a:t>
            </a:r>
          </a:p>
          <a:p>
            <a:pPr marL="0" indent="0">
              <a:lnSpc>
                <a:spcPct val="80000"/>
              </a:lnSpc>
              <a:spcBef>
                <a:spcPts val="4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b="1"/>
          </a:p>
          <a:p>
            <a:pPr marL="0" indent="0">
              <a:lnSpc>
                <a:spcPct val="80000"/>
              </a:lnSpc>
              <a:spcBef>
                <a:spcPts val="425"/>
              </a:spcBef>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b="1"/>
              <a:t>  I understand what consent means and I am able to provide examples of verbal and non-verbal </a:t>
            </a:r>
            <a:br>
              <a:rPr lang="en-US" sz="2000" b="1"/>
            </a:br>
            <a:r>
              <a:rPr lang="en-US" sz="2000" b="1"/>
              <a:t>means of giving consent.</a:t>
            </a:r>
          </a:p>
          <a:p>
            <a:pPr marL="0" indent="0">
              <a:lnSpc>
                <a:spcPct val="80000"/>
              </a:lnSpc>
              <a:spcBef>
                <a:spcPts val="4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b="1"/>
          </a:p>
          <a:p>
            <a:pPr marL="0" indent="0">
              <a:lnSpc>
                <a:spcPct val="80000"/>
              </a:lnSpc>
              <a:spcBef>
                <a:spcPts val="425"/>
              </a:spcBef>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b="1"/>
              <a:t>  I behave in ways that are consistent with my values regarding relationships.</a:t>
            </a:r>
          </a:p>
          <a:p>
            <a:pPr marL="0" indent="0">
              <a:lnSpc>
                <a:spcPct val="80000"/>
              </a:lnSpc>
              <a:spcBef>
                <a:spcPts val="4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b="1"/>
          </a:p>
          <a:p>
            <a:pPr marL="0" indent="0">
              <a:lnSpc>
                <a:spcPct val="80000"/>
              </a:lnSpc>
              <a:spcBef>
                <a:spcPts val="425"/>
              </a:spcBef>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b="1"/>
              <a:t>  I believe that positive, healthy relationships come in many forms and I can give examples of these.</a:t>
            </a:r>
          </a:p>
          <a:p>
            <a:pPr marL="0" indent="0">
              <a:lnSpc>
                <a:spcPct val="80000"/>
              </a:lnSpc>
              <a:spcBef>
                <a:spcPts val="4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b="1"/>
          </a:p>
          <a:p>
            <a:pPr marL="0" indent="0">
              <a:lnSpc>
                <a:spcPct val="80000"/>
              </a:lnSpc>
              <a:spcBef>
                <a:spcPts val="425"/>
              </a:spcBef>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b="1"/>
              <a:t>  I can define rape and sexual assault. </a:t>
            </a:r>
          </a:p>
          <a:p>
            <a:pPr marL="0" indent="0">
              <a:lnSpc>
                <a:spcPct val="80000"/>
              </a:lnSpc>
              <a:spcBef>
                <a:spcPts val="4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b="1"/>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0" y="58738"/>
            <a:ext cx="9144000" cy="13128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t>Yes Means Yes Objectives Instrument</a:t>
            </a:r>
          </a:p>
        </p:txBody>
      </p:sp>
      <p:sp>
        <p:nvSpPr>
          <p:cNvPr id="43010" name="Rectangle 2"/>
          <p:cNvSpPr>
            <a:spLocks noGrp="1" noChangeArrowheads="1"/>
          </p:cNvSpPr>
          <p:nvPr>
            <p:ph type="body" idx="4294967295"/>
          </p:nvPr>
        </p:nvSpPr>
        <p:spPr>
          <a:xfrm>
            <a:off x="0" y="1143000"/>
            <a:ext cx="9144000" cy="6473825"/>
          </a:xfrm>
          <a:ln/>
        </p:spPr>
        <p:txBody>
          <a:bodyPr/>
          <a:lstStyle/>
          <a:p>
            <a:pPr marL="608013" indent="-592138">
              <a:lnSpc>
                <a:spcPct val="80000"/>
              </a:lnSpc>
              <a:spcBef>
                <a:spcPts val="300"/>
              </a:spcBef>
              <a:buClrTx/>
              <a:buFontTx/>
              <a:buNone/>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endParaRPr lang="en-US" sz="2000" b="1"/>
          </a:p>
          <a:p>
            <a:pPr marL="608013" indent="-592138">
              <a:lnSpc>
                <a:spcPct val="80000"/>
              </a:lnSpc>
              <a:spcBef>
                <a:spcPts val="375"/>
              </a:spcBef>
              <a:buFont typeface="Times New Roman" pitchFamily="18" charset="0"/>
              <a:buChar char="•"/>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r>
              <a:rPr lang="en-US" sz="2000" b="1"/>
              <a:t> I know who is available at Colgate to support me if I am sexually assaulted, or I can refer a friend to a support person on campus if s/he is sexually assaulted.</a:t>
            </a:r>
            <a:br>
              <a:rPr lang="en-US" sz="2000" b="1"/>
            </a:br>
            <a:endParaRPr lang="en-US" sz="2000" b="1"/>
          </a:p>
          <a:p>
            <a:pPr marL="608013" indent="-592138">
              <a:lnSpc>
                <a:spcPct val="80000"/>
              </a:lnSpc>
              <a:spcBef>
                <a:spcPts val="375"/>
              </a:spcBef>
              <a:buFont typeface="Times New Roman" pitchFamily="18" charset="0"/>
              <a:buChar char="•"/>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r>
              <a:rPr lang="en-US" sz="2000" b="1"/>
              <a:t> I have considered how sexual assault affects the LGBTQ community on campus.</a:t>
            </a:r>
            <a:br>
              <a:rPr lang="en-US" sz="2000" b="1"/>
            </a:br>
            <a:endParaRPr lang="en-US" sz="2000" b="1"/>
          </a:p>
          <a:p>
            <a:pPr marL="608013" indent="-592138">
              <a:lnSpc>
                <a:spcPct val="80000"/>
              </a:lnSpc>
              <a:spcBef>
                <a:spcPts val="375"/>
              </a:spcBef>
              <a:buFont typeface="Times New Roman" pitchFamily="18" charset="0"/>
              <a:buChar char="•"/>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r>
              <a:rPr lang="en-US" sz="2000" b="1"/>
              <a:t> I know how to talk with my friends about sexual climate, rape, and sexual identity.</a:t>
            </a:r>
            <a:br>
              <a:rPr lang="en-US" sz="2000" b="1"/>
            </a:br>
            <a:endParaRPr lang="en-US" sz="2000" b="1"/>
          </a:p>
          <a:p>
            <a:pPr marL="608013" indent="-592138">
              <a:lnSpc>
                <a:spcPct val="80000"/>
              </a:lnSpc>
              <a:spcBef>
                <a:spcPts val="375"/>
              </a:spcBef>
              <a:buFont typeface="Times New Roman" pitchFamily="18" charset="0"/>
              <a:buChar char="•"/>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r>
              <a:rPr lang="en-US" sz="2000" b="1"/>
              <a:t> I can name three obstacles that stand in the way of a healthy sexual climate at Colgate.</a:t>
            </a:r>
            <a:br>
              <a:rPr lang="en-US" sz="2000" b="1"/>
            </a:br>
            <a:endParaRPr lang="en-US" sz="2000" b="1"/>
          </a:p>
          <a:p>
            <a:pPr marL="608013" indent="-592138">
              <a:lnSpc>
                <a:spcPct val="80000"/>
              </a:lnSpc>
              <a:spcBef>
                <a:spcPts val="375"/>
              </a:spcBef>
              <a:buFont typeface="Times New Roman" pitchFamily="18" charset="0"/>
              <a:buChar char="•"/>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r>
              <a:rPr lang="en-US" sz="2000" b="1"/>
              <a:t> I have considered realistic ways of transforming the culture towards a more positive sexual climate. </a:t>
            </a:r>
            <a:br>
              <a:rPr lang="en-US" sz="2000" b="1"/>
            </a:br>
            <a:endParaRPr lang="en-US" sz="2000" b="1"/>
          </a:p>
          <a:p>
            <a:pPr marL="608013" indent="-592138">
              <a:lnSpc>
                <a:spcPct val="80000"/>
              </a:lnSpc>
              <a:spcBef>
                <a:spcPts val="375"/>
              </a:spcBef>
              <a:buFont typeface="Times New Roman" pitchFamily="18" charset="0"/>
              <a:buChar char="•"/>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r>
              <a:rPr lang="en-US" sz="2000" b="1"/>
              <a:t> I feel supported in making changes that would be positive for the sexual climate at Colgate.</a:t>
            </a:r>
          </a:p>
          <a:p>
            <a:pPr marL="608013" indent="-592138">
              <a:lnSpc>
                <a:spcPct val="80000"/>
              </a:lnSpc>
              <a:spcBef>
                <a:spcPts val="375"/>
              </a:spcBef>
              <a:buClrTx/>
              <a:buFontTx/>
              <a:buNone/>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endParaRPr lang="en-US" sz="2000" b="1"/>
          </a:p>
          <a:p>
            <a:pPr marL="608013" indent="-592138">
              <a:lnSpc>
                <a:spcPct val="80000"/>
              </a:lnSpc>
              <a:spcBef>
                <a:spcPts val="300"/>
              </a:spcBef>
              <a:buClrTx/>
              <a:buFontTx/>
              <a:buNone/>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endParaRPr lang="en-US" sz="2000" b="1"/>
          </a:p>
          <a:p>
            <a:pPr marL="608013" indent="-592138">
              <a:lnSpc>
                <a:spcPct val="80000"/>
              </a:lnSpc>
              <a:spcBef>
                <a:spcPts val="300"/>
              </a:spcBef>
              <a:buClrTx/>
              <a:buFontTx/>
              <a:buNone/>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endParaRPr lang="en-US" sz="2000" b="1"/>
          </a:p>
          <a:p>
            <a:pPr marL="608013" indent="-592138">
              <a:lnSpc>
                <a:spcPct val="80000"/>
              </a:lnSpc>
              <a:spcBef>
                <a:spcPts val="425"/>
              </a:spcBef>
              <a:buClrTx/>
              <a:buFontTx/>
              <a:buNone/>
              <a:tabLst>
                <a:tab pos="608013"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 pos="6664325" algn="l"/>
                <a:tab pos="7121525" algn="l"/>
                <a:tab pos="7578725" algn="l"/>
                <a:tab pos="8035925" algn="l"/>
                <a:tab pos="8493125" algn="l"/>
                <a:tab pos="8950325" algn="l"/>
                <a:tab pos="9407525" algn="l"/>
              </a:tabLst>
            </a:pPr>
            <a:endParaRPr lang="en-US" sz="2000" b="1"/>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idx="4294967295"/>
          </p:nvPr>
        </p:nvSpPr>
        <p:spPr>
          <a:xfrm>
            <a:off x="0" y="58738"/>
            <a:ext cx="9144000" cy="13128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t>Yes Means Yes Objectives Instrument</a:t>
            </a:r>
          </a:p>
        </p:txBody>
      </p:sp>
      <p:sp>
        <p:nvSpPr>
          <p:cNvPr id="44034" name="Text Box 2"/>
          <p:cNvSpPr txBox="1">
            <a:spLocks noChangeArrowheads="1"/>
          </p:cNvSpPr>
          <p:nvPr/>
        </p:nvSpPr>
        <p:spPr bwMode="auto">
          <a:xfrm>
            <a:off x="914400" y="5943600"/>
            <a:ext cx="2903538" cy="365125"/>
          </a:xfrm>
          <a:prstGeom prst="rect">
            <a:avLst/>
          </a:prstGeom>
          <a:noFill/>
          <a:ln w="9525">
            <a:noFill/>
            <a:round/>
            <a:headEnd/>
            <a:tailEnd/>
          </a:ln>
          <a:effectLst/>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solidFill>
                  <a:srgbClr val="000000"/>
                </a:solidFill>
                <a:latin typeface="Tahoma" pitchFamily="34" charset="0"/>
              </a:rPr>
              <a:t>F </a:t>
            </a:r>
            <a:r>
              <a:rPr lang="en-US">
                <a:solidFill>
                  <a:srgbClr val="000000"/>
                </a:solidFill>
                <a:latin typeface="Tahoma" pitchFamily="34" charset="0"/>
              </a:rPr>
              <a:t>(1, 36) = 4.76, </a:t>
            </a:r>
            <a:r>
              <a:rPr lang="en-US" i="1">
                <a:solidFill>
                  <a:srgbClr val="000000"/>
                </a:solidFill>
                <a:latin typeface="Tahoma" pitchFamily="34" charset="0"/>
              </a:rPr>
              <a:t>p</a:t>
            </a:r>
            <a:r>
              <a:rPr lang="en-US">
                <a:solidFill>
                  <a:srgbClr val="000000"/>
                </a:solidFill>
                <a:latin typeface="Tahoma" pitchFamily="34" charset="0"/>
              </a:rPr>
              <a:t> = .036 </a:t>
            </a:r>
          </a:p>
        </p:txBody>
      </p:sp>
      <p:sp>
        <p:nvSpPr>
          <p:cNvPr id="44035" name="Text Box 3"/>
          <p:cNvSpPr txBox="1">
            <a:spLocks noChangeArrowheads="1"/>
          </p:cNvSpPr>
          <p:nvPr/>
        </p:nvSpPr>
        <p:spPr bwMode="auto">
          <a:xfrm>
            <a:off x="495300" y="3181350"/>
            <a:ext cx="8196263" cy="703263"/>
          </a:xfrm>
          <a:prstGeom prst="rect">
            <a:avLst/>
          </a:prstGeom>
          <a:noFill/>
          <a:ln w="9525">
            <a:noFill/>
            <a:round/>
            <a:headEnd/>
            <a:tailEnd/>
          </a:ln>
          <a:effectLst/>
        </p:spPr>
        <p:txBody>
          <a:bodyPr lIns="90000" tIns="46800" rIns="90000" bIns="46800"/>
          <a:lstStyle/>
          <a:p>
            <a:pPr eaLnBrk="1" hangingPunct="1">
              <a:spcBef>
                <a:spcPts val="7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effectLst>
                  <a:outerShdw blurRad="38100" dist="38100" dir="2700000" algn="tl">
                    <a:srgbClr val="FFFFFF"/>
                  </a:outerShdw>
                </a:effectLst>
                <a:latin typeface="Tahoma" pitchFamily="34" charset="0"/>
              </a:rPr>
              <a:t>Good Internal Consistency, Cronbach’s Alpha = .78</a:t>
            </a:r>
          </a:p>
        </p:txBody>
      </p:sp>
      <p:pic>
        <p:nvPicPr>
          <p:cNvPr id="44036" name="Picture 4"/>
          <p:cNvPicPr>
            <a:picLocks noChangeAspect="1" noChangeArrowheads="1"/>
          </p:cNvPicPr>
          <p:nvPr/>
        </p:nvPicPr>
        <p:blipFill>
          <a:blip r:embed="rId3" cstate="print"/>
          <a:srcRect/>
          <a:stretch>
            <a:fillRect/>
          </a:stretch>
        </p:blipFill>
        <p:spPr bwMode="auto">
          <a:xfrm>
            <a:off x="22225" y="1057275"/>
            <a:ext cx="9144000" cy="5459413"/>
          </a:xfrm>
          <a:prstGeom prst="rect">
            <a:avLst/>
          </a:prstGeom>
          <a:noFill/>
          <a:ln w="9525">
            <a:noFill/>
            <a:round/>
            <a:headEnd/>
            <a:tailEnd/>
          </a:ln>
          <a:effectLst/>
        </p:spPr>
      </p:pic>
      <p:sp>
        <p:nvSpPr>
          <p:cNvPr id="44037" name="Text Box 5"/>
          <p:cNvSpPr txBox="1">
            <a:spLocks noChangeArrowheads="1"/>
          </p:cNvSpPr>
          <p:nvPr/>
        </p:nvSpPr>
        <p:spPr bwMode="auto">
          <a:xfrm>
            <a:off x="68263" y="6492875"/>
            <a:ext cx="2903537" cy="365125"/>
          </a:xfrm>
          <a:prstGeom prst="rect">
            <a:avLst/>
          </a:prstGeom>
          <a:noFill/>
          <a:ln w="9525">
            <a:noFill/>
            <a:round/>
            <a:headEnd/>
            <a:tailEnd/>
          </a:ln>
          <a:effectLst/>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i="1">
                <a:solidFill>
                  <a:srgbClr val="000000"/>
                </a:solidFill>
                <a:latin typeface="Tahoma" pitchFamily="34" charset="0"/>
              </a:rPr>
              <a:t>F </a:t>
            </a:r>
            <a:r>
              <a:rPr lang="en-US">
                <a:solidFill>
                  <a:srgbClr val="000000"/>
                </a:solidFill>
                <a:latin typeface="Tahoma" pitchFamily="34" charset="0"/>
              </a:rPr>
              <a:t>(1, 36) = 4.76, </a:t>
            </a:r>
            <a:r>
              <a:rPr lang="en-US" i="1">
                <a:solidFill>
                  <a:srgbClr val="000000"/>
                </a:solidFill>
                <a:latin typeface="Tahoma" pitchFamily="34" charset="0"/>
              </a:rPr>
              <a:t>p</a:t>
            </a:r>
            <a:r>
              <a:rPr lang="en-US">
                <a:solidFill>
                  <a:srgbClr val="000000"/>
                </a:solidFill>
                <a:latin typeface="Tahoma" pitchFamily="34" charset="0"/>
              </a:rPr>
              <a:t> = .036 </a:t>
            </a:r>
          </a:p>
        </p:txBody>
      </p:sp>
      <p:sp>
        <p:nvSpPr>
          <p:cNvPr id="44038" name="Text Box 6"/>
          <p:cNvSpPr txBox="1">
            <a:spLocks noChangeArrowheads="1"/>
          </p:cNvSpPr>
          <p:nvPr/>
        </p:nvSpPr>
        <p:spPr bwMode="auto">
          <a:xfrm>
            <a:off x="3200400" y="6459538"/>
            <a:ext cx="5916613" cy="398462"/>
          </a:xfrm>
          <a:prstGeom prst="rect">
            <a:avLst/>
          </a:prstGeom>
          <a:noFill/>
          <a:ln w="9525">
            <a:noFill/>
            <a:round/>
            <a:headEnd/>
            <a:tailEnd/>
          </a:ln>
          <a:effectLst/>
        </p:spPr>
        <p:txBody>
          <a:bodyPr lIns="90000" tIns="46800" rIns="90000" bIns="46800"/>
          <a:lstStyle/>
          <a:p>
            <a:pPr eaLnBrk="1" hangingPunct="1">
              <a:spcBef>
                <a:spcPts val="7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effectLst>
                  <a:outerShdw blurRad="38100" dist="38100" dir="2700000" algn="tl">
                    <a:srgbClr val="FFFFFF"/>
                  </a:outerShdw>
                </a:effectLst>
                <a:latin typeface="Tahoma" pitchFamily="34" charset="0"/>
              </a:rPr>
              <a:t>Good Internal Consistency, Cronbach’s Alpha = .78</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Why Share?</a:t>
            </a:r>
          </a:p>
        </p:txBody>
      </p:sp>
      <p:sp>
        <p:nvSpPr>
          <p:cNvPr id="7170" name="Rectangle 2"/>
          <p:cNvSpPr>
            <a:spLocks noGrp="1" noChangeArrowheads="1"/>
          </p:cNvSpPr>
          <p:nvPr>
            <p:ph type="body" idx="4294967295"/>
          </p:nvPr>
        </p:nvSpPr>
        <p:spPr>
          <a:xfrm>
            <a:off x="457200" y="1600200"/>
            <a:ext cx="8229600" cy="4703763"/>
          </a:xfrm>
          <a:ln/>
        </p:spPr>
        <p:txBody>
          <a:bodyPr/>
          <a:lstStyle/>
          <a:p>
            <a:pPr marL="339725" indent="-325438">
              <a:buClrTx/>
              <a:buSzPct val="80000"/>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a:p>
            <a:pPr marL="339725" indent="-325438">
              <a:buClr>
                <a:srgbClr val="3333CC"/>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Mental Health Focus with Collaboration</a:t>
            </a:r>
          </a:p>
          <a:p>
            <a:pPr marL="339725" indent="-325438">
              <a:buClrTx/>
              <a:buSzPct val="80000"/>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a:p>
            <a:pPr marL="339725" indent="-325438">
              <a:buClr>
                <a:srgbClr val="3333CC"/>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Student’s Initiation</a:t>
            </a:r>
          </a:p>
          <a:p>
            <a:pPr marL="339725" indent="-325438">
              <a:buClrTx/>
              <a:buSzPct val="80000"/>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a:p>
            <a:pPr marL="339725" indent="-325438">
              <a:buClr>
                <a:srgbClr val="3333CC"/>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Committee Work</a:t>
            </a:r>
          </a:p>
          <a:p>
            <a:pPr marL="339725" indent="-325438">
              <a:buClrTx/>
              <a:buSzPct val="80000"/>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p>
          <a:p>
            <a:pPr marL="339725" indent="-325438">
              <a:buClrTx/>
              <a:buSzPct val="80000"/>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 </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58738"/>
            <a:ext cx="9144000" cy="13128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t>Yes Means Yes Objectives Instrument</a:t>
            </a:r>
          </a:p>
        </p:txBody>
      </p:sp>
      <p:sp>
        <p:nvSpPr>
          <p:cNvPr id="45058" name="Rectangle 2"/>
          <p:cNvSpPr>
            <a:spLocks noGrp="1" noChangeArrowheads="1"/>
          </p:cNvSpPr>
          <p:nvPr>
            <p:ph type="body" idx="4294967295"/>
          </p:nvPr>
        </p:nvSpPr>
        <p:spPr>
          <a:xfrm>
            <a:off x="457200" y="1600200"/>
            <a:ext cx="8229600" cy="4706938"/>
          </a:xfrm>
          <a:ln/>
        </p:spPr>
        <p:txBody>
          <a:bodyPr/>
          <a:lstStyle/>
          <a:p>
            <a:pPr indent="-325438">
              <a:lnSpc>
                <a:spcPct val="80000"/>
              </a:lnSpc>
              <a:spcBef>
                <a:spcPts val="45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a:t>Qualitative: </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What I liked most about this class:</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What I learned about myself during this series:</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Ways to improve this series:</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I think that this series should be offered again: 	Yes	or 	No</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b="1"/>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b="1"/>
          </a:p>
          <a:p>
            <a:pPr indent="-325438">
              <a:lnSpc>
                <a:spcPct val="80000"/>
              </a:lnSpc>
              <a:spcBef>
                <a:spcPts val="45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a:t>Demographic Information:</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Gender	(please circle one)	Female	 Male	Transgender	</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Race / Ethnicity	 (please circle one)</a:t>
            </a:r>
            <a:br>
              <a:rPr lang="en-US" sz="1600"/>
            </a:br>
            <a:r>
              <a:rPr lang="en-US" sz="1600"/>
              <a:t>African-American / Black			American Indian or Alaskan Native</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	Arab American					Asian American / Asian</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	East Indian						European American / White / Caucasian</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	Hispanic / Latino/a				Native Hawaiian or Pacific Islander</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	Multi-racial						Prefer not to answer</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	Other (please specify) </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Age 					</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a:t>Class Year </a:t>
            </a:r>
          </a:p>
          <a:p>
            <a:pPr indent="-325438">
              <a:lnSpc>
                <a:spcPct val="80000"/>
              </a:lnSpc>
              <a:spcBef>
                <a:spcPts val="400"/>
              </a:spcBef>
              <a:buClrTx/>
              <a:buSzPct val="80000"/>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600"/>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I liked most</a:t>
            </a:r>
          </a:p>
        </p:txBody>
      </p:sp>
      <p:sp>
        <p:nvSpPr>
          <p:cNvPr id="46082" name="Rectangle 2"/>
          <p:cNvSpPr>
            <a:spLocks noGrp="1" noChangeArrowheads="1"/>
          </p:cNvSpPr>
          <p:nvPr>
            <p:ph type="body" idx="4294967295"/>
          </p:nvPr>
        </p:nvSpPr>
        <p:spPr>
          <a:xfrm>
            <a:off x="457200" y="1600200"/>
            <a:ext cx="8229600" cy="4495800"/>
          </a:xfrm>
          <a:ln/>
        </p:spPr>
        <p:txBody>
          <a:bodyPr/>
          <a:lstStyle/>
          <a:p>
            <a:pPr marL="328613" indent="-325438">
              <a:buClrTx/>
              <a:buSzPct val="80000"/>
              <a:buFontTx/>
              <a:buNone/>
              <a:tabLst>
                <a:tab pos="328613" algn="l"/>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Lst>
            </a:pPr>
            <a:r>
              <a:rPr lang="en-US" i="1"/>
              <a:t>“So open!  And such good ideas that I can start applying in my life.  Also, I feel </a:t>
            </a:r>
            <a:r>
              <a:rPr lang="en-US" i="1" u="sng"/>
              <a:t>so</a:t>
            </a:r>
            <a:r>
              <a:rPr lang="en-US" i="1"/>
              <a:t> much more empowered knowing that others feel the same way I do. </a:t>
            </a:r>
            <a:r>
              <a:rPr lang="en-US"/>
              <a:t>”</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I liked most</a:t>
            </a:r>
          </a:p>
        </p:txBody>
      </p:sp>
      <p:sp>
        <p:nvSpPr>
          <p:cNvPr id="47106" name="Rectangle 2"/>
          <p:cNvSpPr>
            <a:spLocks noGrp="1" noChangeArrowheads="1"/>
          </p:cNvSpPr>
          <p:nvPr>
            <p:ph type="body" idx="4294967295"/>
          </p:nvPr>
        </p:nvSpPr>
        <p:spPr>
          <a:xfrm>
            <a:off x="457200" y="1600200"/>
            <a:ext cx="8229600" cy="4495800"/>
          </a:xfrm>
          <a:ln/>
        </p:spPr>
        <p:txBody>
          <a:bodyPr/>
          <a:lstStyle/>
          <a:p>
            <a:pPr marL="328613" indent="-325438">
              <a:buClrTx/>
              <a:buFontTx/>
              <a:buNone/>
              <a:tabLst>
                <a:tab pos="328613" algn="l"/>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Lst>
            </a:pPr>
            <a:r>
              <a:rPr lang="en-US" i="1"/>
              <a:t>“The ideas and people gave more insight into sexual health”</a:t>
            </a:r>
          </a:p>
          <a:p>
            <a:pPr marL="328613" indent="-325438">
              <a:buClrTx/>
              <a:buSzPct val="80000"/>
              <a:buFontTx/>
              <a:buNone/>
              <a:tabLst>
                <a:tab pos="328613" algn="l"/>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Lst>
            </a:pPr>
            <a:endParaRPr lang="en-US" i="1"/>
          </a:p>
          <a:p>
            <a:pPr marL="328613" indent="-325438">
              <a:buClrTx/>
              <a:buSzPct val="80000"/>
              <a:buFontTx/>
              <a:buNone/>
              <a:tabLst>
                <a:tab pos="328613" algn="l"/>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Lst>
            </a:pPr>
            <a:endParaRPr lang="en-US" i="1"/>
          </a:p>
          <a:p>
            <a:pPr marL="328613" indent="-325438">
              <a:buClrTx/>
              <a:buFontTx/>
              <a:buNone/>
              <a:tabLst>
                <a:tab pos="328613" algn="l"/>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Lst>
            </a:pPr>
            <a:r>
              <a:rPr lang="en-US" i="1"/>
              <a:t>“Being able to discuss in a mixed group, so many of the things I have been thinking about the past 4 years.”</a:t>
            </a:r>
            <a:r>
              <a:rPr lang="en-US"/>
              <a:t> </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idx="4294967295"/>
          </p:nvPr>
        </p:nvSpPr>
        <p:spPr>
          <a:xfrm>
            <a:off x="457200" y="190500"/>
            <a:ext cx="8229600" cy="13128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t>What I learned about myself during this series:</a:t>
            </a:r>
            <a:r>
              <a:rPr lang="en-US" sz="4000"/>
              <a:t>  </a:t>
            </a:r>
          </a:p>
        </p:txBody>
      </p:sp>
      <p:sp>
        <p:nvSpPr>
          <p:cNvPr id="48130" name="Rectangle 2"/>
          <p:cNvSpPr>
            <a:spLocks noGrp="1" noChangeArrowheads="1"/>
          </p:cNvSpPr>
          <p:nvPr>
            <p:ph type="body" idx="4294967295"/>
          </p:nvPr>
        </p:nvSpPr>
        <p:spPr>
          <a:xfrm>
            <a:off x="457200" y="1600200"/>
            <a:ext cx="8229600" cy="4495800"/>
          </a:xfrm>
          <a:ln/>
        </p:spPr>
        <p:txBody>
          <a:bodyPr/>
          <a:lstStyle/>
          <a:p>
            <a:pPr marL="328613" indent="-325438">
              <a:buClrTx/>
              <a:buSzPct val="80000"/>
              <a:buFontTx/>
              <a:buNone/>
              <a:tabLst>
                <a:tab pos="328613" algn="l"/>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Lst>
            </a:pPr>
            <a:endParaRPr lang="en-US" i="1"/>
          </a:p>
          <a:p>
            <a:pPr marL="328613" indent="-325438">
              <a:buClrTx/>
              <a:buFontTx/>
              <a:buNone/>
              <a:tabLst>
                <a:tab pos="328613" algn="l"/>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Lst>
            </a:pPr>
            <a:r>
              <a:rPr lang="en-US" i="1"/>
              <a:t>“My own weaknesses in addressing consent and non-verbal cues I give.  I also learned to be more comfortable with myself.”</a:t>
            </a:r>
          </a:p>
          <a:p>
            <a:pPr marL="328613" indent="-325438">
              <a:buClrTx/>
              <a:buFontTx/>
              <a:buNone/>
              <a:tabLst>
                <a:tab pos="328613" algn="l"/>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Lst>
            </a:pPr>
            <a:endParaRPr lang="en-US" i="1"/>
          </a:p>
          <a:p>
            <a:pPr marL="328613" indent="-325438">
              <a:lnSpc>
                <a:spcPct val="90000"/>
              </a:lnSpc>
              <a:buClrTx/>
              <a:buFontTx/>
              <a:buNone/>
              <a:tabLst>
                <a:tab pos="328613" algn="l"/>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Lst>
            </a:pPr>
            <a:r>
              <a:rPr lang="en-US" i="1"/>
              <a:t>“How much I didn't know myself about what is consent, and sexual assault, and sexuality.”</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idx="4294967295"/>
          </p:nvPr>
        </p:nvSpPr>
        <p:spPr>
          <a:xfrm>
            <a:off x="457200" y="190500"/>
            <a:ext cx="8229600" cy="13128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t>What I learned about myself during this series:</a:t>
            </a:r>
            <a:r>
              <a:rPr lang="en-US" sz="4000"/>
              <a:t> </a:t>
            </a:r>
          </a:p>
        </p:txBody>
      </p:sp>
      <p:sp>
        <p:nvSpPr>
          <p:cNvPr id="49154" name="Rectangle 2"/>
          <p:cNvSpPr>
            <a:spLocks noGrp="1" noChangeArrowheads="1"/>
          </p:cNvSpPr>
          <p:nvPr>
            <p:ph type="body" idx="4294967295"/>
          </p:nvPr>
        </p:nvSpPr>
        <p:spPr>
          <a:xfrm>
            <a:off x="228600" y="1447800"/>
            <a:ext cx="8229600" cy="4548188"/>
          </a:xfrm>
          <a:ln/>
        </p:spPr>
        <p:txBody>
          <a:bodyPr/>
          <a:lstStyle/>
          <a:p>
            <a:pPr indent="-339725">
              <a:lnSpc>
                <a:spcPct val="90000"/>
              </a:lnSpc>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 </a:t>
            </a:r>
          </a:p>
          <a:p>
            <a:pPr indent="-339725">
              <a:lnSpc>
                <a:spcPct val="90000"/>
              </a:lnSpc>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“I need to start being more confident with what I want - healthy relationships”</a:t>
            </a:r>
          </a:p>
          <a:p>
            <a:pPr indent="-339725">
              <a:lnSpc>
                <a:spcPct val="90000"/>
              </a:lnSpc>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i="1"/>
          </a:p>
          <a:p>
            <a:pPr indent="-339725">
              <a:lnSpc>
                <a:spcPct val="90000"/>
              </a:lnSpc>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“I can use my ideas/experiences/position to help and influence the culture”</a:t>
            </a:r>
          </a:p>
          <a:p>
            <a:pPr indent="-339725">
              <a:lnSpc>
                <a:spcPct val="90000"/>
              </a:lnSpc>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i="1"/>
          </a:p>
          <a:p>
            <a:pPr indent="-339725">
              <a:lnSpc>
                <a:spcPct val="90000"/>
              </a:lnSpc>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“To stand up and speak out on what is and is not okay”</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idx="4294967295"/>
          </p:nvPr>
        </p:nvSpPr>
        <p:spPr>
          <a:xfrm>
            <a:off x="457200" y="190500"/>
            <a:ext cx="8229600" cy="13128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t>What I learned about myself during this series:</a:t>
            </a:r>
            <a:r>
              <a:rPr lang="en-US" sz="4000"/>
              <a:t> </a:t>
            </a:r>
          </a:p>
        </p:txBody>
      </p:sp>
      <p:sp>
        <p:nvSpPr>
          <p:cNvPr id="50178" name="Rectangle 2"/>
          <p:cNvSpPr>
            <a:spLocks noGrp="1" noChangeArrowheads="1"/>
          </p:cNvSpPr>
          <p:nvPr>
            <p:ph type="body" idx="4294967295"/>
          </p:nvPr>
        </p:nvSpPr>
        <p:spPr>
          <a:xfrm>
            <a:off x="434975" y="1779588"/>
            <a:ext cx="8229600" cy="4495800"/>
          </a:xfrm>
          <a:ln/>
        </p:spPr>
        <p:txBody>
          <a:bodyPr/>
          <a:lstStyle/>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“There are other people who dislike the way things are as much as I do.”</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“That I can express my desires and that I should.  I can say no and I can give enthusiastic consent.”</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“I am a </a:t>
            </a:r>
            <a:r>
              <a:rPr lang="en-US" i="1" u="sng"/>
              <a:t>very</a:t>
            </a:r>
            <a:r>
              <a:rPr lang="en-US" i="1"/>
              <a:t> strong woman and I </a:t>
            </a:r>
            <a:r>
              <a:rPr lang="en-US" i="1" u="sng"/>
              <a:t>can</a:t>
            </a:r>
            <a:r>
              <a:rPr lang="en-US" i="1"/>
              <a:t> make a difference on this campus and in people’s lives!”</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t>Ways to improve this series:</a:t>
            </a:r>
            <a:r>
              <a:rPr lang="en-US" sz="4000"/>
              <a:t>  </a:t>
            </a:r>
          </a:p>
        </p:txBody>
      </p:sp>
      <p:sp>
        <p:nvSpPr>
          <p:cNvPr id="51202" name="Rectangle 2"/>
          <p:cNvSpPr>
            <a:spLocks noGrp="1" noChangeArrowheads="1"/>
          </p:cNvSpPr>
          <p:nvPr>
            <p:ph type="body" idx="4294967295"/>
          </p:nvPr>
        </p:nvSpPr>
        <p:spPr>
          <a:xfrm>
            <a:off x="457200" y="1600200"/>
            <a:ext cx="8229600" cy="5119688"/>
          </a:xfrm>
          <a:ln/>
        </p:spPr>
        <p:txBody>
          <a:bodyPr/>
          <a:lstStyle/>
          <a:p>
            <a:pPr indent="-339725">
              <a:lnSpc>
                <a:spcPct val="90000"/>
              </a:lnSpc>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“I would have liked to learn more about LGBTQ issues on our campus.  Also, it would have been cool if we had set up a committee to make sure we</a:t>
            </a:r>
            <a:r>
              <a:rPr lang="en-US" i="1" u="sng"/>
              <a:t> keep</a:t>
            </a:r>
            <a:r>
              <a:rPr lang="en-US" i="1"/>
              <a:t> </a:t>
            </a:r>
            <a:r>
              <a:rPr lang="en-US" i="1" u="sng"/>
              <a:t>up</a:t>
            </a:r>
            <a:r>
              <a:rPr lang="en-US" i="1"/>
              <a:t> with all the ideas we came up with!  I want to make sure we </a:t>
            </a:r>
            <a:r>
              <a:rPr lang="en-US" i="1" u="sng"/>
              <a:t>act</a:t>
            </a:r>
            <a:r>
              <a:rPr lang="en-US" i="1"/>
              <a:t> on this and keep the momentum going! AND don’t get apathetic!”</a:t>
            </a:r>
          </a:p>
          <a:p>
            <a:pPr indent="-339725">
              <a:lnSpc>
                <a:spcPct val="90000"/>
              </a:lnSpc>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i="1"/>
          </a:p>
          <a:p>
            <a:pPr indent="-339725">
              <a:lnSpc>
                <a:spcPct val="90000"/>
              </a:lnSpc>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“I wish there were more heterosexual men in the class”</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t>Ways to improve this series:</a:t>
            </a:r>
            <a:r>
              <a:rPr lang="en-US" sz="4000"/>
              <a:t> </a:t>
            </a:r>
          </a:p>
        </p:txBody>
      </p:sp>
      <p:sp>
        <p:nvSpPr>
          <p:cNvPr id="52226" name="Rectangle 2"/>
          <p:cNvSpPr>
            <a:spLocks noGrp="1" noChangeArrowheads="1"/>
          </p:cNvSpPr>
          <p:nvPr>
            <p:ph type="body" idx="4294967295"/>
          </p:nvPr>
        </p:nvSpPr>
        <p:spPr>
          <a:xfrm>
            <a:off x="457200" y="1600200"/>
            <a:ext cx="8229600" cy="4500563"/>
          </a:xfrm>
          <a:ln/>
        </p:spPr>
        <p:txBody>
          <a:bodyPr/>
          <a:lstStyle/>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“More time talking about </a:t>
            </a:r>
            <a:r>
              <a:rPr lang="en-US" i="1" u="sng"/>
              <a:t>Change</a:t>
            </a:r>
            <a:r>
              <a:rPr lang="en-US" i="1"/>
              <a:t>.  Realistic ways to do this.”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i="1"/>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t>“Make it 2 hours long.  We never have enough time to discuss.”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i="1">
              <a:effectLst/>
            </a:endParaRP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i="1">
                <a:effectLst/>
              </a:rPr>
              <a:t>“Mandatory!  Longer!”</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i="1">
              <a:effectLst/>
            </a:endParaRPr>
          </a:p>
        </p:txBody>
      </p:sp>
      <p:sp>
        <p:nvSpPr>
          <p:cNvPr id="52227" name="Rectangle 3"/>
          <p:cNvSpPr>
            <a:spLocks noChangeArrowheads="1"/>
          </p:cNvSpPr>
          <p:nvPr/>
        </p:nvSpPr>
        <p:spPr bwMode="auto">
          <a:xfrm>
            <a:off x="3381375" y="3246438"/>
            <a:ext cx="323850" cy="368300"/>
          </a:xfrm>
          <a:prstGeom prst="rect">
            <a:avLst/>
          </a:prstGeom>
          <a:noFill/>
          <a:ln w="9525">
            <a:noFill/>
            <a:round/>
            <a:headEnd/>
            <a:tailEnd/>
          </a:ln>
          <a:effectLst/>
        </p:spPr>
        <p:txBody>
          <a:bodyPr wrap="none" lIns="90000" tIns="46800" rIns="90000" bIns="46800" anchor="ctr">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Tahoma" pitchFamily="34" charset="0"/>
              </a:rPr>
              <a:t>  </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body" idx="4294967295"/>
          </p:nvPr>
        </p:nvSpPr>
        <p:spPr>
          <a:xfrm>
            <a:off x="457200" y="685800"/>
            <a:ext cx="8229600" cy="5638800"/>
          </a:xfrm>
          <a:ln/>
        </p:spPr>
        <p:txBody>
          <a:bodyPr/>
          <a:lstStyle/>
          <a:p>
            <a:pPr marL="330200" indent="-325438" algn="ctr">
              <a:buClrTx/>
              <a:buSzPct val="80000"/>
              <a:buFontTx/>
              <a:buNone/>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7200" b="1">
              <a:solidFill>
                <a:srgbClr val="EB613D"/>
              </a:solidFill>
              <a:effectLst>
                <a:outerShdw blurRad="38100" dist="38100" dir="2700000" algn="tl">
                  <a:srgbClr val="000000"/>
                </a:outerShdw>
              </a:effectLst>
              <a:latin typeface="Bradley Hand ITC" pitchFamily="66" charset="0"/>
            </a:endParaRPr>
          </a:p>
          <a:p>
            <a:pPr marL="330200" indent="-325438" algn="ctr">
              <a:buClrTx/>
              <a:buSzPct val="80000"/>
              <a:buFontTx/>
              <a:buNone/>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7200" b="1">
                <a:solidFill>
                  <a:srgbClr val="EB613D"/>
                </a:solidFill>
                <a:effectLst>
                  <a:outerShdw blurRad="38100" dist="38100" dir="2700000" algn="tl">
                    <a:srgbClr val="000000"/>
                  </a:outerShdw>
                </a:effectLst>
                <a:latin typeface="Bradley Hand ITC" pitchFamily="66" charset="0"/>
              </a:rPr>
              <a:t>I will say Yes...</a:t>
            </a:r>
            <a:br>
              <a:rPr lang="en-US" sz="7200" b="1">
                <a:solidFill>
                  <a:srgbClr val="EB613D"/>
                </a:solidFill>
                <a:effectLst>
                  <a:outerShdw blurRad="38100" dist="38100" dir="2700000" algn="tl">
                    <a:srgbClr val="000000"/>
                  </a:outerShdw>
                </a:effectLst>
                <a:latin typeface="Bradley Hand ITC" pitchFamily="66" charset="0"/>
              </a:rPr>
            </a:br>
            <a:r>
              <a:rPr lang="en-US" sz="7200" b="1">
                <a:solidFill>
                  <a:srgbClr val="EB613D"/>
                </a:solidFill>
                <a:effectLst>
                  <a:outerShdw blurRad="38100" dist="38100" dir="2700000" algn="tl">
                    <a:srgbClr val="000000"/>
                  </a:outerShdw>
                </a:effectLst>
                <a:latin typeface="Bradley Hand ITC" pitchFamily="66" charset="0"/>
              </a:rPr>
              <a:t>when I mean Yes </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457200" y="261938"/>
            <a:ext cx="8229600" cy="1895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References</a:t>
            </a:r>
          </a:p>
        </p:txBody>
      </p:sp>
      <p:sp>
        <p:nvSpPr>
          <p:cNvPr id="54274" name="Rectangle 2"/>
          <p:cNvSpPr>
            <a:spLocks noGrp="1" noChangeArrowheads="1"/>
          </p:cNvSpPr>
          <p:nvPr>
            <p:ph type="body" idx="4294967295"/>
          </p:nvPr>
        </p:nvSpPr>
        <p:spPr>
          <a:xfrm>
            <a:off x="0" y="1671638"/>
            <a:ext cx="9144000" cy="5567362"/>
          </a:xfrm>
          <a:ln/>
        </p:spPr>
        <p:txBody>
          <a:bodyPr/>
          <a:lstStyle/>
          <a:p>
            <a:pPr indent="-338138">
              <a:lnSpc>
                <a:spcPct val="90000"/>
              </a:lnSpc>
              <a:spcBef>
                <a:spcPts val="65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500" b="1"/>
          </a:p>
          <a:p>
            <a:pPr indent="-338138">
              <a:lnSpc>
                <a:spcPct val="90000"/>
              </a:lnSpc>
              <a:spcBef>
                <a:spcPts val="65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500"/>
              <a:t>Brown, S., Taylor, K., DiTrapano, J. (2010). </a:t>
            </a:r>
            <a:r>
              <a:rPr lang="en-US" sz="1500" i="1"/>
              <a:t>Hooking Up: Students and the Search for Sex Positive Culture.</a:t>
            </a:r>
            <a:br>
              <a:rPr lang="en-US" sz="1500" i="1"/>
            </a:br>
            <a:r>
              <a:rPr lang="en-US" sz="1500"/>
              <a:t>Presentation at American College Personnel Association, 2010.</a:t>
            </a:r>
          </a:p>
          <a:p>
            <a:pPr indent="-338138">
              <a:lnSpc>
                <a:spcPct val="90000"/>
              </a:lnSpc>
              <a:spcBef>
                <a:spcPts val="65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500"/>
              <a:t>Friedman, J. and Valenti, J. (2008). </a:t>
            </a:r>
            <a:r>
              <a:rPr lang="en-US" sz="1500" i="1"/>
              <a:t>Yes Means Yes! Visions of Female Sexual Power and a World Without 		Rape. </a:t>
            </a:r>
            <a:r>
              <a:rPr lang="en-US" sz="1500"/>
              <a:t>Seal Press: Berkeley, CA.</a:t>
            </a:r>
          </a:p>
          <a:p>
            <a:pPr indent="-338138">
              <a:lnSpc>
                <a:spcPct val="90000"/>
              </a:lnSpc>
              <a:spcBef>
                <a:spcPts val="65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500"/>
              <a:t>Feministing.com</a:t>
            </a:r>
          </a:p>
          <a:p>
            <a:pPr indent="-338138">
              <a:lnSpc>
                <a:spcPct val="90000"/>
              </a:lnSpc>
              <a:spcBef>
                <a:spcPts val="675"/>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500"/>
              <a:t>Lottes, I. (1998). Rape Supportive Attitude Scale. In C.D. Davis, W.L. Yarber, R. Bauserman, G. Schreer, 		&amp; S.L. Davis (Eds.), </a:t>
            </a:r>
            <a:r>
              <a:rPr lang="en-US" sz="1500" i="1"/>
              <a:t>Handbook of sexuality-related measures </a:t>
            </a:r>
            <a:r>
              <a:rPr lang="en-US" sz="1500"/>
              <a:t>(pp. 504-505). Thousand Oaks, 		CA: Sage.</a:t>
            </a:r>
            <a:r>
              <a:rPr lang="en-US" sz="2000"/>
              <a:t> </a:t>
            </a:r>
          </a:p>
          <a:p>
            <a:pPr indent="-338138">
              <a:lnSpc>
                <a:spcPct val="90000"/>
              </a:lnSpc>
              <a:spcBef>
                <a:spcPts val="6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500"/>
              <a:t>Resource center for adolecent pregancy prevention:</a:t>
            </a:r>
            <a:r>
              <a:rPr lang="en-US" sz="1200"/>
              <a:t> 	</a:t>
            </a:r>
            <a:br>
              <a:rPr lang="en-US" sz="1200"/>
            </a:br>
            <a:r>
              <a:rPr lang="en-US" sz="1200"/>
              <a:t>		</a:t>
            </a:r>
            <a:r>
              <a:rPr lang="en-US" sz="1200">
                <a:solidFill>
                  <a:srgbClr val="CCCCFF"/>
                </a:solidFill>
                <a:effectLst>
                  <a:outerShdw blurRad="38100" dist="38100" dir="2700000" algn="tl">
                    <a:srgbClr val="000000"/>
                  </a:outerShdw>
                </a:effectLst>
                <a:hlinkClick r:id="rId3"/>
              </a:rPr>
              <a:t>http://www.etr.org/recapp/index.cfm?fuseaction=pages.TopicsInBriefDetail&amp;PageID=61#Definitions</a:t>
            </a:r>
            <a:br>
              <a:rPr lang="en-US" sz="1200">
                <a:solidFill>
                  <a:srgbClr val="CCCCFF"/>
                </a:solidFill>
                <a:effectLst>
                  <a:outerShdw blurRad="38100" dist="38100" dir="2700000" algn="tl">
                    <a:srgbClr val="000000"/>
                  </a:outerShdw>
                </a:effectLst>
                <a:hlinkClick r:id="rId3"/>
              </a:rPr>
            </a:br>
            <a:endParaRPr lang="en-US" sz="1200">
              <a:solidFill>
                <a:srgbClr val="CCCCFF"/>
              </a:solidFill>
              <a:effectLst>
                <a:outerShdw blurRad="38100" dist="38100" dir="2700000" algn="tl">
                  <a:srgbClr val="000000"/>
                </a:outerShdw>
              </a:effectLst>
              <a:hlinkClick r:id="rId3"/>
            </a:endParaRPr>
          </a:p>
          <a:p>
            <a:pPr indent="-338138">
              <a:lnSpc>
                <a:spcPct val="90000"/>
              </a:lnSpc>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500"/>
              <a:t>Snell, W.E. (1998). The Multidimensional Sexual Self-Concept Questionnaires. In C.D. Davis, W.L. 			Yarber, R. Bauserman, G. Schreer, &amp; S.L. Davis (Eds.), </a:t>
            </a:r>
            <a:r>
              <a:rPr lang="en-US" sz="1500" i="1"/>
              <a:t>Handbook of sexuality-			related measures </a:t>
            </a:r>
            <a:r>
              <a:rPr lang="en-US" sz="1500"/>
              <a:t>(pp. 504-505). Thousand Oaks, CA: Sage.</a:t>
            </a:r>
            <a:r>
              <a:rPr lang="en-US" sz="2000"/>
              <a:t> </a:t>
            </a:r>
            <a:r>
              <a:rPr lang="en-US" sz="1500" i="1"/>
              <a:t/>
            </a:r>
            <a:br>
              <a:rPr lang="en-US" sz="1500" i="1"/>
            </a:br>
            <a:r>
              <a:rPr lang="en-US" sz="1500" i="1"/>
              <a:t>		</a:t>
            </a:r>
            <a:r>
              <a:rPr lang="en-US" sz="1500"/>
              <a:t> </a:t>
            </a:r>
            <a:r>
              <a:rPr lang="en-US" sz="2600"/>
              <a:t> </a:t>
            </a:r>
          </a:p>
          <a:p>
            <a:pPr indent="-338138">
              <a:lnSpc>
                <a:spcPct val="90000"/>
              </a:lnSpc>
              <a:spcBef>
                <a:spcPts val="675"/>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700"/>
              <a:t>Thanks to Jaclyn Berger, Kevin Carlsmith, the Wellness Initiative, and all the co-facilitators!</a:t>
            </a:r>
          </a:p>
          <a:p>
            <a:pPr indent="-338138">
              <a:lnSpc>
                <a:spcPct val="90000"/>
              </a:lnSpc>
              <a:spcBef>
                <a:spcPts val="675"/>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700"/>
          </a:p>
          <a:p>
            <a:pPr indent="-338138">
              <a:lnSpc>
                <a:spcPct val="90000"/>
              </a:lnSpc>
              <a:spcBef>
                <a:spcPts val="675"/>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700"/>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57200" y="128588"/>
            <a:ext cx="8228013" cy="14351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Mental Health Focus with Collaboration</a:t>
            </a:r>
          </a:p>
        </p:txBody>
      </p:sp>
      <p:sp>
        <p:nvSpPr>
          <p:cNvPr id="8194" name="Rectangle 2"/>
          <p:cNvSpPr>
            <a:spLocks noGrp="1" noChangeArrowheads="1"/>
          </p:cNvSpPr>
          <p:nvPr>
            <p:ph type="body" idx="4294967295"/>
          </p:nvPr>
        </p:nvSpPr>
        <p:spPr>
          <a:xfrm>
            <a:off x="457200" y="1600200"/>
            <a:ext cx="8228013" cy="4500563"/>
          </a:xfrm>
          <a:ln/>
        </p:spPr>
        <p:txBody>
          <a:bodyPr/>
          <a:lstStyle/>
          <a:p>
            <a:pPr indent="-3270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270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Relationship Issues as Presenting Problem</a:t>
            </a:r>
          </a:p>
          <a:p>
            <a:pPr indent="-3270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270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Relationship Focus Developmentally Appropriate for Our Population</a:t>
            </a:r>
          </a:p>
          <a:p>
            <a:pPr indent="-3270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p>
          <a:p>
            <a:pPr indent="-3270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t>Other Mental Health Areas Affected: Self-Esteem, Anxiety, Depression...</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57200" y="-53975"/>
            <a:ext cx="8229600" cy="18002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t>Brown, Taylor, &amp; DiTrapano, </a:t>
            </a:r>
            <a:br>
              <a:rPr lang="en-US" sz="4000"/>
            </a:br>
            <a:r>
              <a:rPr lang="en-US" sz="4000"/>
              <a:t>ACPA, 2010, </a:t>
            </a:r>
            <a:r>
              <a:rPr lang="en-US" sz="3200" i="1"/>
              <a:t>Hooking Up: Students and the Search for Sex Positive Culture.</a:t>
            </a:r>
          </a:p>
        </p:txBody>
      </p:sp>
      <p:sp>
        <p:nvSpPr>
          <p:cNvPr id="9218" name="Rectangle 2"/>
          <p:cNvSpPr>
            <a:spLocks noGrp="1" noChangeArrowheads="1"/>
          </p:cNvSpPr>
          <p:nvPr>
            <p:ph type="body" idx="4294967295"/>
          </p:nvPr>
        </p:nvSpPr>
        <p:spPr>
          <a:xfrm>
            <a:off x="457200" y="2057400"/>
            <a:ext cx="8229600" cy="4495800"/>
          </a:xfrm>
          <a:ln/>
        </p:spPr>
        <p:txBody>
          <a:bodyPr/>
          <a:lstStyle/>
          <a:p>
            <a:pPr marL="325438" indent="-325438">
              <a:lnSpc>
                <a:spcPct val="9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As higher education professionals, it is important to be able to understand and dissect the social world in which our students are operating, particularly to hone in on the deleterious aspects of this cultural shift, including alcohol abuse, violence, underperformance, and regret.</a:t>
            </a:r>
          </a:p>
          <a:p>
            <a:pPr marL="325438" indent="-325438">
              <a:lnSpc>
                <a:spcPct val="9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Sexuality is a highly-personal issue, but has ramifications for the campus community.  A greater understanding of this phenomenon can help individuals and groups navigate this issue more effectively.</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7200" y="128588"/>
            <a:ext cx="8228013" cy="14351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Cross-Departmental Committee Work</a:t>
            </a:r>
          </a:p>
        </p:txBody>
      </p:sp>
      <p:pic>
        <p:nvPicPr>
          <p:cNvPr id="10242" name="Picture 2"/>
          <p:cNvPicPr>
            <a:picLocks noChangeAspect="1" noChangeArrowheads="1"/>
          </p:cNvPicPr>
          <p:nvPr/>
        </p:nvPicPr>
        <p:blipFill>
          <a:blip r:embed="rId3" cstate="print"/>
          <a:srcRect/>
          <a:stretch>
            <a:fillRect/>
          </a:stretch>
        </p:blipFill>
        <p:spPr bwMode="auto">
          <a:xfrm>
            <a:off x="1143000" y="1600200"/>
            <a:ext cx="6629400" cy="5257800"/>
          </a:xfrm>
          <a:prstGeom prst="rect">
            <a:avLst/>
          </a:prstGeom>
          <a:noFill/>
          <a:ln w="9525">
            <a:noFill/>
            <a:round/>
            <a:headEnd/>
            <a:tailEnd/>
          </a:ln>
          <a:effectLst/>
        </p:spPr>
      </p:pic>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57200" y="-115888"/>
            <a:ext cx="8229600" cy="19224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t>Positive Sexuality </a:t>
            </a:r>
            <a:br>
              <a:rPr lang="en-US" sz="4000" b="1"/>
            </a:br>
            <a:endParaRPr lang="en-US" sz="4000" b="1"/>
          </a:p>
        </p:txBody>
      </p:sp>
      <p:sp>
        <p:nvSpPr>
          <p:cNvPr id="11266" name="Rectangle 2"/>
          <p:cNvSpPr>
            <a:spLocks noGrp="1" noChangeArrowheads="1"/>
          </p:cNvSpPr>
          <p:nvPr>
            <p:ph type="body" idx="4294967295"/>
          </p:nvPr>
        </p:nvSpPr>
        <p:spPr>
          <a:xfrm>
            <a:off x="228600" y="685800"/>
            <a:ext cx="8229600" cy="6578600"/>
          </a:xfrm>
          <a:ln/>
        </p:spPr>
        <p:txBody>
          <a:bodyPr/>
          <a:lstStyle/>
          <a:p>
            <a:pPr marL="0" indent="0">
              <a:lnSpc>
                <a:spcPct val="80000"/>
              </a:lnSpc>
              <a:spcBef>
                <a:spcPts val="450"/>
              </a:spcBef>
              <a:buClrTx/>
              <a:buSzPct val="45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800"/>
          </a:p>
          <a:p>
            <a:pPr marL="0" indent="0">
              <a:lnSpc>
                <a:spcPct val="80000"/>
              </a:lnSpc>
              <a:spcBef>
                <a:spcPts val="450"/>
              </a:spcBef>
              <a:buSzPct val="45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800"/>
              <a:t>“An understanding of sexuality as a natural and healthy aspect of human life;</a:t>
            </a:r>
            <a:br>
              <a:rPr lang="en-US" sz="2800"/>
            </a:br>
            <a:r>
              <a:rPr lang="en-US" sz="2800"/>
              <a:t/>
            </a:r>
            <a:br>
              <a:rPr lang="en-US" sz="2800"/>
            </a:br>
            <a:endParaRPr lang="en-US" sz="2800"/>
          </a:p>
          <a:p>
            <a:pPr marL="0" indent="0">
              <a:lnSpc>
                <a:spcPct val="80000"/>
              </a:lnSpc>
              <a:spcBef>
                <a:spcPts val="450"/>
              </a:spcBef>
              <a:buSzPct val="45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800"/>
              <a:t>Knowledge of human sexuality and reproductive rights with which to make responsible choices;</a:t>
            </a:r>
            <a:br>
              <a:rPr lang="en-US" sz="2800"/>
            </a:br>
            <a:r>
              <a:rPr lang="en-US" sz="2800"/>
              <a:t/>
            </a:r>
            <a:br>
              <a:rPr lang="en-US" sz="2800"/>
            </a:br>
            <a:endParaRPr lang="en-US" sz="2800"/>
          </a:p>
          <a:p>
            <a:pPr marL="0" indent="0">
              <a:lnSpc>
                <a:spcPct val="80000"/>
              </a:lnSpc>
              <a:spcBef>
                <a:spcPts val="450"/>
              </a:spcBef>
              <a:buSzPct val="45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800"/>
              <a:t>Respectful communication and exchange of personal thoughts and feelings between partners; and</a:t>
            </a:r>
            <a:br>
              <a:rPr lang="en-US" sz="2800"/>
            </a:br>
            <a:r>
              <a:rPr lang="en-US" sz="2800"/>
              <a:t/>
            </a:r>
            <a:br>
              <a:rPr lang="en-US" sz="2800"/>
            </a:br>
            <a:endParaRPr lang="en-US" sz="2800"/>
          </a:p>
          <a:p>
            <a:pPr marL="0" indent="0">
              <a:lnSpc>
                <a:spcPct val="80000"/>
              </a:lnSpc>
              <a:spcBef>
                <a:spcPts val="450"/>
              </a:spcBef>
              <a:buSzPct val="45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800"/>
              <a:t>Practice of safe and mutually consensual sexual activity.”</a:t>
            </a:r>
          </a:p>
          <a:p>
            <a:pPr marL="0" indent="0">
              <a:lnSpc>
                <a:spcPct val="80000"/>
              </a:lnSpc>
              <a:spcBef>
                <a:spcPts val="450"/>
              </a:spcBef>
              <a:buClrTx/>
              <a:buSzPct val="45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800"/>
          </a:p>
          <a:p>
            <a:pPr marL="0" indent="0">
              <a:lnSpc>
                <a:spcPct val="80000"/>
              </a:lnSpc>
              <a:spcBef>
                <a:spcPts val="450"/>
              </a:spcBef>
              <a:buClrTx/>
              <a:buSzPct val="45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800"/>
          </a:p>
        </p:txBody>
      </p:sp>
      <p:sp>
        <p:nvSpPr>
          <p:cNvPr id="11267" name="Text Box 3"/>
          <p:cNvSpPr txBox="1">
            <a:spLocks noChangeArrowheads="1"/>
          </p:cNvSpPr>
          <p:nvPr/>
        </p:nvSpPr>
        <p:spPr bwMode="auto">
          <a:xfrm>
            <a:off x="2743200" y="6073775"/>
            <a:ext cx="7772400" cy="784225"/>
          </a:xfrm>
          <a:prstGeom prst="rect">
            <a:avLst/>
          </a:prstGeom>
          <a:noFill/>
          <a:ln w="9525">
            <a:noFill/>
            <a:round/>
            <a:headEnd/>
            <a:tailEnd/>
          </a:ln>
          <a:effectLst/>
        </p:spPr>
        <p:txBody>
          <a:bodyPr lIns="90000" tIns="46800" rIns="90000" bIns="46800" anchor="ctr"/>
          <a:lstStyle/>
          <a:p>
            <a:pPr algn="ct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i="1">
                <a:solidFill>
                  <a:srgbClr val="000000"/>
                </a:solidFill>
                <a:effectLst>
                  <a:outerShdw blurRad="38100" dist="38100" dir="2700000" algn="tl">
                    <a:srgbClr val="FFFFFF"/>
                  </a:outerShdw>
                </a:effectLst>
                <a:latin typeface="Tahoma" pitchFamily="34" charset="0"/>
              </a:rPr>
              <a:t>Resource Center for Adolescent </a:t>
            </a:r>
            <a:br>
              <a:rPr lang="en-US" sz="2000" i="1">
                <a:solidFill>
                  <a:srgbClr val="000000"/>
                </a:solidFill>
                <a:effectLst>
                  <a:outerShdw blurRad="38100" dist="38100" dir="2700000" algn="tl">
                    <a:srgbClr val="FFFFFF"/>
                  </a:outerShdw>
                </a:effectLst>
                <a:latin typeface="Tahoma" pitchFamily="34" charset="0"/>
              </a:rPr>
            </a:br>
            <a:r>
              <a:rPr lang="en-US" sz="2000" i="1">
                <a:solidFill>
                  <a:srgbClr val="000000"/>
                </a:solidFill>
                <a:effectLst>
                  <a:outerShdw blurRad="38100" dist="38100" dir="2700000" algn="tl">
                    <a:srgbClr val="FFFFFF"/>
                  </a:outerShdw>
                </a:effectLst>
                <a:latin typeface="Tahoma" pitchFamily="34" charset="0"/>
              </a:rPr>
              <a:t>Pregnancy Prevention, website </a:t>
            </a:r>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190500"/>
            <a:ext cx="8229600" cy="13128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t>Lessons learned about sex positive programming</a:t>
            </a:r>
          </a:p>
        </p:txBody>
      </p:sp>
      <p:sp>
        <p:nvSpPr>
          <p:cNvPr id="12290" name="Rectangle 2"/>
          <p:cNvSpPr>
            <a:spLocks noGrp="1" noChangeArrowheads="1"/>
          </p:cNvSpPr>
          <p:nvPr>
            <p:ph type="body" idx="4294967295"/>
          </p:nvPr>
        </p:nvSpPr>
        <p:spPr>
          <a:xfrm>
            <a:off x="457200" y="1600200"/>
            <a:ext cx="8229600" cy="4556125"/>
          </a:xfrm>
          <a:ln/>
        </p:spPr>
        <p:txBody>
          <a:bodyPr/>
          <a:lstStyle/>
          <a:p>
            <a:pPr marL="325438" indent="-325438">
              <a:lnSpc>
                <a:spcPct val="8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Community issue:  involve all</a:t>
            </a:r>
          </a:p>
          <a:p>
            <a:pPr marL="325438" indent="-325438">
              <a:lnSpc>
                <a:spcPct val="8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Examine culture</a:t>
            </a:r>
          </a:p>
          <a:p>
            <a:pPr marL="325438" indent="-325438">
              <a:lnSpc>
                <a:spcPct val="8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Enthusiastic, constant consent</a:t>
            </a:r>
          </a:p>
          <a:p>
            <a:pPr marL="325438" indent="-325438">
              <a:lnSpc>
                <a:spcPct val="8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Start the conversation(s)</a:t>
            </a:r>
          </a:p>
          <a:p>
            <a:pPr marL="325438" indent="-325438">
              <a:lnSpc>
                <a:spcPct val="8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Provide permission to interact</a:t>
            </a:r>
          </a:p>
          <a:p>
            <a:pPr marL="325438" indent="-325438">
              <a:lnSpc>
                <a:spcPct val="8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Provide focus, language, structure, skills, practice</a:t>
            </a:r>
          </a:p>
          <a:p>
            <a:pPr marL="325438" indent="-325438">
              <a:lnSpc>
                <a:spcPct val="8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Create opportunities for sober, coed interactions</a:t>
            </a:r>
          </a:p>
          <a:p>
            <a:pPr marL="325438" indent="-325438">
              <a:lnSpc>
                <a:spcPct val="80000"/>
              </a:lnSpc>
              <a:spcBef>
                <a:spcPts val="700"/>
              </a:spcBef>
              <a:buClr>
                <a:srgbClr val="3333CC"/>
              </a:buClr>
              <a:buSzPct val="80000"/>
              <a:buFont typeface="Wingdings" pitchFamily="2" charset="2"/>
              <a:buChar char=""/>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r>
              <a:rPr lang="en-US" sz="2800"/>
              <a:t>Utilize multi-modal, concrete strategies that reflect the culture</a:t>
            </a:r>
          </a:p>
          <a:p>
            <a:pPr marL="325438" indent="-325438">
              <a:lnSpc>
                <a:spcPct val="80000"/>
              </a:lnSpc>
              <a:spcBef>
                <a:spcPts val="700"/>
              </a:spcBef>
              <a:buClrTx/>
              <a:buSzPct val="80000"/>
              <a:buFontTx/>
              <a:buNone/>
              <a:tabLst>
                <a:tab pos="325438" algn="l"/>
                <a:tab pos="438150" algn="l"/>
                <a:tab pos="895350" algn="l"/>
                <a:tab pos="1352550" algn="l"/>
                <a:tab pos="1809750" algn="l"/>
                <a:tab pos="2266950" algn="l"/>
                <a:tab pos="2724150" algn="l"/>
                <a:tab pos="3181350" algn="l"/>
                <a:tab pos="3638550" algn="l"/>
                <a:tab pos="4095750" algn="l"/>
                <a:tab pos="4552950" algn="l"/>
                <a:tab pos="5010150" algn="l"/>
                <a:tab pos="5467350" algn="l"/>
                <a:tab pos="5924550" algn="l"/>
                <a:tab pos="6381750" algn="l"/>
                <a:tab pos="6838950" algn="l"/>
                <a:tab pos="7296150" algn="l"/>
                <a:tab pos="7753350" algn="l"/>
                <a:tab pos="8210550" algn="l"/>
                <a:tab pos="8667750" algn="l"/>
                <a:tab pos="9124950" algn="l"/>
              </a:tabLst>
            </a:pPr>
            <a:endParaRPr lang="en-US" sz="2800"/>
          </a:p>
        </p:txBody>
      </p:sp>
    </p:spTree>
  </p:cSld>
  <p:clrMapOvr>
    <a:masterClrMapping/>
  </p:clrMapOv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Arial Unicode MS"/>
        <a:cs typeface="Arial Unicode MS"/>
      </a:majorFont>
      <a:minorFont>
        <a:latin typeface="Tahom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Arial Unicode MS"/>
        <a:cs typeface="Arial Unicode MS"/>
      </a:majorFont>
      <a:minorFont>
        <a:latin typeface="Tahom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2071</Words>
  <Application>Microsoft Office PowerPoint</Application>
  <PresentationFormat>On-screen Show (4:3)</PresentationFormat>
  <Paragraphs>412</Paragraphs>
  <Slides>49</Slides>
  <Notes>49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49</vt:i4>
      </vt:variant>
    </vt:vector>
  </HeadingPairs>
  <TitlesOfParts>
    <vt:vector size="58" baseType="lpstr">
      <vt:lpstr>Arial</vt:lpstr>
      <vt:lpstr>Arial Unicode MS</vt:lpstr>
      <vt:lpstr>Times New Roman</vt:lpstr>
      <vt:lpstr>Tahoma</vt:lpstr>
      <vt:lpstr>Wingdings</vt:lpstr>
      <vt:lpstr>Byington</vt:lpstr>
      <vt:lpstr>Bradley Hand ITC</vt:lpstr>
      <vt:lpstr>Default Design</vt:lpstr>
      <vt:lpstr>Default Design</vt:lpstr>
      <vt:lpstr>Yes Means Yes:  A Collaborative Outreach Affirming Positive Relationships </vt:lpstr>
      <vt:lpstr>Workshop Agenda</vt:lpstr>
      <vt:lpstr>Slide 3</vt:lpstr>
      <vt:lpstr>Why Share?</vt:lpstr>
      <vt:lpstr>Mental Health Focus with Collaboration</vt:lpstr>
      <vt:lpstr>Brown, Taylor, &amp; DiTrapano,  ACPA, 2010, Hooking Up: Students and the Search for Sex Positive Culture.</vt:lpstr>
      <vt:lpstr>Cross-Departmental Committee Work</vt:lpstr>
      <vt:lpstr>Positive Sexuality  </vt:lpstr>
      <vt:lpstr>Lessons learned about sex positive programming</vt:lpstr>
      <vt:lpstr>Student’s Initiation </vt:lpstr>
      <vt:lpstr>Goals of Yes Means Yes</vt:lpstr>
      <vt:lpstr>Timing and Recruitment</vt:lpstr>
      <vt:lpstr>Funding/Logistics</vt:lpstr>
      <vt:lpstr>Facilitation</vt:lpstr>
      <vt:lpstr>Facilitation</vt:lpstr>
      <vt:lpstr>Recruitment</vt:lpstr>
      <vt:lpstr>Slide 17</vt:lpstr>
      <vt:lpstr>Some Key Elements</vt:lpstr>
      <vt:lpstr>Class 1: Kick Off &amp; Defining “Hooking Up”</vt:lpstr>
      <vt:lpstr>Class 1: Ground Rules</vt:lpstr>
      <vt:lpstr>Class 1: Thermometer Exercise</vt:lpstr>
      <vt:lpstr>Class 1: What is “Hooking Up”?</vt:lpstr>
      <vt:lpstr>Class 1: Defining “Hooking Up”</vt:lpstr>
      <vt:lpstr>Class 1: Defining “Hooking Up”</vt:lpstr>
      <vt:lpstr>Class 2: “An Immodest Proposal” Ch. 15</vt:lpstr>
      <vt:lpstr>Class 3: “Gray Rape and Why it Matters” Ch. 13 &amp; “Fantasy of Acceptable “Non-Consent” Ch. 9</vt:lpstr>
      <vt:lpstr>Class 4: “Beyond Yes or NO: Consent as a Sexual Process” Ch. 3</vt:lpstr>
      <vt:lpstr>Class 5: “Offensive Feminism: The Conservative Gender Norms That Perpetuate Rape Culture” Ch. 1 &amp; Action-Planning</vt:lpstr>
      <vt:lpstr>Class 5: Action-Planning</vt:lpstr>
      <vt:lpstr>Class 5: Action-Planning</vt:lpstr>
      <vt:lpstr>Class 5: Action-Planning</vt:lpstr>
      <vt:lpstr>The Press!</vt:lpstr>
      <vt:lpstr> Did It Work????</vt:lpstr>
      <vt:lpstr>Experimental Design</vt:lpstr>
      <vt:lpstr>The Multidimensional Sexual Self-Concept Questionnaire </vt:lpstr>
      <vt:lpstr>MSSCQ 6 Subscales Total Score</vt:lpstr>
      <vt:lpstr>Yes Means Yes Objectives Instrument</vt:lpstr>
      <vt:lpstr>Yes Means Yes Objectives Instrument</vt:lpstr>
      <vt:lpstr>Yes Means Yes Objectives Instrument</vt:lpstr>
      <vt:lpstr>Yes Means Yes Objectives Instrument</vt:lpstr>
      <vt:lpstr>What I liked most</vt:lpstr>
      <vt:lpstr>What I liked most</vt:lpstr>
      <vt:lpstr>What I learned about myself during this series:  </vt:lpstr>
      <vt:lpstr>What I learned about myself during this series: </vt:lpstr>
      <vt:lpstr>What I learned about myself during this series: </vt:lpstr>
      <vt:lpstr>Ways to improve this series:  </vt:lpstr>
      <vt:lpstr>Ways to improve this series: </vt:lpstr>
      <vt:lpstr>Slide 48</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 Means Yes: A Collaborative Outreach Affirming Positive Relationships </dc:title>
  <dc:creator>dlafrance</dc:creator>
  <cp:lastModifiedBy>wagnerkl</cp:lastModifiedBy>
  <cp:revision>10</cp:revision>
  <cp:lastPrinted>1601-01-01T00:00:00Z</cp:lastPrinted>
  <dcterms:created xsi:type="dcterms:W3CDTF">2010-05-24T18:56:07Z</dcterms:created>
  <dcterms:modified xsi:type="dcterms:W3CDTF">2010-06-22T19:28:17Z</dcterms:modified>
</cp:coreProperties>
</file>