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23"/>
  </p:notesMasterIdLst>
  <p:sldIdLst>
    <p:sldId id="256" r:id="rId2"/>
    <p:sldId id="260" r:id="rId3"/>
    <p:sldId id="276" r:id="rId4"/>
    <p:sldId id="258" r:id="rId5"/>
    <p:sldId id="277" r:id="rId6"/>
    <p:sldId id="257" r:id="rId7"/>
    <p:sldId id="281" r:id="rId8"/>
    <p:sldId id="262" r:id="rId9"/>
    <p:sldId id="259" r:id="rId10"/>
    <p:sldId id="261" r:id="rId11"/>
    <p:sldId id="266" r:id="rId12"/>
    <p:sldId id="263" r:id="rId13"/>
    <p:sldId id="269" r:id="rId14"/>
    <p:sldId id="264" r:id="rId15"/>
    <p:sldId id="271" r:id="rId16"/>
    <p:sldId id="270" r:id="rId17"/>
    <p:sldId id="274" r:id="rId18"/>
    <p:sldId id="275" r:id="rId19"/>
    <p:sldId id="278" r:id="rId20"/>
    <p:sldId id="279" r:id="rId21"/>
    <p:sldId id="28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1" autoAdjust="0"/>
    <p:restoredTop sz="94660"/>
  </p:normalViewPr>
  <p:slideViewPr>
    <p:cSldViewPr>
      <p:cViewPr>
        <p:scale>
          <a:sx n="94" d="100"/>
          <a:sy n="94" d="100"/>
        </p:scale>
        <p:origin x="-888" y="17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stacked"/>
        <c:varyColors val="0"/>
        <c:ser>
          <c:idx val="0"/>
          <c:order val="0"/>
          <c:tx>
            <c:strRef>
              <c:f>Sheet1!$B$1</c:f>
              <c:strCache>
                <c:ptCount val="1"/>
                <c:pt idx="0">
                  <c:v>N</c:v>
                </c:pt>
              </c:strCache>
            </c:strRef>
          </c:tx>
          <c:invertIfNegative val="0"/>
          <c:cat>
            <c:strRef>
              <c:f>Sheet1!$A$2:$A$5</c:f>
              <c:strCache>
                <c:ptCount val="3"/>
                <c:pt idx="0">
                  <c:v>Yes</c:v>
                </c:pt>
                <c:pt idx="1">
                  <c:v>No</c:v>
                </c:pt>
                <c:pt idx="2">
                  <c:v>Total</c:v>
                </c:pt>
              </c:strCache>
            </c:strRef>
          </c:cat>
          <c:val>
            <c:numRef>
              <c:f>Sheet1!$B$2:$B$5</c:f>
              <c:numCache>
                <c:formatCode>General</c:formatCode>
                <c:ptCount val="4"/>
                <c:pt idx="0">
                  <c:v>320</c:v>
                </c:pt>
                <c:pt idx="1">
                  <c:v>35</c:v>
                </c:pt>
                <c:pt idx="2">
                  <c:v>355</c:v>
                </c:pt>
              </c:numCache>
            </c:numRef>
          </c:val>
        </c:ser>
        <c:dLbls>
          <c:showLegendKey val="0"/>
          <c:showVal val="0"/>
          <c:showCatName val="0"/>
          <c:showSerName val="0"/>
          <c:showPercent val="0"/>
          <c:showBubbleSize val="0"/>
        </c:dLbls>
        <c:gapWidth val="150"/>
        <c:overlap val="100"/>
        <c:axId val="35393920"/>
        <c:axId val="35395456"/>
      </c:barChart>
      <c:catAx>
        <c:axId val="35393920"/>
        <c:scaling>
          <c:orientation val="minMax"/>
        </c:scaling>
        <c:delete val="0"/>
        <c:axPos val="b"/>
        <c:majorTickMark val="out"/>
        <c:minorTickMark val="none"/>
        <c:tickLblPos val="nextTo"/>
        <c:crossAx val="35395456"/>
        <c:crosses val="autoZero"/>
        <c:auto val="1"/>
        <c:lblAlgn val="ctr"/>
        <c:lblOffset val="100"/>
        <c:noMultiLvlLbl val="0"/>
      </c:catAx>
      <c:valAx>
        <c:axId val="35395456"/>
        <c:scaling>
          <c:orientation val="minMax"/>
        </c:scaling>
        <c:delete val="0"/>
        <c:axPos val="l"/>
        <c:majorGridlines/>
        <c:numFmt formatCode="General" sourceLinked="1"/>
        <c:majorTickMark val="out"/>
        <c:minorTickMark val="none"/>
        <c:tickLblPos val="nextTo"/>
        <c:crossAx val="3539392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Strongly Agree</c:v>
                </c:pt>
              </c:strCache>
            </c:strRef>
          </c:tx>
          <c:invertIfNegative val="0"/>
          <c:cat>
            <c:strRef>
              <c:f>Sheet1!$A$2:$A$4</c:f>
              <c:strCache>
                <c:ptCount val="3"/>
                <c:pt idx="0">
                  <c:v>Program helped me understand the definition of consent</c:v>
                </c:pt>
                <c:pt idx="1">
                  <c:v>Program helped me understand how to intervene as a positive bystander.</c:v>
                </c:pt>
                <c:pt idx="2">
                  <c:v>Overall, I found the Relationships 101 program valuable.</c:v>
                </c:pt>
              </c:strCache>
            </c:strRef>
          </c:cat>
          <c:val>
            <c:numRef>
              <c:f>Sheet1!$B$2:$B$4</c:f>
              <c:numCache>
                <c:formatCode>General</c:formatCode>
                <c:ptCount val="3"/>
                <c:pt idx="0">
                  <c:v>167</c:v>
                </c:pt>
                <c:pt idx="1">
                  <c:v>153</c:v>
                </c:pt>
                <c:pt idx="2">
                  <c:v>141</c:v>
                </c:pt>
              </c:numCache>
            </c:numRef>
          </c:val>
        </c:ser>
        <c:ser>
          <c:idx val="1"/>
          <c:order val="1"/>
          <c:tx>
            <c:strRef>
              <c:f>Sheet1!$C$1</c:f>
              <c:strCache>
                <c:ptCount val="1"/>
                <c:pt idx="0">
                  <c:v>Agree</c:v>
                </c:pt>
              </c:strCache>
            </c:strRef>
          </c:tx>
          <c:invertIfNegative val="0"/>
          <c:cat>
            <c:strRef>
              <c:f>Sheet1!$A$2:$A$4</c:f>
              <c:strCache>
                <c:ptCount val="3"/>
                <c:pt idx="0">
                  <c:v>Program helped me understand the definition of consent</c:v>
                </c:pt>
                <c:pt idx="1">
                  <c:v>Program helped me understand how to intervene as a positive bystander.</c:v>
                </c:pt>
                <c:pt idx="2">
                  <c:v>Overall, I found the Relationships 101 program valuable.</c:v>
                </c:pt>
              </c:strCache>
            </c:strRef>
          </c:cat>
          <c:val>
            <c:numRef>
              <c:f>Sheet1!$C$2:$C$4</c:f>
              <c:numCache>
                <c:formatCode>General</c:formatCode>
                <c:ptCount val="3"/>
                <c:pt idx="0">
                  <c:v>130</c:v>
                </c:pt>
                <c:pt idx="1">
                  <c:v>133</c:v>
                </c:pt>
                <c:pt idx="2">
                  <c:v>131</c:v>
                </c:pt>
              </c:numCache>
            </c:numRef>
          </c:val>
        </c:ser>
        <c:ser>
          <c:idx val="2"/>
          <c:order val="2"/>
          <c:tx>
            <c:strRef>
              <c:f>Sheet1!$D$1</c:f>
              <c:strCache>
                <c:ptCount val="1"/>
                <c:pt idx="0">
                  <c:v>Disagree</c:v>
                </c:pt>
              </c:strCache>
            </c:strRef>
          </c:tx>
          <c:invertIfNegative val="0"/>
          <c:cat>
            <c:strRef>
              <c:f>Sheet1!$A$2:$A$4</c:f>
              <c:strCache>
                <c:ptCount val="3"/>
                <c:pt idx="0">
                  <c:v>Program helped me understand the definition of consent</c:v>
                </c:pt>
                <c:pt idx="1">
                  <c:v>Program helped me understand how to intervene as a positive bystander.</c:v>
                </c:pt>
                <c:pt idx="2">
                  <c:v>Overall, I found the Relationships 101 program valuable.</c:v>
                </c:pt>
              </c:strCache>
            </c:strRef>
          </c:cat>
          <c:val>
            <c:numRef>
              <c:f>Sheet1!$D$2:$D$4</c:f>
              <c:numCache>
                <c:formatCode>General</c:formatCode>
                <c:ptCount val="3"/>
                <c:pt idx="0">
                  <c:v>8</c:v>
                </c:pt>
                <c:pt idx="1">
                  <c:v>14</c:v>
                </c:pt>
                <c:pt idx="2">
                  <c:v>22</c:v>
                </c:pt>
              </c:numCache>
            </c:numRef>
          </c:val>
        </c:ser>
        <c:ser>
          <c:idx val="3"/>
          <c:order val="3"/>
          <c:tx>
            <c:strRef>
              <c:f>Sheet1!$E$1</c:f>
              <c:strCache>
                <c:ptCount val="1"/>
                <c:pt idx="0">
                  <c:v>Strongly Disagree</c:v>
                </c:pt>
              </c:strCache>
            </c:strRef>
          </c:tx>
          <c:invertIfNegative val="0"/>
          <c:cat>
            <c:strRef>
              <c:f>Sheet1!$A$2:$A$4</c:f>
              <c:strCache>
                <c:ptCount val="3"/>
                <c:pt idx="0">
                  <c:v>Program helped me understand the definition of consent</c:v>
                </c:pt>
                <c:pt idx="1">
                  <c:v>Program helped me understand how to intervene as a positive bystander.</c:v>
                </c:pt>
                <c:pt idx="2">
                  <c:v>Overall, I found the Relationships 101 program valuable.</c:v>
                </c:pt>
              </c:strCache>
            </c:strRef>
          </c:cat>
          <c:val>
            <c:numRef>
              <c:f>Sheet1!$E$2:$E$4</c:f>
              <c:numCache>
                <c:formatCode>General</c:formatCode>
                <c:ptCount val="3"/>
                <c:pt idx="0">
                  <c:v>1</c:v>
                </c:pt>
                <c:pt idx="1">
                  <c:v>1</c:v>
                </c:pt>
                <c:pt idx="2">
                  <c:v>9</c:v>
                </c:pt>
              </c:numCache>
            </c:numRef>
          </c:val>
        </c:ser>
        <c:ser>
          <c:idx val="4"/>
          <c:order val="4"/>
          <c:tx>
            <c:strRef>
              <c:f>Sheet1!$F$1</c:f>
              <c:strCache>
                <c:ptCount val="1"/>
                <c:pt idx="0">
                  <c:v>Not Sure</c:v>
                </c:pt>
              </c:strCache>
            </c:strRef>
          </c:tx>
          <c:invertIfNegative val="0"/>
          <c:cat>
            <c:strRef>
              <c:f>Sheet1!$A$2:$A$4</c:f>
              <c:strCache>
                <c:ptCount val="3"/>
                <c:pt idx="0">
                  <c:v>Program helped me understand the definition of consent</c:v>
                </c:pt>
                <c:pt idx="1">
                  <c:v>Program helped me understand how to intervene as a positive bystander.</c:v>
                </c:pt>
                <c:pt idx="2">
                  <c:v>Overall, I found the Relationships 101 program valuable.</c:v>
                </c:pt>
              </c:strCache>
            </c:strRef>
          </c:cat>
          <c:val>
            <c:numRef>
              <c:f>Sheet1!$F$2:$F$4</c:f>
              <c:numCache>
                <c:formatCode>General</c:formatCode>
                <c:ptCount val="3"/>
                <c:pt idx="0">
                  <c:v>5</c:v>
                </c:pt>
                <c:pt idx="1">
                  <c:v>9</c:v>
                </c:pt>
                <c:pt idx="2">
                  <c:v>8</c:v>
                </c:pt>
              </c:numCache>
            </c:numRef>
          </c:val>
        </c:ser>
        <c:dLbls>
          <c:showLegendKey val="0"/>
          <c:showVal val="0"/>
          <c:showCatName val="0"/>
          <c:showSerName val="0"/>
          <c:showPercent val="0"/>
          <c:showBubbleSize val="0"/>
        </c:dLbls>
        <c:gapWidth val="150"/>
        <c:axId val="35432320"/>
        <c:axId val="35433856"/>
      </c:barChart>
      <c:catAx>
        <c:axId val="35432320"/>
        <c:scaling>
          <c:orientation val="minMax"/>
        </c:scaling>
        <c:delete val="0"/>
        <c:axPos val="b"/>
        <c:majorTickMark val="out"/>
        <c:minorTickMark val="none"/>
        <c:tickLblPos val="nextTo"/>
        <c:crossAx val="35433856"/>
        <c:crosses val="autoZero"/>
        <c:auto val="1"/>
        <c:lblAlgn val="ctr"/>
        <c:lblOffset val="100"/>
        <c:noMultiLvlLbl val="0"/>
      </c:catAx>
      <c:valAx>
        <c:axId val="35433856"/>
        <c:scaling>
          <c:orientation val="minMax"/>
        </c:scaling>
        <c:delete val="0"/>
        <c:axPos val="l"/>
        <c:majorGridlines/>
        <c:numFmt formatCode="General" sourceLinked="1"/>
        <c:majorTickMark val="out"/>
        <c:minorTickMark val="none"/>
        <c:tickLblPos val="nextTo"/>
        <c:crossAx val="3543232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79F6C-45D9-44F0-92DC-B68978CB3E30}" type="datetimeFigureOut">
              <a:rPr lang="en-US" smtClean="0"/>
              <a:t>6/3/2015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3F352C-0543-4955-9800-8F8E454146DD}" type="slidenum">
              <a:rPr lang="en-US" smtClean="0"/>
              <a:t>‹#›</a:t>
            </a:fld>
            <a:endParaRPr lang="en-US"/>
          </a:p>
        </p:txBody>
      </p:sp>
    </p:spTree>
    <p:extLst>
      <p:ext uri="{BB962C8B-B14F-4D97-AF65-F5344CB8AC3E}">
        <p14:creationId xmlns:p14="http://schemas.microsoft.com/office/powerpoint/2010/main" val="2352286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3F352C-0543-4955-9800-8F8E454146DD}" type="slidenum">
              <a:rPr lang="en-US" smtClean="0"/>
              <a:t>1</a:t>
            </a:fld>
            <a:endParaRPr lang="en-US"/>
          </a:p>
        </p:txBody>
      </p:sp>
    </p:spTree>
    <p:extLst>
      <p:ext uri="{BB962C8B-B14F-4D97-AF65-F5344CB8AC3E}">
        <p14:creationId xmlns:p14="http://schemas.microsoft.com/office/powerpoint/2010/main" val="3864462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3F352C-0543-4955-9800-8F8E454146DD}" type="slidenum">
              <a:rPr lang="en-US" smtClean="0"/>
              <a:t>14</a:t>
            </a:fld>
            <a:endParaRPr lang="en-US"/>
          </a:p>
        </p:txBody>
      </p:sp>
    </p:spTree>
    <p:extLst>
      <p:ext uri="{BB962C8B-B14F-4D97-AF65-F5344CB8AC3E}">
        <p14:creationId xmlns:p14="http://schemas.microsoft.com/office/powerpoint/2010/main" val="839605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3F352C-0543-4955-9800-8F8E454146DD}" type="slidenum">
              <a:rPr lang="en-US" smtClean="0"/>
              <a:t>19</a:t>
            </a:fld>
            <a:endParaRPr lang="en-US"/>
          </a:p>
        </p:txBody>
      </p:sp>
    </p:spTree>
    <p:extLst>
      <p:ext uri="{BB962C8B-B14F-4D97-AF65-F5344CB8AC3E}">
        <p14:creationId xmlns:p14="http://schemas.microsoft.com/office/powerpoint/2010/main" val="897424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3F352C-0543-4955-9800-8F8E454146DD}" type="slidenum">
              <a:rPr lang="en-US" smtClean="0"/>
              <a:t>2</a:t>
            </a:fld>
            <a:endParaRPr lang="en-US"/>
          </a:p>
        </p:txBody>
      </p:sp>
    </p:spTree>
    <p:extLst>
      <p:ext uri="{BB962C8B-B14F-4D97-AF65-F5344CB8AC3E}">
        <p14:creationId xmlns:p14="http://schemas.microsoft.com/office/powerpoint/2010/main" val="2563981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3F352C-0543-4955-9800-8F8E454146DD}" type="slidenum">
              <a:rPr lang="en-US" smtClean="0"/>
              <a:t>4</a:t>
            </a:fld>
            <a:endParaRPr lang="en-US"/>
          </a:p>
        </p:txBody>
      </p:sp>
    </p:spTree>
    <p:extLst>
      <p:ext uri="{BB962C8B-B14F-4D97-AF65-F5344CB8AC3E}">
        <p14:creationId xmlns:p14="http://schemas.microsoft.com/office/powerpoint/2010/main" val="897424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3F352C-0543-4955-9800-8F8E454146DD}" type="slidenum">
              <a:rPr lang="en-US" smtClean="0"/>
              <a:t>6</a:t>
            </a:fld>
            <a:endParaRPr lang="en-US"/>
          </a:p>
        </p:txBody>
      </p:sp>
    </p:spTree>
    <p:extLst>
      <p:ext uri="{BB962C8B-B14F-4D97-AF65-F5344CB8AC3E}">
        <p14:creationId xmlns:p14="http://schemas.microsoft.com/office/powerpoint/2010/main" val="570692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3F352C-0543-4955-9800-8F8E454146DD}" type="slidenum">
              <a:rPr lang="en-US" smtClean="0"/>
              <a:t>8</a:t>
            </a:fld>
            <a:endParaRPr lang="en-US"/>
          </a:p>
        </p:txBody>
      </p:sp>
    </p:spTree>
    <p:extLst>
      <p:ext uri="{BB962C8B-B14F-4D97-AF65-F5344CB8AC3E}">
        <p14:creationId xmlns:p14="http://schemas.microsoft.com/office/powerpoint/2010/main" val="2754638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3F352C-0543-4955-9800-8F8E454146DD}" type="slidenum">
              <a:rPr lang="en-US" smtClean="0"/>
              <a:t>9</a:t>
            </a:fld>
            <a:endParaRPr lang="en-US"/>
          </a:p>
        </p:txBody>
      </p:sp>
    </p:spTree>
    <p:extLst>
      <p:ext uri="{BB962C8B-B14F-4D97-AF65-F5344CB8AC3E}">
        <p14:creationId xmlns:p14="http://schemas.microsoft.com/office/powerpoint/2010/main" val="2499000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3F352C-0543-4955-9800-8F8E454146DD}" type="slidenum">
              <a:rPr lang="en-US" smtClean="0"/>
              <a:t>10</a:t>
            </a:fld>
            <a:endParaRPr lang="en-US"/>
          </a:p>
        </p:txBody>
      </p:sp>
    </p:spTree>
    <p:extLst>
      <p:ext uri="{BB962C8B-B14F-4D97-AF65-F5344CB8AC3E}">
        <p14:creationId xmlns:p14="http://schemas.microsoft.com/office/powerpoint/2010/main" val="79325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3F352C-0543-4955-9800-8F8E454146DD}" type="slidenum">
              <a:rPr lang="en-US" smtClean="0"/>
              <a:t>11</a:t>
            </a:fld>
            <a:endParaRPr lang="en-US"/>
          </a:p>
        </p:txBody>
      </p:sp>
    </p:spTree>
    <p:extLst>
      <p:ext uri="{BB962C8B-B14F-4D97-AF65-F5344CB8AC3E}">
        <p14:creationId xmlns:p14="http://schemas.microsoft.com/office/powerpoint/2010/main" val="1921849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3F352C-0543-4955-9800-8F8E454146DD}" type="slidenum">
              <a:rPr lang="en-US" smtClean="0"/>
              <a:t>12</a:t>
            </a:fld>
            <a:endParaRPr lang="en-US"/>
          </a:p>
        </p:txBody>
      </p:sp>
    </p:spTree>
    <p:extLst>
      <p:ext uri="{BB962C8B-B14F-4D97-AF65-F5344CB8AC3E}">
        <p14:creationId xmlns:p14="http://schemas.microsoft.com/office/powerpoint/2010/main" val="383899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FACB2B97-A01B-4840-90D6-9AAF2E5AE244}" type="datetimeFigureOut">
              <a:rPr lang="en-US" smtClean="0"/>
              <a:t>6/3/2015</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35FA765-A394-46EC-BB46-DC3B969321C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CB2B97-A01B-4840-90D6-9AAF2E5AE244}"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5FA765-A394-46EC-BB46-DC3B969321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CB2B97-A01B-4840-90D6-9AAF2E5AE244}"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5FA765-A394-46EC-BB46-DC3B969321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CB2B97-A01B-4840-90D6-9AAF2E5AE244}"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5FA765-A394-46EC-BB46-DC3B969321C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ACB2B97-A01B-4840-90D6-9AAF2E5AE244}"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5FA765-A394-46EC-BB46-DC3B969321C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ACB2B97-A01B-4840-90D6-9AAF2E5AE244}" type="datetimeFigureOut">
              <a:rPr lang="en-US" smtClean="0"/>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5FA765-A394-46EC-BB46-DC3B969321C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FACB2B97-A01B-4840-90D6-9AAF2E5AE244}" type="datetimeFigureOut">
              <a:rPr lang="en-US" smtClean="0"/>
              <a:t>6/3/2015</a:t>
            </a:fld>
            <a:endParaRPr lang="en-US"/>
          </a:p>
        </p:txBody>
      </p:sp>
      <p:sp>
        <p:nvSpPr>
          <p:cNvPr id="27" name="Slide Number Placeholder 26"/>
          <p:cNvSpPr>
            <a:spLocks noGrp="1"/>
          </p:cNvSpPr>
          <p:nvPr>
            <p:ph type="sldNum" sz="quarter" idx="11"/>
          </p:nvPr>
        </p:nvSpPr>
        <p:spPr/>
        <p:txBody>
          <a:bodyPr rtlCol="0"/>
          <a:lstStyle/>
          <a:p>
            <a:fld id="{D35FA765-A394-46EC-BB46-DC3B969321CE}"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FACB2B97-A01B-4840-90D6-9AAF2E5AE244}" type="datetimeFigureOut">
              <a:rPr lang="en-US" smtClean="0"/>
              <a:t>6/3/2015</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D35FA765-A394-46EC-BB46-DC3B969321C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B2B97-A01B-4840-90D6-9AAF2E5AE244}" type="datetimeFigureOut">
              <a:rPr lang="en-US" smtClean="0"/>
              <a:t>6/3/2015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5FA765-A394-46EC-BB46-DC3B969321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ACB2B97-A01B-4840-90D6-9AAF2E5AE244}" type="datetimeFigureOut">
              <a:rPr lang="en-US" smtClean="0"/>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5FA765-A394-46EC-BB46-DC3B969321C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ACB2B97-A01B-4840-90D6-9AAF2E5AE244}" type="datetimeFigureOut">
              <a:rPr lang="en-US" smtClean="0"/>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5FA765-A394-46EC-BB46-DC3B969321C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ACB2B97-A01B-4840-90D6-9AAF2E5AE244}" type="datetimeFigureOut">
              <a:rPr lang="en-US" smtClean="0"/>
              <a:t>6/3/2015</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35FA765-A394-46EC-BB46-DC3B969321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Ra4CyixntCw&amp;feature=youtu.b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mail.google.com/mail/u/0/?pli=1#label/Cabinet%2FVideos%2FPSA/14d0b3e4454826ca?projector=1"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thinkprogress.org/health/2014/08/28/3476843/schools-progress-sexual-assaul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localsyr.com/story/d/story/le-moyne-says-no-more-to-sexual-assault/35723/mUUoUGNrLEOyNC4OSHMJFw"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vimeo.com/95354288"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1"/>
            <a:ext cx="7772400" cy="2209800"/>
          </a:xfrm>
        </p:spPr>
        <p:txBody>
          <a:bodyPr>
            <a:normAutofit/>
          </a:bodyPr>
          <a:lstStyle/>
          <a:p>
            <a:r>
              <a:rPr lang="en-US" dirty="0" smtClean="0"/>
              <a:t>Sexual Assault:  Increasing Program Relevance and Efficacy on College Campuses</a:t>
            </a:r>
            <a:endParaRPr lang="en-US" dirty="0"/>
          </a:p>
        </p:txBody>
      </p:sp>
      <p:sp>
        <p:nvSpPr>
          <p:cNvPr id="3" name="Subtitle 2"/>
          <p:cNvSpPr>
            <a:spLocks noGrp="1"/>
          </p:cNvSpPr>
          <p:nvPr>
            <p:ph type="subTitle" idx="1"/>
          </p:nvPr>
        </p:nvSpPr>
        <p:spPr>
          <a:xfrm>
            <a:off x="457200" y="4724400"/>
            <a:ext cx="4953000" cy="1752600"/>
          </a:xfrm>
        </p:spPr>
        <p:txBody>
          <a:bodyPr>
            <a:normAutofit/>
          </a:bodyPr>
          <a:lstStyle/>
          <a:p>
            <a:r>
              <a:rPr lang="en-US" sz="2000" dirty="0" smtClean="0"/>
              <a:t>Maria </a:t>
            </a:r>
            <a:r>
              <a:rPr lang="en-US" sz="2000" dirty="0" err="1" smtClean="0"/>
              <a:t>Randazzo</a:t>
            </a:r>
            <a:r>
              <a:rPr lang="en-US" sz="2000" dirty="0" smtClean="0"/>
              <a:t>, LMHC, CASAC, CPP</a:t>
            </a:r>
          </a:p>
          <a:p>
            <a:r>
              <a:rPr lang="en-US" sz="2000" dirty="0" smtClean="0"/>
              <a:t>Michelle Scott, LCSW</a:t>
            </a:r>
          </a:p>
          <a:p>
            <a:r>
              <a:rPr lang="en-US" sz="2000" dirty="0" smtClean="0"/>
              <a:t>Le Moyne College</a:t>
            </a:r>
            <a:endParaRPr lang="en-US" sz="2000" dirty="0"/>
          </a:p>
        </p:txBody>
      </p:sp>
    </p:spTree>
    <p:extLst>
      <p:ext uri="{BB962C8B-B14F-4D97-AF65-F5344CB8AC3E}">
        <p14:creationId xmlns:p14="http://schemas.microsoft.com/office/powerpoint/2010/main" val="27256013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Live </a:t>
            </a:r>
            <a:r>
              <a:rPr lang="en-US" dirty="0"/>
              <a:t>T</a:t>
            </a:r>
            <a:r>
              <a:rPr lang="en-US" dirty="0" smtClean="0"/>
              <a:t>heater Experience</a:t>
            </a:r>
            <a:endParaRPr lang="en-US" dirty="0"/>
          </a:p>
        </p:txBody>
      </p:sp>
      <p:sp>
        <p:nvSpPr>
          <p:cNvPr id="3" name="Content Placeholder 2"/>
          <p:cNvSpPr>
            <a:spLocks noGrp="1"/>
          </p:cNvSpPr>
          <p:nvPr>
            <p:ph idx="1"/>
          </p:nvPr>
        </p:nvSpPr>
        <p:spPr>
          <a:xfrm>
            <a:off x="457200" y="2667000"/>
            <a:ext cx="8229600" cy="3907536"/>
          </a:xfrm>
        </p:spPr>
        <p:txBody>
          <a:bodyPr/>
          <a:lstStyle/>
          <a:p>
            <a:r>
              <a:rPr lang="en-US" dirty="0" smtClean="0"/>
              <a:t>Student Co-directors introduce program goals/trigger warning/next speakers</a:t>
            </a:r>
          </a:p>
          <a:p>
            <a:pPr marL="109728" indent="0">
              <a:buNone/>
            </a:pPr>
            <a:r>
              <a:rPr lang="en-US" dirty="0" smtClean="0"/>
              <a:t> </a:t>
            </a:r>
          </a:p>
          <a:p>
            <a:endParaRPr lang="en-US" dirty="0" smtClean="0"/>
          </a:p>
          <a:p>
            <a:r>
              <a:rPr lang="en-US" dirty="0" smtClean="0"/>
              <a:t>Title IX Coordinator  and Jesuit </a:t>
            </a:r>
          </a:p>
          <a:p>
            <a:pPr marL="109728" indent="0">
              <a:buNone/>
            </a:pPr>
            <a:endParaRPr lang="en-US" dirty="0" smtClean="0"/>
          </a:p>
          <a:p>
            <a:endParaRPr lang="en-US" dirty="0"/>
          </a:p>
          <a:p>
            <a:r>
              <a:rPr lang="en-US" dirty="0" smtClean="0"/>
              <a:t>Introduce vignettes</a:t>
            </a:r>
          </a:p>
          <a:p>
            <a:endParaRPr lang="en-US" dirty="0" smtClean="0"/>
          </a:p>
          <a:p>
            <a:endParaRPr lang="en-US" dirty="0"/>
          </a:p>
        </p:txBody>
      </p:sp>
    </p:spTree>
    <p:extLst>
      <p:ext uri="{BB962C8B-B14F-4D97-AF65-F5344CB8AC3E}">
        <p14:creationId xmlns:p14="http://schemas.microsoft.com/office/powerpoint/2010/main" val="8833129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mph" presetSubtype="0" fill="remove" grpId="0" nodeType="clickEffect">
                                  <p:stCondLst>
                                    <p:cond delay="0"/>
                                  </p:stCondLst>
                                  <p:childTnLst>
                                    <p:animClr clrSpc="rgb" dir="cw">
                                      <p:cBhvr override="childStyle">
                                        <p:cTn id="11" dur="250" autoRev="1" fill="remove"/>
                                        <p:tgtEl>
                                          <p:spTgt spid="3">
                                            <p:txEl>
                                              <p:pRg st="0" end="0"/>
                                            </p:txEl>
                                          </p:spTgt>
                                        </p:tgtEl>
                                        <p:attrNameLst>
                                          <p:attrName>style.color</p:attrName>
                                        </p:attrNameLst>
                                      </p:cBhvr>
                                      <p:to>
                                        <a:schemeClr val="bg1"/>
                                      </p:to>
                                    </p:animClr>
                                    <p:animClr clrSpc="rgb" dir="cw">
                                      <p:cBhvr>
                                        <p:cTn id="12" dur="250" autoRev="1" fill="remove"/>
                                        <p:tgtEl>
                                          <p:spTgt spid="3">
                                            <p:txEl>
                                              <p:pRg st="0" end="0"/>
                                            </p:txEl>
                                          </p:spTgt>
                                        </p:tgtEl>
                                        <p:attrNameLst>
                                          <p:attrName>fillcolor</p:attrName>
                                        </p:attrNameLst>
                                      </p:cBhvr>
                                      <p:to>
                                        <a:schemeClr val="bg1"/>
                                      </p:to>
                                    </p:animClr>
                                    <p:set>
                                      <p:cBhvr>
                                        <p:cTn id="13" dur="250" autoRev="1" fill="remove"/>
                                        <p:tgtEl>
                                          <p:spTgt spid="3">
                                            <p:txEl>
                                              <p:pRg st="0" end="0"/>
                                            </p:txEl>
                                          </p:spTgt>
                                        </p:tgtEl>
                                        <p:attrNameLst>
                                          <p:attrName>fill.type</p:attrName>
                                        </p:attrNameLst>
                                      </p:cBhvr>
                                      <p:to>
                                        <p:strVal val="solid"/>
                                      </p:to>
                                    </p:set>
                                    <p:set>
                                      <p:cBhvr>
                                        <p:cTn id="14" dur="250" autoRev="1" fill="remove"/>
                                        <p:tgtEl>
                                          <p:spTgt spid="3">
                                            <p:txEl>
                                              <p:pRg st="0" end="0"/>
                                            </p:txEl>
                                          </p:spTgt>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27" presetClass="emph" presetSubtype="0" fill="remove" grpId="0" nodeType="clickEffect">
                                  <p:stCondLst>
                                    <p:cond delay="0"/>
                                  </p:stCondLst>
                                  <p:childTnLst>
                                    <p:animClr clrSpc="rgb" dir="cw">
                                      <p:cBhvr override="childStyle">
                                        <p:cTn id="18" dur="250" autoRev="1" fill="remove"/>
                                        <p:tgtEl>
                                          <p:spTgt spid="3">
                                            <p:txEl>
                                              <p:pRg st="1" end="1"/>
                                            </p:txEl>
                                          </p:spTgt>
                                        </p:tgtEl>
                                        <p:attrNameLst>
                                          <p:attrName>style.color</p:attrName>
                                        </p:attrNameLst>
                                      </p:cBhvr>
                                      <p:to>
                                        <a:schemeClr val="bg1"/>
                                      </p:to>
                                    </p:animClr>
                                    <p:animClr clrSpc="rgb" dir="cw">
                                      <p:cBhvr>
                                        <p:cTn id="19" dur="250" autoRev="1" fill="remove"/>
                                        <p:tgtEl>
                                          <p:spTgt spid="3">
                                            <p:txEl>
                                              <p:pRg st="1" end="1"/>
                                            </p:txEl>
                                          </p:spTgt>
                                        </p:tgtEl>
                                        <p:attrNameLst>
                                          <p:attrName>fillcolor</p:attrName>
                                        </p:attrNameLst>
                                      </p:cBhvr>
                                      <p:to>
                                        <a:schemeClr val="bg1"/>
                                      </p:to>
                                    </p:animClr>
                                    <p:set>
                                      <p:cBhvr>
                                        <p:cTn id="20" dur="250" autoRev="1" fill="remove"/>
                                        <p:tgtEl>
                                          <p:spTgt spid="3">
                                            <p:txEl>
                                              <p:pRg st="1" end="1"/>
                                            </p:txEl>
                                          </p:spTgt>
                                        </p:tgtEl>
                                        <p:attrNameLst>
                                          <p:attrName>fill.type</p:attrName>
                                        </p:attrNameLst>
                                      </p:cBhvr>
                                      <p:to>
                                        <p:strVal val="solid"/>
                                      </p:to>
                                    </p:set>
                                    <p:set>
                                      <p:cBhvr>
                                        <p:cTn id="21" dur="250" autoRev="1" fill="remove"/>
                                        <p:tgtEl>
                                          <p:spTgt spid="3">
                                            <p:txEl>
                                              <p:pRg st="1" end="1"/>
                                            </p:txEl>
                                          </p:spTgt>
                                        </p:tgtEl>
                                        <p:attrNameLst>
                                          <p:attrName>fill.on</p:attrName>
                                        </p:attrNameLst>
                                      </p:cBhvr>
                                      <p:to>
                                        <p:strVal val="true"/>
                                      </p:to>
                                    </p:set>
                                  </p:childTnLst>
                                </p:cTn>
                              </p:par>
                            </p:childTnLst>
                          </p:cTn>
                        </p:par>
                      </p:childTnLst>
                    </p:cTn>
                  </p:par>
                  <p:par>
                    <p:cTn id="22" fill="hold">
                      <p:stCondLst>
                        <p:cond delay="indefinite"/>
                      </p:stCondLst>
                      <p:childTnLst>
                        <p:par>
                          <p:cTn id="23" fill="hold">
                            <p:stCondLst>
                              <p:cond delay="0"/>
                            </p:stCondLst>
                            <p:childTnLst>
                              <p:par>
                                <p:cTn id="24" presetID="27" presetClass="emph" presetSubtype="0" fill="remove" grpId="0" nodeType="clickEffect">
                                  <p:stCondLst>
                                    <p:cond delay="0"/>
                                  </p:stCondLst>
                                  <p:childTnLst>
                                    <p:animClr clrSpc="rgb" dir="cw">
                                      <p:cBhvr override="childStyle">
                                        <p:cTn id="25" dur="250" autoRev="1" fill="remove"/>
                                        <p:tgtEl>
                                          <p:spTgt spid="3">
                                            <p:txEl>
                                              <p:pRg st="3" end="3"/>
                                            </p:txEl>
                                          </p:spTgt>
                                        </p:tgtEl>
                                        <p:attrNameLst>
                                          <p:attrName>style.color</p:attrName>
                                        </p:attrNameLst>
                                      </p:cBhvr>
                                      <p:to>
                                        <a:schemeClr val="bg1"/>
                                      </p:to>
                                    </p:animClr>
                                    <p:animClr clrSpc="rgb" dir="cw">
                                      <p:cBhvr>
                                        <p:cTn id="26" dur="250" autoRev="1" fill="remove"/>
                                        <p:tgtEl>
                                          <p:spTgt spid="3">
                                            <p:txEl>
                                              <p:pRg st="3" end="3"/>
                                            </p:txEl>
                                          </p:spTgt>
                                        </p:tgtEl>
                                        <p:attrNameLst>
                                          <p:attrName>fillcolor</p:attrName>
                                        </p:attrNameLst>
                                      </p:cBhvr>
                                      <p:to>
                                        <a:schemeClr val="bg1"/>
                                      </p:to>
                                    </p:animClr>
                                    <p:set>
                                      <p:cBhvr>
                                        <p:cTn id="27" dur="250" autoRev="1" fill="remove"/>
                                        <p:tgtEl>
                                          <p:spTgt spid="3">
                                            <p:txEl>
                                              <p:pRg st="3" end="3"/>
                                            </p:txEl>
                                          </p:spTgt>
                                        </p:tgtEl>
                                        <p:attrNameLst>
                                          <p:attrName>fill.type</p:attrName>
                                        </p:attrNameLst>
                                      </p:cBhvr>
                                      <p:to>
                                        <p:strVal val="solid"/>
                                      </p:to>
                                    </p:set>
                                    <p:set>
                                      <p:cBhvr>
                                        <p:cTn id="28" dur="250" autoRev="1" fill="remove"/>
                                        <p:tgtEl>
                                          <p:spTgt spid="3">
                                            <p:txEl>
                                              <p:pRg st="3" end="3"/>
                                            </p:txEl>
                                          </p:spTgt>
                                        </p:tgtEl>
                                        <p:attrNameLst>
                                          <p:attrName>fill.on</p:attrName>
                                        </p:attrNameLst>
                                      </p:cBhvr>
                                      <p:to>
                                        <p:strVal val="true"/>
                                      </p:to>
                                    </p:set>
                                  </p:childTnLst>
                                </p:cTn>
                              </p:par>
                            </p:childTnLst>
                          </p:cTn>
                        </p:par>
                      </p:childTnLst>
                    </p:cTn>
                  </p:par>
                  <p:par>
                    <p:cTn id="29" fill="hold">
                      <p:stCondLst>
                        <p:cond delay="indefinite"/>
                      </p:stCondLst>
                      <p:childTnLst>
                        <p:par>
                          <p:cTn id="30" fill="hold">
                            <p:stCondLst>
                              <p:cond delay="0"/>
                            </p:stCondLst>
                            <p:childTnLst>
                              <p:par>
                                <p:cTn id="31" presetID="27" presetClass="emph" presetSubtype="0" fill="remove" grpId="0" nodeType="clickEffect">
                                  <p:stCondLst>
                                    <p:cond delay="0"/>
                                  </p:stCondLst>
                                  <p:childTnLst>
                                    <p:animClr clrSpc="rgb" dir="cw">
                                      <p:cBhvr override="childStyle">
                                        <p:cTn id="32" dur="250" autoRev="1" fill="remove"/>
                                        <p:tgtEl>
                                          <p:spTgt spid="3">
                                            <p:txEl>
                                              <p:pRg st="6" end="6"/>
                                            </p:txEl>
                                          </p:spTgt>
                                        </p:tgtEl>
                                        <p:attrNameLst>
                                          <p:attrName>style.color</p:attrName>
                                        </p:attrNameLst>
                                      </p:cBhvr>
                                      <p:to>
                                        <a:schemeClr val="bg1"/>
                                      </p:to>
                                    </p:animClr>
                                    <p:animClr clrSpc="rgb" dir="cw">
                                      <p:cBhvr>
                                        <p:cTn id="33" dur="250" autoRev="1" fill="remove"/>
                                        <p:tgtEl>
                                          <p:spTgt spid="3">
                                            <p:txEl>
                                              <p:pRg st="6" end="6"/>
                                            </p:txEl>
                                          </p:spTgt>
                                        </p:tgtEl>
                                        <p:attrNameLst>
                                          <p:attrName>fillcolor</p:attrName>
                                        </p:attrNameLst>
                                      </p:cBhvr>
                                      <p:to>
                                        <a:schemeClr val="bg1"/>
                                      </p:to>
                                    </p:animClr>
                                    <p:set>
                                      <p:cBhvr>
                                        <p:cTn id="34" dur="250" autoRev="1" fill="remove"/>
                                        <p:tgtEl>
                                          <p:spTgt spid="3">
                                            <p:txEl>
                                              <p:pRg st="6" end="6"/>
                                            </p:txEl>
                                          </p:spTgt>
                                        </p:tgtEl>
                                        <p:attrNameLst>
                                          <p:attrName>fill.type</p:attrName>
                                        </p:attrNameLst>
                                      </p:cBhvr>
                                      <p:to>
                                        <p:strVal val="solid"/>
                                      </p:to>
                                    </p:set>
                                    <p:set>
                                      <p:cBhvr>
                                        <p:cTn id="35" dur="250" autoRev="1" fill="remove"/>
                                        <p:tgtEl>
                                          <p:spTgt spid="3">
                                            <p:txEl>
                                              <p:pRg st="6" end="6"/>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Vignettes</a:t>
            </a:r>
            <a:endParaRPr lang="en-US" dirty="0"/>
          </a:p>
        </p:txBody>
      </p:sp>
      <p:sp>
        <p:nvSpPr>
          <p:cNvPr id="3" name="Content Placeholder 2"/>
          <p:cNvSpPr>
            <a:spLocks noGrp="1"/>
          </p:cNvSpPr>
          <p:nvPr>
            <p:ph idx="1"/>
          </p:nvPr>
        </p:nvSpPr>
        <p:spPr/>
        <p:txBody>
          <a:bodyPr/>
          <a:lstStyle/>
          <a:p>
            <a:endParaRPr lang="en-US" dirty="0" smtClean="0"/>
          </a:p>
          <a:p>
            <a:r>
              <a:rPr lang="en-US" dirty="0" smtClean="0"/>
              <a:t>Consent</a:t>
            </a:r>
          </a:p>
          <a:p>
            <a:endParaRPr lang="en-US" dirty="0" smtClean="0"/>
          </a:p>
          <a:p>
            <a:r>
              <a:rPr lang="en-US" dirty="0" smtClean="0"/>
              <a:t>Legal Definition of Rape</a:t>
            </a:r>
          </a:p>
          <a:p>
            <a:endParaRPr lang="en-US" dirty="0"/>
          </a:p>
          <a:p>
            <a:r>
              <a:rPr lang="en-US" dirty="0" smtClean="0"/>
              <a:t>Role of Alcohol</a:t>
            </a:r>
          </a:p>
          <a:p>
            <a:endParaRPr lang="en-US" dirty="0"/>
          </a:p>
          <a:p>
            <a:r>
              <a:rPr lang="en-US" dirty="0" smtClean="0"/>
              <a:t>Bystander Intervention</a:t>
            </a:r>
          </a:p>
          <a:p>
            <a:endParaRPr lang="en-US" dirty="0"/>
          </a:p>
          <a:p>
            <a:endParaRPr lang="en-US" dirty="0"/>
          </a:p>
          <a:p>
            <a:endParaRPr lang="en-US" dirty="0" smtClean="0"/>
          </a:p>
          <a:p>
            <a:endParaRPr lang="en-US" dirty="0"/>
          </a:p>
        </p:txBody>
      </p:sp>
    </p:spTree>
    <p:extLst>
      <p:ext uri="{BB962C8B-B14F-4D97-AF65-F5344CB8AC3E}">
        <p14:creationId xmlns:p14="http://schemas.microsoft.com/office/powerpoint/2010/main" val="1016012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1000"/>
                                        <p:tgtEl>
                                          <p:spTgt spid="3">
                                            <p:txEl>
                                              <p:pRg st="7" end="7"/>
                                            </p:txEl>
                                          </p:spTgt>
                                        </p:tgtEl>
                                      </p:cBhvr>
                                    </p:animEffect>
                                    <p:anim calcmode="lin" valueType="num">
                                      <p:cBhvr>
                                        <p:cTn id="3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lstStyle/>
          <a:p>
            <a:r>
              <a:rPr lang="en-US" dirty="0" smtClean="0"/>
              <a:t>       “Herding Cats” Part II</a:t>
            </a:r>
            <a:endParaRPr lang="en-US" dirty="0"/>
          </a:p>
        </p:txBody>
      </p:sp>
      <p:sp>
        <p:nvSpPr>
          <p:cNvPr id="3" name="Content Placeholder 2"/>
          <p:cNvSpPr>
            <a:spLocks noGrp="1"/>
          </p:cNvSpPr>
          <p:nvPr>
            <p:ph idx="1"/>
          </p:nvPr>
        </p:nvSpPr>
        <p:spPr>
          <a:xfrm>
            <a:off x="457200" y="1676400"/>
            <a:ext cx="8229600" cy="4898136"/>
          </a:xfrm>
        </p:spPr>
        <p:txBody>
          <a:bodyPr>
            <a:normAutofit fontScale="55000" lnSpcReduction="20000"/>
          </a:bodyPr>
          <a:lstStyle/>
          <a:p>
            <a:endParaRPr lang="en-US" sz="3000" dirty="0" smtClean="0"/>
          </a:p>
          <a:p>
            <a:r>
              <a:rPr lang="en-US" sz="3800" dirty="0" smtClean="0"/>
              <a:t>Bystander Intervention </a:t>
            </a:r>
            <a:r>
              <a:rPr lang="en-US" sz="3800" dirty="0" smtClean="0"/>
              <a:t>Video – (New Zealand, SUNY Cortland)</a:t>
            </a:r>
            <a:endParaRPr lang="en-US" sz="3800" dirty="0" smtClean="0"/>
          </a:p>
          <a:p>
            <a:pPr marL="109728" indent="0">
              <a:buNone/>
            </a:pPr>
            <a:endParaRPr lang="en-US" sz="3000" dirty="0" smtClean="0">
              <a:hlinkClick r:id="rId3"/>
            </a:endParaRPr>
          </a:p>
          <a:p>
            <a:pPr marL="109728" indent="0">
              <a:buNone/>
            </a:pPr>
            <a:r>
              <a:rPr lang="en-US" sz="3000" dirty="0" smtClean="0">
                <a:hlinkClick r:id="rId3"/>
              </a:rPr>
              <a:t>https://</a:t>
            </a:r>
            <a:r>
              <a:rPr lang="en-US" sz="3000" dirty="0" smtClean="0">
                <a:hlinkClick r:id="rId3"/>
              </a:rPr>
              <a:t>www.youtube.com/watch?v=Ra4CyixntCw&amp;feature=youtu.be</a:t>
            </a:r>
            <a:endParaRPr lang="en-US" sz="3000" dirty="0" smtClean="0"/>
          </a:p>
          <a:p>
            <a:pPr marL="109728" indent="0">
              <a:buNone/>
            </a:pPr>
            <a:endParaRPr lang="en-US" sz="3000" dirty="0" smtClean="0">
              <a:hlinkClick r:id="rId4"/>
            </a:endParaRPr>
          </a:p>
          <a:p>
            <a:pPr marL="109728" indent="0">
              <a:buNone/>
            </a:pPr>
            <a:r>
              <a:rPr lang="en-US" sz="3000" dirty="0" smtClean="0">
                <a:hlinkClick r:id="rId4"/>
              </a:rPr>
              <a:t>https://mail.google.com/mail/u/0/?pli=1#label/Cabinet%2FVideos%2FPSA/14d0b3e4454826ca?projector=1</a:t>
            </a:r>
            <a:endParaRPr lang="en-US" sz="3000" dirty="0"/>
          </a:p>
          <a:p>
            <a:pPr marL="109728" indent="0">
              <a:buNone/>
            </a:pPr>
            <a:r>
              <a:rPr lang="en-US" sz="3000" dirty="0">
                <a:hlinkClick r:id="rId4"/>
              </a:rPr>
              <a:t> </a:t>
            </a:r>
            <a:endParaRPr lang="en-US" sz="3000" dirty="0">
              <a:hlinkClick r:id="rId4"/>
            </a:endParaRPr>
          </a:p>
          <a:p>
            <a:pPr marL="109728" indent="0">
              <a:buNone/>
            </a:pPr>
            <a:endParaRPr lang="en-US" sz="3800" dirty="0" smtClean="0"/>
          </a:p>
          <a:p>
            <a:r>
              <a:rPr lang="en-US" sz="3800" dirty="0" smtClean="0"/>
              <a:t>Panel Presentation:</a:t>
            </a:r>
          </a:p>
          <a:p>
            <a:pPr marL="109728" indent="0">
              <a:buNone/>
            </a:pPr>
            <a:endParaRPr lang="en-US" sz="3800" dirty="0" smtClean="0"/>
          </a:p>
          <a:p>
            <a:pPr marL="109728" indent="0">
              <a:buNone/>
            </a:pPr>
            <a:r>
              <a:rPr lang="en-US" sz="3800" dirty="0" smtClean="0"/>
              <a:t>    -College Policies-Judicial Officer</a:t>
            </a:r>
          </a:p>
          <a:p>
            <a:endParaRPr lang="en-US" sz="3800" dirty="0" smtClean="0"/>
          </a:p>
          <a:p>
            <a:pPr marL="109728" indent="0">
              <a:buNone/>
            </a:pPr>
            <a:r>
              <a:rPr lang="en-US" sz="3800" dirty="0" smtClean="0"/>
              <a:t>    -Legal Policies-Security</a:t>
            </a:r>
          </a:p>
          <a:p>
            <a:pPr marL="109728" indent="0">
              <a:buNone/>
            </a:pPr>
            <a:endParaRPr lang="en-US" sz="3800" dirty="0" smtClean="0"/>
          </a:p>
          <a:p>
            <a:pPr marL="109728" indent="0">
              <a:buNone/>
            </a:pPr>
            <a:r>
              <a:rPr lang="en-US" sz="3800" dirty="0" smtClean="0"/>
              <a:t>    -Counseling Protocol-Director</a:t>
            </a:r>
          </a:p>
          <a:p>
            <a:endParaRPr lang="en-US" dirty="0"/>
          </a:p>
        </p:txBody>
      </p:sp>
    </p:spTree>
    <p:extLst>
      <p:ext uri="{BB962C8B-B14F-4D97-AF65-F5344CB8AC3E}">
        <p14:creationId xmlns:p14="http://schemas.microsoft.com/office/powerpoint/2010/main" val="4002799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Effect transition="in" filter="fade">
                                      <p:cBhvr>
                                        <p:cTn id="49" dur="1000"/>
                                        <p:tgtEl>
                                          <p:spTgt spid="3">
                                            <p:txEl>
                                              <p:pRg st="12" end="12"/>
                                            </p:txEl>
                                          </p:spTgt>
                                        </p:tgtEl>
                                      </p:cBhvr>
                                    </p:animEffect>
                                    <p:anim calcmode="lin" valueType="num">
                                      <p:cBhvr>
                                        <p:cTn id="50"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14" end="14"/>
                                            </p:txEl>
                                          </p:spTgt>
                                        </p:tgtEl>
                                        <p:attrNameLst>
                                          <p:attrName>style.visibility</p:attrName>
                                        </p:attrNameLst>
                                      </p:cBhvr>
                                      <p:to>
                                        <p:strVal val="visible"/>
                                      </p:to>
                                    </p:set>
                                    <p:animEffect transition="in" filter="fade">
                                      <p:cBhvr>
                                        <p:cTn id="56" dur="1000"/>
                                        <p:tgtEl>
                                          <p:spTgt spid="3">
                                            <p:txEl>
                                              <p:pRg st="14" end="14"/>
                                            </p:txEl>
                                          </p:spTgt>
                                        </p:tgtEl>
                                      </p:cBhvr>
                                    </p:animEffect>
                                    <p:anim calcmode="lin" valueType="num">
                                      <p:cBhvr>
                                        <p:cTn id="57"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2"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pPr algn="ctr"/>
            <a:r>
              <a:rPr lang="en-US" dirty="0"/>
              <a:t>Confidential Resources</a:t>
            </a:r>
          </a:p>
        </p:txBody>
      </p:sp>
      <p:sp>
        <p:nvSpPr>
          <p:cNvPr id="3" name="Content Placeholder 2"/>
          <p:cNvSpPr>
            <a:spLocks noGrp="1"/>
          </p:cNvSpPr>
          <p:nvPr>
            <p:ph idx="1"/>
          </p:nvPr>
        </p:nvSpPr>
        <p:spPr>
          <a:xfrm>
            <a:off x="457200" y="1524000"/>
            <a:ext cx="8229600" cy="5050536"/>
          </a:xfrm>
        </p:spPr>
        <p:txBody>
          <a:bodyPr>
            <a:normAutofit fontScale="85000" lnSpcReduction="20000"/>
          </a:bodyPr>
          <a:lstStyle/>
          <a:p>
            <a:pPr marL="0" lvl="0" indent="0">
              <a:spcBef>
                <a:spcPts val="1800"/>
              </a:spcBef>
              <a:buClr>
                <a:srgbClr val="93A299"/>
              </a:buClr>
              <a:buSzPct val="80000"/>
              <a:buNone/>
            </a:pPr>
            <a:r>
              <a:rPr lang="en-US" sz="3300" dirty="0">
                <a:solidFill>
                  <a:prstClr val="black"/>
                </a:solidFill>
              </a:rPr>
              <a:t>Confidential resources are those individuals who, by law, are obligated to maintain confidentiality of the disclosure of sexual misconduct. These individuals are not required to re‐disclose information shared with them other than in very extreme and unusual circumstances involving evidence of a serious and imminent threat to the individual sharing their story or to an identifiable third party. Confidential Resources include: </a:t>
            </a:r>
          </a:p>
          <a:p>
            <a:pPr marL="457200" lvl="0" indent="-457200">
              <a:spcBef>
                <a:spcPts val="1800"/>
              </a:spcBef>
              <a:buClr>
                <a:srgbClr val="93A299"/>
              </a:buClr>
              <a:buSzPct val="80000"/>
              <a:buFont typeface="Wingdings" pitchFamily="2" charset="2"/>
              <a:buChar char=""/>
            </a:pPr>
            <a:r>
              <a:rPr lang="en-US" sz="3300" dirty="0">
                <a:solidFill>
                  <a:prstClr val="black"/>
                </a:solidFill>
              </a:rPr>
              <a:t>Counseling Center</a:t>
            </a:r>
          </a:p>
          <a:p>
            <a:pPr marL="457200" lvl="0" indent="-457200">
              <a:spcBef>
                <a:spcPts val="1800"/>
              </a:spcBef>
              <a:buClr>
                <a:srgbClr val="93A299"/>
              </a:buClr>
              <a:buSzPct val="80000"/>
              <a:buFont typeface="Wingdings" pitchFamily="2" charset="2"/>
              <a:buChar char=""/>
            </a:pPr>
            <a:r>
              <a:rPr lang="en-US" sz="3300" dirty="0">
                <a:solidFill>
                  <a:prstClr val="black"/>
                </a:solidFill>
              </a:rPr>
              <a:t>Student Health Services</a:t>
            </a:r>
          </a:p>
          <a:p>
            <a:pPr marL="457200" lvl="0" indent="-457200">
              <a:spcBef>
                <a:spcPts val="1800"/>
              </a:spcBef>
              <a:buClr>
                <a:srgbClr val="93A299"/>
              </a:buClr>
              <a:buSzPct val="80000"/>
              <a:buFont typeface="Wingdings" pitchFamily="2" charset="2"/>
              <a:buChar char=""/>
            </a:pPr>
            <a:r>
              <a:rPr lang="en-US" sz="3300" dirty="0">
                <a:solidFill>
                  <a:prstClr val="black"/>
                </a:solidFill>
              </a:rPr>
              <a:t>Clergy Members </a:t>
            </a:r>
          </a:p>
          <a:p>
            <a:endParaRPr lang="en-US" dirty="0"/>
          </a:p>
        </p:txBody>
      </p:sp>
    </p:spTree>
    <p:extLst>
      <p:ext uri="{BB962C8B-B14F-4D97-AF65-F5344CB8AC3E}">
        <p14:creationId xmlns:p14="http://schemas.microsoft.com/office/powerpoint/2010/main" val="4278127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“Herding Cats”  Part III</a:t>
            </a:r>
            <a:endParaRPr lang="en-US" dirty="0"/>
          </a:p>
        </p:txBody>
      </p:sp>
      <p:sp>
        <p:nvSpPr>
          <p:cNvPr id="3" name="Content Placeholder 2"/>
          <p:cNvSpPr>
            <a:spLocks noGrp="1"/>
          </p:cNvSpPr>
          <p:nvPr>
            <p:ph idx="1"/>
          </p:nvPr>
        </p:nvSpPr>
        <p:spPr/>
        <p:txBody>
          <a:bodyPr/>
          <a:lstStyle/>
          <a:p>
            <a:r>
              <a:rPr lang="en-US" dirty="0" smtClean="0"/>
              <a:t>Small group discussions</a:t>
            </a:r>
          </a:p>
          <a:p>
            <a:endParaRPr lang="en-US" dirty="0" smtClean="0"/>
          </a:p>
          <a:p>
            <a:r>
              <a:rPr lang="en-US" dirty="0" smtClean="0"/>
              <a:t>15-20 students/Staff and an RA</a:t>
            </a:r>
          </a:p>
          <a:p>
            <a:endParaRPr lang="en-US" dirty="0" smtClean="0"/>
          </a:p>
          <a:p>
            <a:r>
              <a:rPr lang="en-US" dirty="0" smtClean="0"/>
              <a:t>Alcohol Education/Harm Reduction Interventions  (BAC cards)</a:t>
            </a:r>
          </a:p>
          <a:p>
            <a:endParaRPr lang="en-US" dirty="0" smtClean="0"/>
          </a:p>
          <a:p>
            <a:r>
              <a:rPr lang="en-US" dirty="0" smtClean="0"/>
              <a:t>Bystander Intervention</a:t>
            </a:r>
            <a:endParaRPr lang="en-US" dirty="0"/>
          </a:p>
        </p:txBody>
      </p:sp>
    </p:spTree>
    <p:extLst>
      <p:ext uri="{BB962C8B-B14F-4D97-AF65-F5344CB8AC3E}">
        <p14:creationId xmlns:p14="http://schemas.microsoft.com/office/powerpoint/2010/main" val="291236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Recognition</a:t>
            </a:r>
            <a:endParaRPr lang="en-US" dirty="0"/>
          </a:p>
        </p:txBody>
      </p:sp>
      <p:sp>
        <p:nvSpPr>
          <p:cNvPr id="3" name="Content Placeholder 2"/>
          <p:cNvSpPr>
            <a:spLocks noGrp="1"/>
          </p:cNvSpPr>
          <p:nvPr>
            <p:ph idx="1"/>
          </p:nvPr>
        </p:nvSpPr>
        <p:spPr/>
        <p:txBody>
          <a:bodyPr/>
          <a:lstStyle/>
          <a:p>
            <a:endParaRPr lang="en-US" dirty="0" smtClean="0">
              <a:hlinkClick r:id="rId2"/>
            </a:endParaRPr>
          </a:p>
          <a:p>
            <a:r>
              <a:rPr lang="en-US" dirty="0" smtClean="0">
                <a:hlinkClick r:id="rId2"/>
              </a:rPr>
              <a:t>http</a:t>
            </a:r>
            <a:r>
              <a:rPr lang="en-US" dirty="0">
                <a:hlinkClick r:id="rId2"/>
              </a:rPr>
              <a:t>://</a:t>
            </a:r>
            <a:r>
              <a:rPr lang="en-US" dirty="0" smtClean="0">
                <a:hlinkClick r:id="rId2"/>
              </a:rPr>
              <a:t>thinkprogress.org/health/2014/08/28/3476843/schools-progress-sexual-assault/</a:t>
            </a:r>
            <a:endParaRPr lang="en-US" dirty="0" smtClean="0"/>
          </a:p>
          <a:p>
            <a:endParaRPr lang="en-US" dirty="0"/>
          </a:p>
        </p:txBody>
      </p:sp>
    </p:spTree>
    <p:extLst>
      <p:ext uri="{BB962C8B-B14F-4D97-AF65-F5344CB8AC3E}">
        <p14:creationId xmlns:p14="http://schemas.microsoft.com/office/powerpoint/2010/main" val="3117988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85800"/>
          </a:xfrm>
        </p:spPr>
        <p:txBody>
          <a:bodyPr>
            <a:normAutofit fontScale="90000"/>
          </a:bodyPr>
          <a:lstStyle/>
          <a:p>
            <a:r>
              <a:rPr lang="en-US" dirty="0" smtClean="0"/>
              <a:t>Student Feedback-Survey Results</a:t>
            </a:r>
            <a:endParaRPr lang="en-US" dirty="0"/>
          </a:p>
        </p:txBody>
      </p:sp>
      <p:sp>
        <p:nvSpPr>
          <p:cNvPr id="3" name="Content Placeholder 2"/>
          <p:cNvSpPr>
            <a:spLocks noGrp="1"/>
          </p:cNvSpPr>
          <p:nvPr>
            <p:ph idx="1"/>
          </p:nvPr>
        </p:nvSpPr>
        <p:spPr>
          <a:xfrm>
            <a:off x="457200" y="1600200"/>
            <a:ext cx="8229600" cy="4974336"/>
          </a:xfrm>
        </p:spPr>
        <p:txBody>
          <a:bodyPr>
            <a:normAutofit fontScale="92500" lnSpcReduction="20000"/>
          </a:bodyPr>
          <a:lstStyle/>
          <a:p>
            <a:r>
              <a:rPr lang="en-US" sz="3000" b="1" dirty="0" smtClean="0"/>
              <a:t>320</a:t>
            </a:r>
            <a:r>
              <a:rPr lang="en-US" sz="3000" dirty="0" smtClean="0"/>
              <a:t> </a:t>
            </a:r>
            <a:r>
              <a:rPr lang="en-US" sz="3000" b="1" dirty="0" smtClean="0"/>
              <a:t>or 50% </a:t>
            </a:r>
            <a:r>
              <a:rPr lang="en-US" sz="3000" dirty="0" smtClean="0"/>
              <a:t>of students reported that they attended the Relationships 101 </a:t>
            </a:r>
            <a:r>
              <a:rPr lang="en-US" sz="3000" b="1" dirty="0" smtClean="0"/>
              <a:t>and</a:t>
            </a:r>
            <a:r>
              <a:rPr lang="en-US" sz="3000" dirty="0" smtClean="0"/>
              <a:t> completed the feedback survey (of a total of 640 students)</a:t>
            </a:r>
          </a:p>
          <a:p>
            <a:endParaRPr lang="en-US" sz="3000" dirty="0" smtClean="0"/>
          </a:p>
          <a:p>
            <a:r>
              <a:rPr lang="en-US" sz="3000" b="1" dirty="0" smtClean="0"/>
              <a:t>272 or 87% </a:t>
            </a:r>
            <a:r>
              <a:rPr lang="en-US" sz="3000" dirty="0" smtClean="0"/>
              <a:t>indicated that they found the program to be “valuable”</a:t>
            </a:r>
          </a:p>
          <a:p>
            <a:endParaRPr lang="en-US" sz="3000" dirty="0" smtClean="0"/>
          </a:p>
          <a:p>
            <a:r>
              <a:rPr lang="en-US" sz="3000" b="1" dirty="0" smtClean="0"/>
              <a:t>297 or 96% </a:t>
            </a:r>
            <a:r>
              <a:rPr lang="en-US" sz="3000" dirty="0" smtClean="0"/>
              <a:t>stated the program helped to understand the definition of consent.</a:t>
            </a:r>
          </a:p>
          <a:p>
            <a:endParaRPr lang="en-US" sz="3000" dirty="0" smtClean="0"/>
          </a:p>
          <a:p>
            <a:r>
              <a:rPr lang="en-US" sz="3000" b="1" dirty="0" smtClean="0"/>
              <a:t>286 or 96% </a:t>
            </a:r>
            <a:r>
              <a:rPr lang="en-US" sz="3000" dirty="0" smtClean="0"/>
              <a:t>shared that the program helped them understand how to intervene as a positive bystand</a:t>
            </a:r>
            <a:r>
              <a:rPr lang="en-US" dirty="0" smtClean="0"/>
              <a:t>er.</a:t>
            </a:r>
            <a:endParaRPr lang="en-US" dirty="0"/>
          </a:p>
        </p:txBody>
      </p:sp>
    </p:spTree>
    <p:extLst>
      <p:ext uri="{BB962C8B-B14F-4D97-AF65-F5344CB8AC3E}">
        <p14:creationId xmlns:p14="http://schemas.microsoft.com/office/powerpoint/2010/main" val="863162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1000"/>
                                        <p:tgtEl>
                                          <p:spTgt spid="3">
                                            <p:txEl>
                                              <p:pRg st="6" end="6"/>
                                            </p:txEl>
                                          </p:spTgt>
                                        </p:tgtEl>
                                      </p:cBhvr>
                                    </p:animEffect>
                                    <p:anim calcmode="lin" valueType="num">
                                      <p:cBhvr>
                                        <p:cTn id="3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219200"/>
          </a:xfrm>
        </p:spPr>
        <p:txBody>
          <a:bodyPr>
            <a:noAutofit/>
          </a:bodyPr>
          <a:lstStyle/>
          <a:p>
            <a:pPr algn="ctr"/>
            <a:r>
              <a:rPr lang="en-US" dirty="0" smtClean="0"/>
              <a:t>Did you attend the Relationships 101 presentation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85519543"/>
              </p:ext>
            </p:extLst>
          </p:nvPr>
        </p:nvGraphicFramePr>
        <p:xfrm>
          <a:off x="381000" y="2209800"/>
          <a:ext cx="8229600" cy="43243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85087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Relationships 101 Survey Results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08652802"/>
              </p:ext>
            </p:extLst>
          </p:nvPr>
        </p:nvGraphicFramePr>
        <p:xfrm>
          <a:off x="457200" y="2249488"/>
          <a:ext cx="8229600" cy="43243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26255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Effective Prevention Strategies</a:t>
            </a:r>
            <a:br>
              <a:rPr lang="en-US" dirty="0" smtClean="0"/>
            </a:b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smtClean="0"/>
              <a:t>Comprehensive</a:t>
            </a:r>
          </a:p>
          <a:p>
            <a:r>
              <a:rPr lang="en-US" dirty="0" smtClean="0"/>
              <a:t>Appropriately timed in development</a:t>
            </a:r>
          </a:p>
          <a:p>
            <a:r>
              <a:rPr lang="en-US" dirty="0" smtClean="0"/>
              <a:t>“Sufficient dosage” (multiple sessions are better</a:t>
            </a:r>
          </a:p>
          <a:p>
            <a:r>
              <a:rPr lang="en-US" dirty="0" smtClean="0"/>
              <a:t>Administered by well-trained staff</a:t>
            </a:r>
          </a:p>
          <a:p>
            <a:r>
              <a:rPr lang="en-US" dirty="0" smtClean="0"/>
              <a:t>Socio-culturally relevant</a:t>
            </a:r>
          </a:p>
          <a:p>
            <a:r>
              <a:rPr lang="en-US" dirty="0" smtClean="0"/>
              <a:t>Based in a sound theory of change</a:t>
            </a:r>
          </a:p>
          <a:p>
            <a:r>
              <a:rPr lang="en-US" dirty="0" smtClean="0"/>
              <a:t>Build on or support positive relationships</a:t>
            </a:r>
          </a:p>
          <a:p>
            <a:r>
              <a:rPr lang="en-US" dirty="0" smtClean="0"/>
              <a:t>Utilize varied teaching methods</a:t>
            </a:r>
          </a:p>
          <a:p>
            <a:r>
              <a:rPr lang="en-US" dirty="0" smtClean="0"/>
              <a:t>Include outcome evaluation</a:t>
            </a:r>
            <a:endParaRPr lang="en-US" dirty="0"/>
          </a:p>
        </p:txBody>
      </p:sp>
    </p:spTree>
    <p:extLst>
      <p:ext uri="{BB962C8B-B14F-4D97-AF65-F5344CB8AC3E}">
        <p14:creationId xmlns:p14="http://schemas.microsoft.com/office/powerpoint/2010/main" val="1182178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32" presetClass="emph" presetSubtype="0" fill="hold" grpId="0" nodeType="clickEffect">
                                  <p:stCondLst>
                                    <p:cond delay="0"/>
                                  </p:stCondLst>
                                  <p:childTnLst>
                                    <p:animRot by="120000">
                                      <p:cBhvr>
                                        <p:cTn id="11" dur="100" fill="hold">
                                          <p:stCondLst>
                                            <p:cond delay="0"/>
                                          </p:stCondLst>
                                        </p:cTn>
                                        <p:tgtEl>
                                          <p:spTgt spid="3">
                                            <p:txEl>
                                              <p:pRg st="0" end="0"/>
                                            </p:txEl>
                                          </p:spTgt>
                                        </p:tgtEl>
                                        <p:attrNameLst>
                                          <p:attrName>r</p:attrName>
                                        </p:attrNameLst>
                                      </p:cBhvr>
                                    </p:animRot>
                                    <p:animRot by="-240000">
                                      <p:cBhvr>
                                        <p:cTn id="12" dur="200" fill="hold">
                                          <p:stCondLst>
                                            <p:cond delay="200"/>
                                          </p:stCondLst>
                                        </p:cTn>
                                        <p:tgtEl>
                                          <p:spTgt spid="3">
                                            <p:txEl>
                                              <p:pRg st="0" end="0"/>
                                            </p:txEl>
                                          </p:spTgt>
                                        </p:tgtEl>
                                        <p:attrNameLst>
                                          <p:attrName>r</p:attrName>
                                        </p:attrNameLst>
                                      </p:cBhvr>
                                    </p:animRot>
                                    <p:animRot by="240000">
                                      <p:cBhvr>
                                        <p:cTn id="13" dur="200" fill="hold">
                                          <p:stCondLst>
                                            <p:cond delay="400"/>
                                          </p:stCondLst>
                                        </p:cTn>
                                        <p:tgtEl>
                                          <p:spTgt spid="3">
                                            <p:txEl>
                                              <p:pRg st="0" end="0"/>
                                            </p:txEl>
                                          </p:spTgt>
                                        </p:tgtEl>
                                        <p:attrNameLst>
                                          <p:attrName>r</p:attrName>
                                        </p:attrNameLst>
                                      </p:cBhvr>
                                    </p:animRot>
                                    <p:animRot by="-240000">
                                      <p:cBhvr>
                                        <p:cTn id="14" dur="200" fill="hold">
                                          <p:stCondLst>
                                            <p:cond delay="600"/>
                                          </p:stCondLst>
                                        </p:cTn>
                                        <p:tgtEl>
                                          <p:spTgt spid="3">
                                            <p:txEl>
                                              <p:pRg st="0" end="0"/>
                                            </p:txEl>
                                          </p:spTgt>
                                        </p:tgtEl>
                                        <p:attrNameLst>
                                          <p:attrName>r</p:attrName>
                                        </p:attrNameLst>
                                      </p:cBhvr>
                                    </p:animRot>
                                    <p:animRot by="120000">
                                      <p:cBhvr>
                                        <p:cTn id="15" dur="200" fill="hold">
                                          <p:stCondLst>
                                            <p:cond delay="800"/>
                                          </p:stCondLst>
                                        </p:cTn>
                                        <p:tgtEl>
                                          <p:spTgt spid="3">
                                            <p:txEl>
                                              <p:pRg st="0" end="0"/>
                                            </p:txEl>
                                          </p:spTgt>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32" presetClass="emph" presetSubtype="0" fill="hold" grpId="0" nodeType="clickEffect">
                                  <p:stCondLst>
                                    <p:cond delay="0"/>
                                  </p:stCondLst>
                                  <p:childTnLst>
                                    <p:animRot by="120000">
                                      <p:cBhvr>
                                        <p:cTn id="19" dur="100" fill="hold">
                                          <p:stCondLst>
                                            <p:cond delay="0"/>
                                          </p:stCondLst>
                                        </p:cTn>
                                        <p:tgtEl>
                                          <p:spTgt spid="3">
                                            <p:txEl>
                                              <p:pRg st="1" end="1"/>
                                            </p:txEl>
                                          </p:spTgt>
                                        </p:tgtEl>
                                        <p:attrNameLst>
                                          <p:attrName>r</p:attrName>
                                        </p:attrNameLst>
                                      </p:cBhvr>
                                    </p:animRot>
                                    <p:animRot by="-240000">
                                      <p:cBhvr>
                                        <p:cTn id="20" dur="200" fill="hold">
                                          <p:stCondLst>
                                            <p:cond delay="200"/>
                                          </p:stCondLst>
                                        </p:cTn>
                                        <p:tgtEl>
                                          <p:spTgt spid="3">
                                            <p:txEl>
                                              <p:pRg st="1" end="1"/>
                                            </p:txEl>
                                          </p:spTgt>
                                        </p:tgtEl>
                                        <p:attrNameLst>
                                          <p:attrName>r</p:attrName>
                                        </p:attrNameLst>
                                      </p:cBhvr>
                                    </p:animRot>
                                    <p:animRot by="240000">
                                      <p:cBhvr>
                                        <p:cTn id="21" dur="200" fill="hold">
                                          <p:stCondLst>
                                            <p:cond delay="400"/>
                                          </p:stCondLst>
                                        </p:cTn>
                                        <p:tgtEl>
                                          <p:spTgt spid="3">
                                            <p:txEl>
                                              <p:pRg st="1" end="1"/>
                                            </p:txEl>
                                          </p:spTgt>
                                        </p:tgtEl>
                                        <p:attrNameLst>
                                          <p:attrName>r</p:attrName>
                                        </p:attrNameLst>
                                      </p:cBhvr>
                                    </p:animRot>
                                    <p:animRot by="-240000">
                                      <p:cBhvr>
                                        <p:cTn id="22" dur="200" fill="hold">
                                          <p:stCondLst>
                                            <p:cond delay="600"/>
                                          </p:stCondLst>
                                        </p:cTn>
                                        <p:tgtEl>
                                          <p:spTgt spid="3">
                                            <p:txEl>
                                              <p:pRg st="1" end="1"/>
                                            </p:txEl>
                                          </p:spTgt>
                                        </p:tgtEl>
                                        <p:attrNameLst>
                                          <p:attrName>r</p:attrName>
                                        </p:attrNameLst>
                                      </p:cBhvr>
                                    </p:animRot>
                                    <p:animRot by="120000">
                                      <p:cBhvr>
                                        <p:cTn id="23" dur="200" fill="hold">
                                          <p:stCondLst>
                                            <p:cond delay="800"/>
                                          </p:stCondLst>
                                        </p:cTn>
                                        <p:tgtEl>
                                          <p:spTgt spid="3">
                                            <p:txEl>
                                              <p:pRg st="1" end="1"/>
                                            </p:txEl>
                                          </p:spTgt>
                                        </p:tgtEl>
                                        <p:attrNameLst>
                                          <p:attrName>r</p:attrName>
                                        </p:attrNameLst>
                                      </p:cBhvr>
                                    </p:animRot>
                                  </p:childTnLst>
                                </p:cTn>
                              </p:par>
                            </p:childTnLst>
                          </p:cTn>
                        </p:par>
                      </p:childTnLst>
                    </p:cTn>
                  </p:par>
                  <p:par>
                    <p:cTn id="24" fill="hold">
                      <p:stCondLst>
                        <p:cond delay="indefinite"/>
                      </p:stCondLst>
                      <p:childTnLst>
                        <p:par>
                          <p:cTn id="25" fill="hold">
                            <p:stCondLst>
                              <p:cond delay="0"/>
                            </p:stCondLst>
                            <p:childTnLst>
                              <p:par>
                                <p:cTn id="26" presetID="32" presetClass="emph" presetSubtype="0" fill="hold" grpId="0" nodeType="clickEffect">
                                  <p:stCondLst>
                                    <p:cond delay="0"/>
                                  </p:stCondLst>
                                  <p:childTnLst>
                                    <p:animRot by="120000">
                                      <p:cBhvr>
                                        <p:cTn id="27" dur="100" fill="hold">
                                          <p:stCondLst>
                                            <p:cond delay="0"/>
                                          </p:stCondLst>
                                        </p:cTn>
                                        <p:tgtEl>
                                          <p:spTgt spid="3">
                                            <p:txEl>
                                              <p:pRg st="2" end="2"/>
                                            </p:txEl>
                                          </p:spTgt>
                                        </p:tgtEl>
                                        <p:attrNameLst>
                                          <p:attrName>r</p:attrName>
                                        </p:attrNameLst>
                                      </p:cBhvr>
                                    </p:animRot>
                                    <p:animRot by="-240000">
                                      <p:cBhvr>
                                        <p:cTn id="28" dur="200" fill="hold">
                                          <p:stCondLst>
                                            <p:cond delay="200"/>
                                          </p:stCondLst>
                                        </p:cTn>
                                        <p:tgtEl>
                                          <p:spTgt spid="3">
                                            <p:txEl>
                                              <p:pRg st="2" end="2"/>
                                            </p:txEl>
                                          </p:spTgt>
                                        </p:tgtEl>
                                        <p:attrNameLst>
                                          <p:attrName>r</p:attrName>
                                        </p:attrNameLst>
                                      </p:cBhvr>
                                    </p:animRot>
                                    <p:animRot by="240000">
                                      <p:cBhvr>
                                        <p:cTn id="29" dur="200" fill="hold">
                                          <p:stCondLst>
                                            <p:cond delay="400"/>
                                          </p:stCondLst>
                                        </p:cTn>
                                        <p:tgtEl>
                                          <p:spTgt spid="3">
                                            <p:txEl>
                                              <p:pRg st="2" end="2"/>
                                            </p:txEl>
                                          </p:spTgt>
                                        </p:tgtEl>
                                        <p:attrNameLst>
                                          <p:attrName>r</p:attrName>
                                        </p:attrNameLst>
                                      </p:cBhvr>
                                    </p:animRot>
                                    <p:animRot by="-240000">
                                      <p:cBhvr>
                                        <p:cTn id="30" dur="200" fill="hold">
                                          <p:stCondLst>
                                            <p:cond delay="600"/>
                                          </p:stCondLst>
                                        </p:cTn>
                                        <p:tgtEl>
                                          <p:spTgt spid="3">
                                            <p:txEl>
                                              <p:pRg st="2" end="2"/>
                                            </p:txEl>
                                          </p:spTgt>
                                        </p:tgtEl>
                                        <p:attrNameLst>
                                          <p:attrName>r</p:attrName>
                                        </p:attrNameLst>
                                      </p:cBhvr>
                                    </p:animRot>
                                    <p:animRot by="120000">
                                      <p:cBhvr>
                                        <p:cTn id="31" dur="200" fill="hold">
                                          <p:stCondLst>
                                            <p:cond delay="800"/>
                                          </p:stCondLst>
                                        </p:cTn>
                                        <p:tgtEl>
                                          <p:spTgt spid="3">
                                            <p:txEl>
                                              <p:pRg st="2" end="2"/>
                                            </p:txEl>
                                          </p:spTgt>
                                        </p:tgtEl>
                                        <p:attrNameLst>
                                          <p:attrName>r</p:attrName>
                                        </p:attrNameLst>
                                      </p:cBhvr>
                                    </p:animRot>
                                  </p:childTnLst>
                                </p:cTn>
                              </p:par>
                            </p:childTnLst>
                          </p:cTn>
                        </p:par>
                      </p:childTnLst>
                    </p:cTn>
                  </p:par>
                  <p:par>
                    <p:cTn id="32" fill="hold">
                      <p:stCondLst>
                        <p:cond delay="indefinite"/>
                      </p:stCondLst>
                      <p:childTnLst>
                        <p:par>
                          <p:cTn id="33" fill="hold">
                            <p:stCondLst>
                              <p:cond delay="0"/>
                            </p:stCondLst>
                            <p:childTnLst>
                              <p:par>
                                <p:cTn id="34" presetID="32" presetClass="emph" presetSubtype="0" fill="hold" grpId="0" nodeType="clickEffect">
                                  <p:stCondLst>
                                    <p:cond delay="0"/>
                                  </p:stCondLst>
                                  <p:childTnLst>
                                    <p:animRot by="120000">
                                      <p:cBhvr>
                                        <p:cTn id="35" dur="100" fill="hold">
                                          <p:stCondLst>
                                            <p:cond delay="0"/>
                                          </p:stCondLst>
                                        </p:cTn>
                                        <p:tgtEl>
                                          <p:spTgt spid="3">
                                            <p:txEl>
                                              <p:pRg st="3" end="3"/>
                                            </p:txEl>
                                          </p:spTgt>
                                        </p:tgtEl>
                                        <p:attrNameLst>
                                          <p:attrName>r</p:attrName>
                                        </p:attrNameLst>
                                      </p:cBhvr>
                                    </p:animRot>
                                    <p:animRot by="-240000">
                                      <p:cBhvr>
                                        <p:cTn id="36" dur="200" fill="hold">
                                          <p:stCondLst>
                                            <p:cond delay="200"/>
                                          </p:stCondLst>
                                        </p:cTn>
                                        <p:tgtEl>
                                          <p:spTgt spid="3">
                                            <p:txEl>
                                              <p:pRg st="3" end="3"/>
                                            </p:txEl>
                                          </p:spTgt>
                                        </p:tgtEl>
                                        <p:attrNameLst>
                                          <p:attrName>r</p:attrName>
                                        </p:attrNameLst>
                                      </p:cBhvr>
                                    </p:animRot>
                                    <p:animRot by="240000">
                                      <p:cBhvr>
                                        <p:cTn id="37" dur="200" fill="hold">
                                          <p:stCondLst>
                                            <p:cond delay="400"/>
                                          </p:stCondLst>
                                        </p:cTn>
                                        <p:tgtEl>
                                          <p:spTgt spid="3">
                                            <p:txEl>
                                              <p:pRg st="3" end="3"/>
                                            </p:txEl>
                                          </p:spTgt>
                                        </p:tgtEl>
                                        <p:attrNameLst>
                                          <p:attrName>r</p:attrName>
                                        </p:attrNameLst>
                                      </p:cBhvr>
                                    </p:animRot>
                                    <p:animRot by="-240000">
                                      <p:cBhvr>
                                        <p:cTn id="38" dur="200" fill="hold">
                                          <p:stCondLst>
                                            <p:cond delay="600"/>
                                          </p:stCondLst>
                                        </p:cTn>
                                        <p:tgtEl>
                                          <p:spTgt spid="3">
                                            <p:txEl>
                                              <p:pRg st="3" end="3"/>
                                            </p:txEl>
                                          </p:spTgt>
                                        </p:tgtEl>
                                        <p:attrNameLst>
                                          <p:attrName>r</p:attrName>
                                        </p:attrNameLst>
                                      </p:cBhvr>
                                    </p:animRot>
                                    <p:animRot by="120000">
                                      <p:cBhvr>
                                        <p:cTn id="39" dur="200" fill="hold">
                                          <p:stCondLst>
                                            <p:cond delay="800"/>
                                          </p:stCondLst>
                                        </p:cTn>
                                        <p:tgtEl>
                                          <p:spTgt spid="3">
                                            <p:txEl>
                                              <p:pRg st="3" end="3"/>
                                            </p:txEl>
                                          </p:spTgt>
                                        </p:tgtEl>
                                        <p:attrNameLst>
                                          <p:attrName>r</p:attrName>
                                        </p:attrNameLst>
                                      </p:cBhvr>
                                    </p:animRot>
                                  </p:childTnLst>
                                </p:cTn>
                              </p:par>
                            </p:childTnLst>
                          </p:cTn>
                        </p:par>
                      </p:childTnLst>
                    </p:cTn>
                  </p:par>
                  <p:par>
                    <p:cTn id="40" fill="hold">
                      <p:stCondLst>
                        <p:cond delay="indefinite"/>
                      </p:stCondLst>
                      <p:childTnLst>
                        <p:par>
                          <p:cTn id="41" fill="hold">
                            <p:stCondLst>
                              <p:cond delay="0"/>
                            </p:stCondLst>
                            <p:childTnLst>
                              <p:par>
                                <p:cTn id="42" presetID="32" presetClass="emph" presetSubtype="0" fill="hold" grpId="0" nodeType="clickEffect">
                                  <p:stCondLst>
                                    <p:cond delay="0"/>
                                  </p:stCondLst>
                                  <p:childTnLst>
                                    <p:animRot by="120000">
                                      <p:cBhvr>
                                        <p:cTn id="43" dur="100" fill="hold">
                                          <p:stCondLst>
                                            <p:cond delay="0"/>
                                          </p:stCondLst>
                                        </p:cTn>
                                        <p:tgtEl>
                                          <p:spTgt spid="3">
                                            <p:txEl>
                                              <p:pRg st="4" end="4"/>
                                            </p:txEl>
                                          </p:spTgt>
                                        </p:tgtEl>
                                        <p:attrNameLst>
                                          <p:attrName>r</p:attrName>
                                        </p:attrNameLst>
                                      </p:cBhvr>
                                    </p:animRot>
                                    <p:animRot by="-240000">
                                      <p:cBhvr>
                                        <p:cTn id="44" dur="200" fill="hold">
                                          <p:stCondLst>
                                            <p:cond delay="200"/>
                                          </p:stCondLst>
                                        </p:cTn>
                                        <p:tgtEl>
                                          <p:spTgt spid="3">
                                            <p:txEl>
                                              <p:pRg st="4" end="4"/>
                                            </p:txEl>
                                          </p:spTgt>
                                        </p:tgtEl>
                                        <p:attrNameLst>
                                          <p:attrName>r</p:attrName>
                                        </p:attrNameLst>
                                      </p:cBhvr>
                                    </p:animRot>
                                    <p:animRot by="240000">
                                      <p:cBhvr>
                                        <p:cTn id="45" dur="200" fill="hold">
                                          <p:stCondLst>
                                            <p:cond delay="400"/>
                                          </p:stCondLst>
                                        </p:cTn>
                                        <p:tgtEl>
                                          <p:spTgt spid="3">
                                            <p:txEl>
                                              <p:pRg st="4" end="4"/>
                                            </p:txEl>
                                          </p:spTgt>
                                        </p:tgtEl>
                                        <p:attrNameLst>
                                          <p:attrName>r</p:attrName>
                                        </p:attrNameLst>
                                      </p:cBhvr>
                                    </p:animRot>
                                    <p:animRot by="-240000">
                                      <p:cBhvr>
                                        <p:cTn id="46" dur="200" fill="hold">
                                          <p:stCondLst>
                                            <p:cond delay="600"/>
                                          </p:stCondLst>
                                        </p:cTn>
                                        <p:tgtEl>
                                          <p:spTgt spid="3">
                                            <p:txEl>
                                              <p:pRg st="4" end="4"/>
                                            </p:txEl>
                                          </p:spTgt>
                                        </p:tgtEl>
                                        <p:attrNameLst>
                                          <p:attrName>r</p:attrName>
                                        </p:attrNameLst>
                                      </p:cBhvr>
                                    </p:animRot>
                                    <p:animRot by="120000">
                                      <p:cBhvr>
                                        <p:cTn id="47" dur="200" fill="hold">
                                          <p:stCondLst>
                                            <p:cond delay="800"/>
                                          </p:stCondLst>
                                        </p:cTn>
                                        <p:tgtEl>
                                          <p:spTgt spid="3">
                                            <p:txEl>
                                              <p:pRg st="4" end="4"/>
                                            </p:txEl>
                                          </p:spTgt>
                                        </p:tgtEl>
                                        <p:attrNameLst>
                                          <p:attrName>r</p:attrName>
                                        </p:attrNameLst>
                                      </p:cBhvr>
                                    </p:animRot>
                                  </p:childTnLst>
                                </p:cTn>
                              </p:par>
                            </p:childTnLst>
                          </p:cTn>
                        </p:par>
                      </p:childTnLst>
                    </p:cTn>
                  </p:par>
                  <p:par>
                    <p:cTn id="48" fill="hold">
                      <p:stCondLst>
                        <p:cond delay="indefinite"/>
                      </p:stCondLst>
                      <p:childTnLst>
                        <p:par>
                          <p:cTn id="49" fill="hold">
                            <p:stCondLst>
                              <p:cond delay="0"/>
                            </p:stCondLst>
                            <p:childTnLst>
                              <p:par>
                                <p:cTn id="50" presetID="32" presetClass="emph" presetSubtype="0" fill="hold" grpId="0" nodeType="clickEffect">
                                  <p:stCondLst>
                                    <p:cond delay="0"/>
                                  </p:stCondLst>
                                  <p:childTnLst>
                                    <p:animRot by="120000">
                                      <p:cBhvr>
                                        <p:cTn id="51" dur="100" fill="hold">
                                          <p:stCondLst>
                                            <p:cond delay="0"/>
                                          </p:stCondLst>
                                        </p:cTn>
                                        <p:tgtEl>
                                          <p:spTgt spid="3">
                                            <p:txEl>
                                              <p:pRg st="5" end="5"/>
                                            </p:txEl>
                                          </p:spTgt>
                                        </p:tgtEl>
                                        <p:attrNameLst>
                                          <p:attrName>r</p:attrName>
                                        </p:attrNameLst>
                                      </p:cBhvr>
                                    </p:animRot>
                                    <p:animRot by="-240000">
                                      <p:cBhvr>
                                        <p:cTn id="52" dur="200" fill="hold">
                                          <p:stCondLst>
                                            <p:cond delay="200"/>
                                          </p:stCondLst>
                                        </p:cTn>
                                        <p:tgtEl>
                                          <p:spTgt spid="3">
                                            <p:txEl>
                                              <p:pRg st="5" end="5"/>
                                            </p:txEl>
                                          </p:spTgt>
                                        </p:tgtEl>
                                        <p:attrNameLst>
                                          <p:attrName>r</p:attrName>
                                        </p:attrNameLst>
                                      </p:cBhvr>
                                    </p:animRot>
                                    <p:animRot by="240000">
                                      <p:cBhvr>
                                        <p:cTn id="53" dur="200" fill="hold">
                                          <p:stCondLst>
                                            <p:cond delay="400"/>
                                          </p:stCondLst>
                                        </p:cTn>
                                        <p:tgtEl>
                                          <p:spTgt spid="3">
                                            <p:txEl>
                                              <p:pRg st="5" end="5"/>
                                            </p:txEl>
                                          </p:spTgt>
                                        </p:tgtEl>
                                        <p:attrNameLst>
                                          <p:attrName>r</p:attrName>
                                        </p:attrNameLst>
                                      </p:cBhvr>
                                    </p:animRot>
                                    <p:animRot by="-240000">
                                      <p:cBhvr>
                                        <p:cTn id="54" dur="200" fill="hold">
                                          <p:stCondLst>
                                            <p:cond delay="600"/>
                                          </p:stCondLst>
                                        </p:cTn>
                                        <p:tgtEl>
                                          <p:spTgt spid="3">
                                            <p:txEl>
                                              <p:pRg st="5" end="5"/>
                                            </p:txEl>
                                          </p:spTgt>
                                        </p:tgtEl>
                                        <p:attrNameLst>
                                          <p:attrName>r</p:attrName>
                                        </p:attrNameLst>
                                      </p:cBhvr>
                                    </p:animRot>
                                    <p:animRot by="120000">
                                      <p:cBhvr>
                                        <p:cTn id="55" dur="200" fill="hold">
                                          <p:stCondLst>
                                            <p:cond delay="800"/>
                                          </p:stCondLst>
                                        </p:cTn>
                                        <p:tgtEl>
                                          <p:spTgt spid="3">
                                            <p:txEl>
                                              <p:pRg st="5" end="5"/>
                                            </p:txEl>
                                          </p:spTgt>
                                        </p:tgtEl>
                                        <p:attrNameLst>
                                          <p:attrName>r</p:attrName>
                                        </p:attrNameLst>
                                      </p:cBhvr>
                                    </p:animRot>
                                  </p:childTnLst>
                                </p:cTn>
                              </p:par>
                            </p:childTnLst>
                          </p:cTn>
                        </p:par>
                      </p:childTnLst>
                    </p:cTn>
                  </p:par>
                  <p:par>
                    <p:cTn id="56" fill="hold">
                      <p:stCondLst>
                        <p:cond delay="indefinite"/>
                      </p:stCondLst>
                      <p:childTnLst>
                        <p:par>
                          <p:cTn id="57" fill="hold">
                            <p:stCondLst>
                              <p:cond delay="0"/>
                            </p:stCondLst>
                            <p:childTnLst>
                              <p:par>
                                <p:cTn id="58" presetID="32" presetClass="emph" presetSubtype="0" fill="hold" grpId="0" nodeType="clickEffect">
                                  <p:stCondLst>
                                    <p:cond delay="0"/>
                                  </p:stCondLst>
                                  <p:childTnLst>
                                    <p:animRot by="120000">
                                      <p:cBhvr>
                                        <p:cTn id="59" dur="100" fill="hold">
                                          <p:stCondLst>
                                            <p:cond delay="0"/>
                                          </p:stCondLst>
                                        </p:cTn>
                                        <p:tgtEl>
                                          <p:spTgt spid="3">
                                            <p:txEl>
                                              <p:pRg st="6" end="6"/>
                                            </p:txEl>
                                          </p:spTgt>
                                        </p:tgtEl>
                                        <p:attrNameLst>
                                          <p:attrName>r</p:attrName>
                                        </p:attrNameLst>
                                      </p:cBhvr>
                                    </p:animRot>
                                    <p:animRot by="-240000">
                                      <p:cBhvr>
                                        <p:cTn id="60" dur="200" fill="hold">
                                          <p:stCondLst>
                                            <p:cond delay="200"/>
                                          </p:stCondLst>
                                        </p:cTn>
                                        <p:tgtEl>
                                          <p:spTgt spid="3">
                                            <p:txEl>
                                              <p:pRg st="6" end="6"/>
                                            </p:txEl>
                                          </p:spTgt>
                                        </p:tgtEl>
                                        <p:attrNameLst>
                                          <p:attrName>r</p:attrName>
                                        </p:attrNameLst>
                                      </p:cBhvr>
                                    </p:animRot>
                                    <p:animRot by="240000">
                                      <p:cBhvr>
                                        <p:cTn id="61" dur="200" fill="hold">
                                          <p:stCondLst>
                                            <p:cond delay="400"/>
                                          </p:stCondLst>
                                        </p:cTn>
                                        <p:tgtEl>
                                          <p:spTgt spid="3">
                                            <p:txEl>
                                              <p:pRg st="6" end="6"/>
                                            </p:txEl>
                                          </p:spTgt>
                                        </p:tgtEl>
                                        <p:attrNameLst>
                                          <p:attrName>r</p:attrName>
                                        </p:attrNameLst>
                                      </p:cBhvr>
                                    </p:animRot>
                                    <p:animRot by="-240000">
                                      <p:cBhvr>
                                        <p:cTn id="62" dur="200" fill="hold">
                                          <p:stCondLst>
                                            <p:cond delay="600"/>
                                          </p:stCondLst>
                                        </p:cTn>
                                        <p:tgtEl>
                                          <p:spTgt spid="3">
                                            <p:txEl>
                                              <p:pRg st="6" end="6"/>
                                            </p:txEl>
                                          </p:spTgt>
                                        </p:tgtEl>
                                        <p:attrNameLst>
                                          <p:attrName>r</p:attrName>
                                        </p:attrNameLst>
                                      </p:cBhvr>
                                    </p:animRot>
                                    <p:animRot by="120000">
                                      <p:cBhvr>
                                        <p:cTn id="63" dur="200" fill="hold">
                                          <p:stCondLst>
                                            <p:cond delay="800"/>
                                          </p:stCondLst>
                                        </p:cTn>
                                        <p:tgtEl>
                                          <p:spTgt spid="3">
                                            <p:txEl>
                                              <p:pRg st="6" end="6"/>
                                            </p:txEl>
                                          </p:spTgt>
                                        </p:tgtEl>
                                        <p:attrNameLst>
                                          <p:attrName>r</p:attrName>
                                        </p:attrNameLst>
                                      </p:cBhvr>
                                    </p:animRot>
                                  </p:childTnLst>
                                </p:cTn>
                              </p:par>
                            </p:childTnLst>
                          </p:cTn>
                        </p:par>
                      </p:childTnLst>
                    </p:cTn>
                  </p:par>
                  <p:par>
                    <p:cTn id="64" fill="hold">
                      <p:stCondLst>
                        <p:cond delay="indefinite"/>
                      </p:stCondLst>
                      <p:childTnLst>
                        <p:par>
                          <p:cTn id="65" fill="hold">
                            <p:stCondLst>
                              <p:cond delay="0"/>
                            </p:stCondLst>
                            <p:childTnLst>
                              <p:par>
                                <p:cTn id="66" presetID="32" presetClass="emph" presetSubtype="0" fill="hold" grpId="0" nodeType="clickEffect">
                                  <p:stCondLst>
                                    <p:cond delay="0"/>
                                  </p:stCondLst>
                                  <p:childTnLst>
                                    <p:animRot by="120000">
                                      <p:cBhvr>
                                        <p:cTn id="67" dur="100" fill="hold">
                                          <p:stCondLst>
                                            <p:cond delay="0"/>
                                          </p:stCondLst>
                                        </p:cTn>
                                        <p:tgtEl>
                                          <p:spTgt spid="3">
                                            <p:txEl>
                                              <p:pRg st="7" end="7"/>
                                            </p:txEl>
                                          </p:spTgt>
                                        </p:tgtEl>
                                        <p:attrNameLst>
                                          <p:attrName>r</p:attrName>
                                        </p:attrNameLst>
                                      </p:cBhvr>
                                    </p:animRot>
                                    <p:animRot by="-240000">
                                      <p:cBhvr>
                                        <p:cTn id="68" dur="200" fill="hold">
                                          <p:stCondLst>
                                            <p:cond delay="200"/>
                                          </p:stCondLst>
                                        </p:cTn>
                                        <p:tgtEl>
                                          <p:spTgt spid="3">
                                            <p:txEl>
                                              <p:pRg st="7" end="7"/>
                                            </p:txEl>
                                          </p:spTgt>
                                        </p:tgtEl>
                                        <p:attrNameLst>
                                          <p:attrName>r</p:attrName>
                                        </p:attrNameLst>
                                      </p:cBhvr>
                                    </p:animRot>
                                    <p:animRot by="240000">
                                      <p:cBhvr>
                                        <p:cTn id="69" dur="200" fill="hold">
                                          <p:stCondLst>
                                            <p:cond delay="400"/>
                                          </p:stCondLst>
                                        </p:cTn>
                                        <p:tgtEl>
                                          <p:spTgt spid="3">
                                            <p:txEl>
                                              <p:pRg st="7" end="7"/>
                                            </p:txEl>
                                          </p:spTgt>
                                        </p:tgtEl>
                                        <p:attrNameLst>
                                          <p:attrName>r</p:attrName>
                                        </p:attrNameLst>
                                      </p:cBhvr>
                                    </p:animRot>
                                    <p:animRot by="-240000">
                                      <p:cBhvr>
                                        <p:cTn id="70" dur="200" fill="hold">
                                          <p:stCondLst>
                                            <p:cond delay="600"/>
                                          </p:stCondLst>
                                        </p:cTn>
                                        <p:tgtEl>
                                          <p:spTgt spid="3">
                                            <p:txEl>
                                              <p:pRg st="7" end="7"/>
                                            </p:txEl>
                                          </p:spTgt>
                                        </p:tgtEl>
                                        <p:attrNameLst>
                                          <p:attrName>r</p:attrName>
                                        </p:attrNameLst>
                                      </p:cBhvr>
                                    </p:animRot>
                                    <p:animRot by="120000">
                                      <p:cBhvr>
                                        <p:cTn id="71" dur="200" fill="hold">
                                          <p:stCondLst>
                                            <p:cond delay="800"/>
                                          </p:stCondLst>
                                        </p:cTn>
                                        <p:tgtEl>
                                          <p:spTgt spid="3">
                                            <p:txEl>
                                              <p:pRg st="7" end="7"/>
                                            </p:txEl>
                                          </p:spTgt>
                                        </p:tgtEl>
                                        <p:attrNameLst>
                                          <p:attrName>r</p:attrName>
                                        </p:attrNameLst>
                                      </p:cBhvr>
                                    </p:animRot>
                                  </p:childTnLst>
                                </p:cTn>
                              </p:par>
                            </p:childTnLst>
                          </p:cTn>
                        </p:par>
                      </p:childTnLst>
                    </p:cTn>
                  </p:par>
                  <p:par>
                    <p:cTn id="72" fill="hold">
                      <p:stCondLst>
                        <p:cond delay="indefinite"/>
                      </p:stCondLst>
                      <p:childTnLst>
                        <p:par>
                          <p:cTn id="73" fill="hold">
                            <p:stCondLst>
                              <p:cond delay="0"/>
                            </p:stCondLst>
                            <p:childTnLst>
                              <p:par>
                                <p:cTn id="74" presetID="32" presetClass="emph" presetSubtype="0" fill="hold" grpId="0" nodeType="clickEffect">
                                  <p:stCondLst>
                                    <p:cond delay="0"/>
                                  </p:stCondLst>
                                  <p:childTnLst>
                                    <p:animRot by="120000">
                                      <p:cBhvr>
                                        <p:cTn id="75" dur="100" fill="hold">
                                          <p:stCondLst>
                                            <p:cond delay="0"/>
                                          </p:stCondLst>
                                        </p:cTn>
                                        <p:tgtEl>
                                          <p:spTgt spid="3">
                                            <p:txEl>
                                              <p:pRg st="8" end="8"/>
                                            </p:txEl>
                                          </p:spTgt>
                                        </p:tgtEl>
                                        <p:attrNameLst>
                                          <p:attrName>r</p:attrName>
                                        </p:attrNameLst>
                                      </p:cBhvr>
                                    </p:animRot>
                                    <p:animRot by="-240000">
                                      <p:cBhvr>
                                        <p:cTn id="76" dur="200" fill="hold">
                                          <p:stCondLst>
                                            <p:cond delay="200"/>
                                          </p:stCondLst>
                                        </p:cTn>
                                        <p:tgtEl>
                                          <p:spTgt spid="3">
                                            <p:txEl>
                                              <p:pRg st="8" end="8"/>
                                            </p:txEl>
                                          </p:spTgt>
                                        </p:tgtEl>
                                        <p:attrNameLst>
                                          <p:attrName>r</p:attrName>
                                        </p:attrNameLst>
                                      </p:cBhvr>
                                    </p:animRot>
                                    <p:animRot by="240000">
                                      <p:cBhvr>
                                        <p:cTn id="77" dur="200" fill="hold">
                                          <p:stCondLst>
                                            <p:cond delay="400"/>
                                          </p:stCondLst>
                                        </p:cTn>
                                        <p:tgtEl>
                                          <p:spTgt spid="3">
                                            <p:txEl>
                                              <p:pRg st="8" end="8"/>
                                            </p:txEl>
                                          </p:spTgt>
                                        </p:tgtEl>
                                        <p:attrNameLst>
                                          <p:attrName>r</p:attrName>
                                        </p:attrNameLst>
                                      </p:cBhvr>
                                    </p:animRot>
                                    <p:animRot by="-240000">
                                      <p:cBhvr>
                                        <p:cTn id="78" dur="200" fill="hold">
                                          <p:stCondLst>
                                            <p:cond delay="600"/>
                                          </p:stCondLst>
                                        </p:cTn>
                                        <p:tgtEl>
                                          <p:spTgt spid="3">
                                            <p:txEl>
                                              <p:pRg st="8" end="8"/>
                                            </p:txEl>
                                          </p:spTgt>
                                        </p:tgtEl>
                                        <p:attrNameLst>
                                          <p:attrName>r</p:attrName>
                                        </p:attrNameLst>
                                      </p:cBhvr>
                                    </p:animRot>
                                    <p:animRot by="120000">
                                      <p:cBhvr>
                                        <p:cTn id="79" dur="200" fill="hold">
                                          <p:stCondLst>
                                            <p:cond delay="800"/>
                                          </p:stCondLst>
                                        </p:cTn>
                                        <p:tgtEl>
                                          <p:spTgt spid="3">
                                            <p:txEl>
                                              <p:pRg st="8" end="8"/>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Title IX</a:t>
            </a:r>
            <a:endParaRPr lang="en-US" dirty="0"/>
          </a:p>
        </p:txBody>
      </p:sp>
      <p:sp>
        <p:nvSpPr>
          <p:cNvPr id="3" name="Content Placeholder 2"/>
          <p:cNvSpPr>
            <a:spLocks noGrp="1"/>
          </p:cNvSpPr>
          <p:nvPr>
            <p:ph idx="1"/>
          </p:nvPr>
        </p:nvSpPr>
        <p:spPr/>
        <p:txBody>
          <a:bodyPr/>
          <a:lstStyle/>
          <a:p>
            <a:r>
              <a:rPr lang="en-US" dirty="0"/>
              <a:t>Under Title IX, an educational institution must take immediate action to end sexual harassment that the institution knows or reasonably should know is taking place, and must prevent its recurrence and address its effects.</a:t>
            </a:r>
          </a:p>
          <a:p>
            <a:pPr marL="109728" indent="0">
              <a:buNone/>
            </a:pPr>
            <a:endParaRPr lang="en-US" dirty="0"/>
          </a:p>
          <a:p>
            <a:r>
              <a:rPr lang="en-US" dirty="0"/>
              <a:t>“Dear Colleague Letter” outlines requirements of </a:t>
            </a:r>
            <a:r>
              <a:rPr lang="en-US" dirty="0" smtClean="0"/>
              <a:t>colleges’ </a:t>
            </a:r>
            <a:r>
              <a:rPr lang="en-US" dirty="0"/>
              <a:t>and </a:t>
            </a:r>
            <a:r>
              <a:rPr lang="en-US" dirty="0" smtClean="0"/>
              <a:t>universities’ </a:t>
            </a:r>
            <a:r>
              <a:rPr lang="en-US" dirty="0"/>
              <a:t>responses to sexual misconduct incidents.</a:t>
            </a:r>
          </a:p>
          <a:p>
            <a:endParaRPr lang="en-US" dirty="0"/>
          </a:p>
        </p:txBody>
      </p:sp>
    </p:spTree>
    <p:extLst>
      <p:ext uri="{BB962C8B-B14F-4D97-AF65-F5344CB8AC3E}">
        <p14:creationId xmlns:p14="http://schemas.microsoft.com/office/powerpoint/2010/main" val="22846459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5" presetClass="emph" presetSubtype="0" grpId="0" nodeType="clickEffect">
                                  <p:stCondLst>
                                    <p:cond delay="0"/>
                                  </p:stCondLst>
                                  <p:iterate type="lt">
                                    <p:tmAbs val="25"/>
                                  </p:iterate>
                                  <p:childTnLst>
                                    <p:set>
                                      <p:cBhvr override="childStyle">
                                        <p:cTn id="14" dur="indefinite"/>
                                        <p:tgtEl>
                                          <p:spTgt spid="3">
                                            <p:txEl>
                                              <p:pRg st="0" end="0"/>
                                            </p:txEl>
                                          </p:spTgt>
                                        </p:tgtEl>
                                        <p:attrNameLst>
                                          <p:attrName>style.fontWeight</p:attrName>
                                        </p:attrNameLst>
                                      </p:cBhvr>
                                      <p:to>
                                        <p:strVal val="bold"/>
                                      </p:to>
                                    </p:set>
                                  </p:childTnLst>
                                </p:cTn>
                              </p:par>
                            </p:childTnLst>
                          </p:cTn>
                        </p:par>
                      </p:childTnLst>
                    </p:cTn>
                  </p:par>
                  <p:par>
                    <p:cTn id="15" fill="hold">
                      <p:stCondLst>
                        <p:cond delay="indefinite"/>
                      </p:stCondLst>
                      <p:childTnLst>
                        <p:par>
                          <p:cTn id="16" fill="hold">
                            <p:stCondLst>
                              <p:cond delay="0"/>
                            </p:stCondLst>
                            <p:childTnLst>
                              <p:par>
                                <p:cTn id="17" presetID="15" presetClass="emph" presetSubtype="0" grpId="0" nodeType="clickEffect">
                                  <p:stCondLst>
                                    <p:cond delay="0"/>
                                  </p:stCondLst>
                                  <p:iterate type="lt">
                                    <p:tmAbs val="25"/>
                                  </p:iterate>
                                  <p:childTnLst>
                                    <p:set>
                                      <p:cBhvr override="childStyle">
                                        <p:cTn id="18" dur="indefinite"/>
                                        <p:tgtEl>
                                          <p:spTgt spid="3">
                                            <p:txEl>
                                              <p:pRg st="2" end="2"/>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14400"/>
          </a:xfrm>
        </p:spPr>
        <p:txBody>
          <a:bodyPr/>
          <a:lstStyle/>
          <a:p>
            <a:r>
              <a:rPr lang="en-US" dirty="0" smtClean="0"/>
              <a:t>Next Steps…</a:t>
            </a:r>
            <a:endParaRPr lang="en-US" dirty="0"/>
          </a:p>
        </p:txBody>
      </p:sp>
      <p:sp>
        <p:nvSpPr>
          <p:cNvPr id="3" name="Content Placeholder 2"/>
          <p:cNvSpPr>
            <a:spLocks noGrp="1"/>
          </p:cNvSpPr>
          <p:nvPr>
            <p:ph idx="1"/>
          </p:nvPr>
        </p:nvSpPr>
        <p:spPr>
          <a:xfrm>
            <a:off x="457200" y="1600200"/>
            <a:ext cx="8229600" cy="4974336"/>
          </a:xfrm>
        </p:spPr>
        <p:txBody>
          <a:bodyPr/>
          <a:lstStyle/>
          <a:p>
            <a:r>
              <a:rPr lang="en-US" dirty="0" smtClean="0"/>
              <a:t>Part I</a:t>
            </a:r>
          </a:p>
          <a:p>
            <a:pPr marL="109728" indent="0">
              <a:buNone/>
            </a:pPr>
            <a:r>
              <a:rPr lang="en-US" dirty="0" smtClean="0"/>
              <a:t>  -Add stalking</a:t>
            </a:r>
          </a:p>
          <a:p>
            <a:pPr marL="109728" indent="0">
              <a:buNone/>
            </a:pPr>
            <a:r>
              <a:rPr lang="en-US" dirty="0"/>
              <a:t> </a:t>
            </a:r>
            <a:r>
              <a:rPr lang="en-US" dirty="0" smtClean="0"/>
              <a:t> -add/delete appropriately</a:t>
            </a:r>
          </a:p>
          <a:p>
            <a:pPr marL="109728" indent="0">
              <a:buNone/>
            </a:pPr>
            <a:r>
              <a:rPr lang="en-US" dirty="0"/>
              <a:t> </a:t>
            </a:r>
            <a:r>
              <a:rPr lang="en-US" dirty="0" smtClean="0"/>
              <a:t> -new social norming give away-ID holders for      phones</a:t>
            </a:r>
          </a:p>
          <a:p>
            <a:pPr marL="109728" indent="0">
              <a:buNone/>
            </a:pPr>
            <a:r>
              <a:rPr lang="en-US" dirty="0" smtClean="0"/>
              <a:t> </a:t>
            </a:r>
          </a:p>
          <a:p>
            <a:pPr marL="109728" indent="0">
              <a:buNone/>
            </a:pPr>
            <a:r>
              <a:rPr lang="en-US" dirty="0" smtClean="0"/>
              <a:t>     </a:t>
            </a:r>
            <a:endParaRPr lang="en-US" dirty="0"/>
          </a:p>
        </p:txBody>
      </p:sp>
      <p:pic>
        <p:nvPicPr>
          <p:cNvPr id="1026" name="Picture 2" descr="C:\Users\randazmc\Desktop\idhol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9720" y="3733800"/>
            <a:ext cx="18288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5973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fade">
                                      <p:cBhvr>
                                        <p:cTn id="36" dur="1000"/>
                                        <p:tgtEl>
                                          <p:spTgt spid="3">
                                            <p:txEl>
                                              <p:pRg st="3" end="3"/>
                                            </p:txEl>
                                          </p:spTgt>
                                        </p:tgtEl>
                                      </p:cBhvr>
                                    </p:animEffect>
                                    <p:anim calcmode="lin" valueType="num">
                                      <p:cBhvr>
                                        <p:cTn id="3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1000"/>
                                        <p:tgtEl>
                                          <p:spTgt spid="3">
                                            <p:txEl>
                                              <p:pRg st="4" end="4"/>
                                            </p:txEl>
                                          </p:spTgt>
                                        </p:tgtEl>
                                      </p:cBhvr>
                                    </p:animEffect>
                                    <p:anim calcmode="lin" valueType="num">
                                      <p:cBhvr>
                                        <p:cTn id="4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fade">
                                      <p:cBhvr>
                                        <p:cTn id="50" dur="1000"/>
                                        <p:tgtEl>
                                          <p:spTgt spid="3">
                                            <p:txEl>
                                              <p:pRg st="5" end="5"/>
                                            </p:txEl>
                                          </p:spTgt>
                                        </p:tgtEl>
                                      </p:cBhvr>
                                    </p:animEffect>
                                    <p:anim calcmode="lin" valueType="num">
                                      <p:cBhvr>
                                        <p:cTn id="5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153400" cy="609600"/>
          </a:xfrm>
        </p:spPr>
        <p:txBody>
          <a:bodyPr>
            <a:normAutofit fontScale="90000"/>
          </a:bodyPr>
          <a:lstStyle/>
          <a:p>
            <a:r>
              <a:rPr lang="en-US" dirty="0"/>
              <a:t>Next Steps…</a:t>
            </a:r>
          </a:p>
        </p:txBody>
      </p:sp>
      <p:sp>
        <p:nvSpPr>
          <p:cNvPr id="3" name="Content Placeholder 2"/>
          <p:cNvSpPr>
            <a:spLocks noGrp="1"/>
          </p:cNvSpPr>
          <p:nvPr>
            <p:ph idx="1"/>
          </p:nvPr>
        </p:nvSpPr>
        <p:spPr>
          <a:xfrm>
            <a:off x="457200" y="1600200"/>
            <a:ext cx="8229600" cy="4974336"/>
          </a:xfrm>
        </p:spPr>
        <p:txBody>
          <a:bodyPr>
            <a:normAutofit lnSpcReduction="10000"/>
          </a:bodyPr>
          <a:lstStyle/>
          <a:p>
            <a:r>
              <a:rPr lang="en-US" dirty="0" smtClean="0"/>
              <a:t>Part II - ”Tighten up” program /minimize attrition</a:t>
            </a:r>
          </a:p>
          <a:p>
            <a:pPr marL="109728" indent="0">
              <a:buNone/>
            </a:pPr>
            <a:r>
              <a:rPr lang="en-US" dirty="0"/>
              <a:t> </a:t>
            </a:r>
            <a:r>
              <a:rPr lang="en-US" dirty="0" smtClean="0"/>
              <a:t> -skip panel discussion in auditorium </a:t>
            </a:r>
          </a:p>
          <a:p>
            <a:pPr marL="109728" indent="0">
              <a:buNone/>
            </a:pPr>
            <a:r>
              <a:rPr lang="en-US" dirty="0"/>
              <a:t> </a:t>
            </a:r>
            <a:r>
              <a:rPr lang="en-US" dirty="0" smtClean="0"/>
              <a:t> -video tape “talking heads”</a:t>
            </a:r>
          </a:p>
          <a:p>
            <a:pPr marL="109728" indent="0">
              <a:buNone/>
            </a:pPr>
            <a:endParaRPr lang="en-US" dirty="0"/>
          </a:p>
          <a:p>
            <a:r>
              <a:rPr lang="en-US" dirty="0" smtClean="0"/>
              <a:t>Part III</a:t>
            </a:r>
          </a:p>
          <a:p>
            <a:pPr marL="109728" indent="0">
              <a:buNone/>
            </a:pPr>
            <a:r>
              <a:rPr lang="en-US" dirty="0" smtClean="0"/>
              <a:t>   -add ice breaker</a:t>
            </a:r>
          </a:p>
          <a:p>
            <a:pPr marL="109728" indent="0">
              <a:buNone/>
            </a:pPr>
            <a:r>
              <a:rPr lang="en-US" dirty="0" smtClean="0"/>
              <a:t>   -show bystander video</a:t>
            </a:r>
          </a:p>
          <a:p>
            <a:pPr marL="109728" indent="0">
              <a:buNone/>
            </a:pPr>
            <a:r>
              <a:rPr lang="en-US" dirty="0" smtClean="0"/>
              <a:t>   -discussion including alcohol harm reduction</a:t>
            </a:r>
          </a:p>
          <a:p>
            <a:pPr marL="109728" indent="0">
              <a:buNone/>
            </a:pPr>
            <a:r>
              <a:rPr lang="en-US" dirty="0"/>
              <a:t> </a:t>
            </a:r>
            <a:r>
              <a:rPr lang="en-US" dirty="0" smtClean="0"/>
              <a:t>  -”Talking heads”</a:t>
            </a:r>
          </a:p>
          <a:p>
            <a:pPr marL="109728" indent="0">
              <a:buNone/>
            </a:pPr>
            <a:r>
              <a:rPr lang="en-US" dirty="0"/>
              <a:t> </a:t>
            </a:r>
            <a:r>
              <a:rPr lang="en-US" dirty="0" smtClean="0"/>
              <a:t>  - final take away messages</a:t>
            </a:r>
          </a:p>
          <a:p>
            <a:endParaRPr lang="en-US" dirty="0" smtClean="0"/>
          </a:p>
          <a:p>
            <a:pPr marL="109728" indent="0">
              <a:buNone/>
            </a:pPr>
            <a:endParaRPr lang="en-US" dirty="0" smtClean="0"/>
          </a:p>
        </p:txBody>
      </p:sp>
    </p:spTree>
    <p:extLst>
      <p:ext uri="{BB962C8B-B14F-4D97-AF65-F5344CB8AC3E}">
        <p14:creationId xmlns:p14="http://schemas.microsoft.com/office/powerpoint/2010/main" val="2533355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anim calcmode="lin" valueType="num">
                                      <p:cBhvr>
                                        <p:cTn id="1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1000"/>
                                        <p:tgtEl>
                                          <p:spTgt spid="3">
                                            <p:txEl>
                                              <p:pRg st="2" end="2"/>
                                            </p:txEl>
                                          </p:spTgt>
                                        </p:tgtEl>
                                      </p:cBhvr>
                                    </p:animEffect>
                                    <p:anim calcmode="lin" valueType="num">
                                      <p:cBhvr>
                                        <p:cTn id="3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1000"/>
                                        <p:tgtEl>
                                          <p:spTgt spid="3">
                                            <p:txEl>
                                              <p:pRg st="4" end="4"/>
                                            </p:txEl>
                                          </p:spTgt>
                                        </p:tgtEl>
                                      </p:cBhvr>
                                    </p:animEffect>
                                    <p:anim calcmode="lin" valueType="num">
                                      <p:cBhvr>
                                        <p:cTn id="3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1000"/>
                                        <p:tgtEl>
                                          <p:spTgt spid="3">
                                            <p:txEl>
                                              <p:pRg st="5" end="5"/>
                                            </p:txEl>
                                          </p:spTgt>
                                        </p:tgtEl>
                                      </p:cBhvr>
                                    </p:animEffect>
                                    <p:anim calcmode="lin" valueType="num">
                                      <p:cBhvr>
                                        <p:cTn id="4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fade">
                                      <p:cBhvr>
                                        <p:cTn id="50" dur="1000"/>
                                        <p:tgtEl>
                                          <p:spTgt spid="3">
                                            <p:txEl>
                                              <p:pRg st="6" end="6"/>
                                            </p:txEl>
                                          </p:spTgt>
                                        </p:tgtEl>
                                      </p:cBhvr>
                                    </p:animEffect>
                                    <p:anim calcmode="lin" valueType="num">
                                      <p:cBhvr>
                                        <p:cTn id="5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animEffect transition="in" filter="fade">
                                      <p:cBhvr>
                                        <p:cTn id="57" dur="1000"/>
                                        <p:tgtEl>
                                          <p:spTgt spid="3">
                                            <p:txEl>
                                              <p:pRg st="7" end="7"/>
                                            </p:txEl>
                                          </p:spTgt>
                                        </p:tgtEl>
                                      </p:cBhvr>
                                    </p:animEffect>
                                    <p:anim calcmode="lin" valueType="num">
                                      <p:cBhvr>
                                        <p:cTn id="5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3">
                                            <p:txEl>
                                              <p:pRg st="8" end="8"/>
                                            </p:txEl>
                                          </p:spTgt>
                                        </p:tgtEl>
                                        <p:attrNameLst>
                                          <p:attrName>style.visibility</p:attrName>
                                        </p:attrNameLst>
                                      </p:cBhvr>
                                      <p:to>
                                        <p:strVal val="visible"/>
                                      </p:to>
                                    </p:set>
                                    <p:animEffect transition="in" filter="fade">
                                      <p:cBhvr>
                                        <p:cTn id="64" dur="1000"/>
                                        <p:tgtEl>
                                          <p:spTgt spid="3">
                                            <p:txEl>
                                              <p:pRg st="8" end="8"/>
                                            </p:txEl>
                                          </p:spTgt>
                                        </p:tgtEl>
                                      </p:cBhvr>
                                    </p:animEffect>
                                    <p:anim calcmode="lin" valueType="num">
                                      <p:cBhvr>
                                        <p:cTn id="6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6"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grpId="0" nodeType="clickEffect">
                                  <p:stCondLst>
                                    <p:cond delay="0"/>
                                  </p:stCondLst>
                                  <p:childTnLst>
                                    <p:set>
                                      <p:cBhvr>
                                        <p:cTn id="70" dur="1" fill="hold">
                                          <p:stCondLst>
                                            <p:cond delay="0"/>
                                          </p:stCondLst>
                                        </p:cTn>
                                        <p:tgtEl>
                                          <p:spTgt spid="3">
                                            <p:txEl>
                                              <p:pRg st="9" end="9"/>
                                            </p:txEl>
                                          </p:spTgt>
                                        </p:tgtEl>
                                        <p:attrNameLst>
                                          <p:attrName>style.visibility</p:attrName>
                                        </p:attrNameLst>
                                      </p:cBhvr>
                                      <p:to>
                                        <p:strVal val="visible"/>
                                      </p:to>
                                    </p:set>
                                    <p:animEffect transition="in" filter="fade">
                                      <p:cBhvr>
                                        <p:cTn id="71" dur="1000"/>
                                        <p:tgtEl>
                                          <p:spTgt spid="3">
                                            <p:txEl>
                                              <p:pRg st="9" end="9"/>
                                            </p:txEl>
                                          </p:spTgt>
                                        </p:tgtEl>
                                      </p:cBhvr>
                                    </p:animEffect>
                                    <p:anim calcmode="lin" valueType="num">
                                      <p:cBhvr>
                                        <p:cTn id="7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676400"/>
          </a:xfrm>
        </p:spPr>
        <p:txBody>
          <a:bodyPr>
            <a:normAutofit fontScale="90000"/>
          </a:bodyPr>
          <a:lstStyle/>
          <a:p>
            <a:pPr algn="ctr"/>
            <a:r>
              <a:rPr lang="en-US" sz="4400" dirty="0" smtClean="0"/>
              <a:t>White House Task Force to Protect Students </a:t>
            </a:r>
            <a:r>
              <a:rPr lang="en-US" dirty="0" smtClean="0"/>
              <a:t>from Sexual Assault</a:t>
            </a:r>
            <a:br>
              <a:rPr lang="en-US" dirty="0" smtClean="0"/>
            </a:br>
            <a:r>
              <a:rPr lang="en-US" dirty="0" smtClean="0"/>
              <a:t>April 2014</a:t>
            </a:r>
            <a:endParaRPr lang="en-US" dirty="0"/>
          </a:p>
        </p:txBody>
      </p:sp>
      <p:sp>
        <p:nvSpPr>
          <p:cNvPr id="3" name="Content Placeholder 2"/>
          <p:cNvSpPr>
            <a:spLocks noGrp="1"/>
          </p:cNvSpPr>
          <p:nvPr>
            <p:ph idx="1"/>
          </p:nvPr>
        </p:nvSpPr>
        <p:spPr>
          <a:xfrm>
            <a:off x="457200" y="2819400"/>
            <a:ext cx="8229600" cy="3755136"/>
          </a:xfrm>
        </p:spPr>
        <p:txBody>
          <a:bodyPr/>
          <a:lstStyle/>
          <a:p>
            <a:r>
              <a:rPr lang="en-US" dirty="0" smtClean="0"/>
              <a:t>Outlines evidenced-based best practice and successful programs</a:t>
            </a:r>
          </a:p>
          <a:p>
            <a:r>
              <a:rPr lang="en-US" dirty="0" smtClean="0"/>
              <a:t>Recommends developing comprehensive prevention plans that include campus wide policy, structural and social norms components</a:t>
            </a:r>
          </a:p>
          <a:p>
            <a:r>
              <a:rPr lang="en-US" dirty="0" smtClean="0"/>
              <a:t>Evaluation</a:t>
            </a:r>
          </a:p>
          <a:p>
            <a:r>
              <a:rPr lang="en-US" dirty="0" smtClean="0"/>
              <a:t>Sharing lessons learned</a:t>
            </a:r>
          </a:p>
          <a:p>
            <a:endParaRPr lang="en-US" dirty="0"/>
          </a:p>
        </p:txBody>
      </p:sp>
    </p:spTree>
    <p:extLst>
      <p:ext uri="{BB962C8B-B14F-4D97-AF65-F5344CB8AC3E}">
        <p14:creationId xmlns:p14="http://schemas.microsoft.com/office/powerpoint/2010/main" val="1580668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t>Effective Prevention Strategies</a:t>
            </a:r>
            <a:br>
              <a:rPr lang="en-US" sz="4400" dirty="0" smtClean="0"/>
            </a:b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smtClean="0"/>
              <a:t>Comprehensive</a:t>
            </a:r>
          </a:p>
          <a:p>
            <a:r>
              <a:rPr lang="en-US" dirty="0" smtClean="0"/>
              <a:t>Appropriately timed in development</a:t>
            </a:r>
          </a:p>
          <a:p>
            <a:r>
              <a:rPr lang="en-US" dirty="0" smtClean="0"/>
              <a:t>“Sufficient dosage” (multiple sessions are better</a:t>
            </a:r>
          </a:p>
          <a:p>
            <a:r>
              <a:rPr lang="en-US" dirty="0" smtClean="0"/>
              <a:t>Administered by well-trained staff</a:t>
            </a:r>
          </a:p>
          <a:p>
            <a:r>
              <a:rPr lang="en-US" dirty="0" smtClean="0"/>
              <a:t>Socio-culturally relevant</a:t>
            </a:r>
          </a:p>
          <a:p>
            <a:r>
              <a:rPr lang="en-US" dirty="0" smtClean="0"/>
              <a:t>Based in a sound theory of change</a:t>
            </a:r>
          </a:p>
          <a:p>
            <a:r>
              <a:rPr lang="en-US" dirty="0" smtClean="0"/>
              <a:t>Build on or support positive relationships</a:t>
            </a:r>
          </a:p>
          <a:p>
            <a:r>
              <a:rPr lang="en-US" dirty="0" smtClean="0"/>
              <a:t>Utilize varied teaching methods</a:t>
            </a:r>
          </a:p>
          <a:p>
            <a:r>
              <a:rPr lang="en-US" dirty="0" smtClean="0"/>
              <a:t>Include outcome evaluation</a:t>
            </a:r>
            <a:endParaRPr lang="en-US" dirty="0"/>
          </a:p>
        </p:txBody>
      </p:sp>
    </p:spTree>
    <p:extLst>
      <p:ext uri="{BB962C8B-B14F-4D97-AF65-F5344CB8AC3E}">
        <p14:creationId xmlns:p14="http://schemas.microsoft.com/office/powerpoint/2010/main" val="18444113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1000"/>
                                        <p:tgtEl>
                                          <p:spTgt spid="3">
                                            <p:txEl>
                                              <p:pRg st="8" end="8"/>
                                            </p:txEl>
                                          </p:spTgt>
                                        </p:tgtEl>
                                      </p:cBhvr>
                                    </p:animEffect>
                                    <p:anim calcmode="lin" valueType="num">
                                      <p:cBhvr>
                                        <p:cTn id="7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recognition….</a:t>
            </a:r>
            <a:endParaRPr lang="en-US" dirty="0"/>
          </a:p>
        </p:txBody>
      </p:sp>
      <p:sp>
        <p:nvSpPr>
          <p:cNvPr id="3" name="Content Placeholder 2"/>
          <p:cNvSpPr>
            <a:spLocks noGrp="1"/>
          </p:cNvSpPr>
          <p:nvPr>
            <p:ph idx="1"/>
          </p:nvPr>
        </p:nvSpPr>
        <p:spPr/>
        <p:txBody>
          <a:bodyPr/>
          <a:lstStyle/>
          <a:p>
            <a:r>
              <a:rPr lang="en-US" dirty="0" smtClean="0">
                <a:hlinkClick r:id="rId2"/>
              </a:rPr>
              <a:t>http://www.localsyr.com/story/d/story/le-moyne-says-no-more-to-sexual-assault/35723/mUUoUGNrLEOyNC4OSHMJFw</a:t>
            </a:r>
            <a:endParaRPr lang="en-US" dirty="0"/>
          </a:p>
        </p:txBody>
      </p:sp>
    </p:spTree>
    <p:extLst>
      <p:ext uri="{BB962C8B-B14F-4D97-AF65-F5344CB8AC3E}">
        <p14:creationId xmlns:p14="http://schemas.microsoft.com/office/powerpoint/2010/main" val="2825799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grpId="0" nodeType="clickEffect">
                                  <p:stCondLst>
                                    <p:cond delay="0"/>
                                  </p:stCondLst>
                                  <p:iterate type="lt">
                                    <p:tmAbs val="25"/>
                                  </p:iterate>
                                  <p:childTnLst>
                                    <p:set>
                                      <p:cBhvr override="childStyle">
                                        <p:cTn id="6" dur="indefinite"/>
                                        <p:tgtEl>
                                          <p:spTgt spid="2"/>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lstStyle/>
          <a:p>
            <a:r>
              <a:rPr lang="en-US" dirty="0" smtClean="0"/>
              <a:t>Relationships 101</a:t>
            </a:r>
            <a:endParaRPr lang="en-US" dirty="0"/>
          </a:p>
        </p:txBody>
      </p:sp>
      <p:sp>
        <p:nvSpPr>
          <p:cNvPr id="3" name="Content Placeholder 2"/>
          <p:cNvSpPr>
            <a:spLocks noGrp="1"/>
          </p:cNvSpPr>
          <p:nvPr>
            <p:ph idx="1"/>
          </p:nvPr>
        </p:nvSpPr>
        <p:spPr>
          <a:xfrm>
            <a:off x="457200" y="1676400"/>
            <a:ext cx="8229600" cy="4898136"/>
          </a:xfrm>
        </p:spPr>
        <p:txBody>
          <a:bodyPr>
            <a:normAutofit lnSpcReduction="10000"/>
          </a:bodyPr>
          <a:lstStyle/>
          <a:p>
            <a:pPr marL="109728" indent="0">
              <a:buNone/>
            </a:pPr>
            <a:r>
              <a:rPr lang="en-US" dirty="0" smtClean="0"/>
              <a:t>2 and ½ hour multifaceted approach to sexual assault education:</a:t>
            </a:r>
          </a:p>
          <a:p>
            <a:r>
              <a:rPr lang="en-US" dirty="0" smtClean="0"/>
              <a:t>Presentation of a PSA created by students and staff </a:t>
            </a:r>
          </a:p>
          <a:p>
            <a:r>
              <a:rPr lang="en-US" dirty="0" smtClean="0"/>
              <a:t>Live theater program consisting of a series of vignettes depicting key components of various aspects of sexual assault</a:t>
            </a:r>
          </a:p>
          <a:p>
            <a:pPr marL="342900" indent="-342900"/>
            <a:r>
              <a:rPr lang="en-US" dirty="0" smtClean="0"/>
              <a:t>Panel presentation offering legal and judicial    information to students</a:t>
            </a:r>
          </a:p>
          <a:p>
            <a:pPr marL="342900" indent="-342900"/>
            <a:r>
              <a:rPr lang="en-US" dirty="0" smtClean="0"/>
              <a:t>Small group discussion facilitated by staff, faculty, administrators and Resident Advisors</a:t>
            </a:r>
          </a:p>
          <a:p>
            <a:endParaRPr lang="en-US" dirty="0"/>
          </a:p>
        </p:txBody>
      </p:sp>
    </p:spTree>
    <p:extLst>
      <p:ext uri="{BB962C8B-B14F-4D97-AF65-F5344CB8AC3E}">
        <p14:creationId xmlns:p14="http://schemas.microsoft.com/office/powerpoint/2010/main" val="824630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295400"/>
            <a:ext cx="6248400" cy="4876800"/>
          </a:xfrm>
        </p:spPr>
      </p:pic>
    </p:spTree>
    <p:extLst>
      <p:ext uri="{BB962C8B-B14F-4D97-AF65-F5344CB8AC3E}">
        <p14:creationId xmlns:p14="http://schemas.microsoft.com/office/powerpoint/2010/main" val="4693102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 “Herding Cats”</a:t>
            </a:r>
            <a:endParaRPr lang="en-US" dirty="0"/>
          </a:p>
        </p:txBody>
      </p:sp>
      <p:sp>
        <p:nvSpPr>
          <p:cNvPr id="3" name="Content Placeholder 2"/>
          <p:cNvSpPr>
            <a:spLocks noGrp="1"/>
          </p:cNvSpPr>
          <p:nvPr>
            <p:ph idx="1"/>
          </p:nvPr>
        </p:nvSpPr>
        <p:spPr/>
        <p:txBody>
          <a:bodyPr/>
          <a:lstStyle/>
          <a:p>
            <a:r>
              <a:rPr lang="en-US" dirty="0" smtClean="0"/>
              <a:t>640 freshman divided into two groups of males and 2 groups of females  (4 sessions)</a:t>
            </a:r>
          </a:p>
          <a:p>
            <a:endParaRPr lang="en-US" dirty="0" smtClean="0"/>
          </a:p>
          <a:p>
            <a:r>
              <a:rPr lang="en-US" dirty="0" smtClean="0"/>
              <a:t>“Guided” by RA and OC staff into the Performing Arts Studio (PAC)</a:t>
            </a:r>
          </a:p>
          <a:p>
            <a:pPr marL="109728" indent="0">
              <a:buNone/>
            </a:pPr>
            <a:endParaRPr lang="en-US" dirty="0" smtClean="0"/>
          </a:p>
          <a:p>
            <a:r>
              <a:rPr lang="en-US" dirty="0" smtClean="0"/>
              <a:t> Title IX print information</a:t>
            </a:r>
          </a:p>
          <a:p>
            <a:pPr marL="109728" indent="0">
              <a:buNone/>
            </a:pPr>
            <a:r>
              <a:rPr lang="en-US" dirty="0" smtClean="0"/>
              <a:t> (brochure, bracelet, pledge card)</a:t>
            </a:r>
          </a:p>
          <a:p>
            <a:endParaRPr lang="en-US" dirty="0"/>
          </a:p>
        </p:txBody>
      </p:sp>
    </p:spTree>
    <p:extLst>
      <p:ext uri="{BB962C8B-B14F-4D97-AF65-F5344CB8AC3E}">
        <p14:creationId xmlns:p14="http://schemas.microsoft.com/office/powerpoint/2010/main" val="1096732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2286000"/>
          </a:xfrm>
        </p:spPr>
        <p:txBody>
          <a:bodyPr/>
          <a:lstStyle/>
          <a:p>
            <a:r>
              <a:rPr lang="en-US" dirty="0" smtClean="0"/>
              <a:t>PSA</a:t>
            </a:r>
            <a:endParaRPr lang="en-US" dirty="0"/>
          </a:p>
        </p:txBody>
      </p:sp>
      <p:sp>
        <p:nvSpPr>
          <p:cNvPr id="3" name="Content Placeholder 2"/>
          <p:cNvSpPr>
            <a:spLocks noGrp="1"/>
          </p:cNvSpPr>
          <p:nvPr>
            <p:ph idx="1"/>
          </p:nvPr>
        </p:nvSpPr>
        <p:spPr>
          <a:xfrm>
            <a:off x="457200" y="1981200"/>
            <a:ext cx="8229600" cy="4593336"/>
          </a:xfrm>
        </p:spPr>
        <p:txBody>
          <a:bodyPr>
            <a:normAutofit fontScale="92500" lnSpcReduction="20000"/>
          </a:bodyPr>
          <a:lstStyle/>
          <a:p>
            <a:endParaRPr lang="en-US" sz="3000" dirty="0" smtClean="0"/>
          </a:p>
          <a:p>
            <a:r>
              <a:rPr lang="en-US" sz="3000" dirty="0" smtClean="0"/>
              <a:t>Nomore.org</a:t>
            </a:r>
          </a:p>
          <a:p>
            <a:endParaRPr lang="en-US" sz="3000" dirty="0" smtClean="0"/>
          </a:p>
          <a:p>
            <a:r>
              <a:rPr lang="en-US" sz="3000" dirty="0" smtClean="0"/>
              <a:t>Can we do it here and what would that look like?</a:t>
            </a:r>
          </a:p>
          <a:p>
            <a:endParaRPr lang="en-US" sz="3000" dirty="0" smtClean="0"/>
          </a:p>
          <a:p>
            <a:r>
              <a:rPr lang="en-US" sz="3000" dirty="0" smtClean="0"/>
              <a:t>Take away message particular to college students</a:t>
            </a:r>
          </a:p>
          <a:p>
            <a:endParaRPr lang="en-US" sz="3000" dirty="0"/>
          </a:p>
          <a:p>
            <a:r>
              <a:rPr lang="en-US" sz="3000" dirty="0" smtClean="0"/>
              <a:t>How do we represent our campus??  Who should be in it??</a:t>
            </a:r>
          </a:p>
          <a:p>
            <a:pPr marL="0" indent="0">
              <a:buNone/>
            </a:pPr>
            <a:endParaRPr lang="en-US" sz="3000" dirty="0" smtClean="0">
              <a:hlinkClick r:id="rId3"/>
            </a:endParaRPr>
          </a:p>
          <a:p>
            <a:r>
              <a:rPr lang="en-US" sz="3000" dirty="0" smtClean="0">
                <a:hlinkClick r:id="rId3"/>
              </a:rPr>
              <a:t>https://vimeo.com/95354288</a:t>
            </a:r>
            <a:endParaRPr lang="en-US" sz="3000" dirty="0" smtClean="0"/>
          </a:p>
          <a:p>
            <a:pPr marL="0" indent="0">
              <a:buNone/>
            </a:pPr>
            <a:endParaRPr lang="en-US" dirty="0" smtClean="0"/>
          </a:p>
          <a:p>
            <a:endParaRPr lang="en-US" dirty="0"/>
          </a:p>
        </p:txBody>
      </p:sp>
    </p:spTree>
    <p:extLst>
      <p:ext uri="{BB962C8B-B14F-4D97-AF65-F5344CB8AC3E}">
        <p14:creationId xmlns:p14="http://schemas.microsoft.com/office/powerpoint/2010/main" val="25818394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grpId="0" nodeType="clickEffect">
                                  <p:stCondLst>
                                    <p:cond delay="0"/>
                                  </p:stCondLst>
                                  <p:iterate type="lt">
                                    <p:tmAbs val="25"/>
                                  </p:iterate>
                                  <p:childTnLst>
                                    <p:set>
                                      <p:cBhvr override="childStyle">
                                        <p:cTn id="6" dur="indefinite"/>
                                        <p:tgtEl>
                                          <p:spTgt spid="2"/>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1000"/>
                                        <p:tgtEl>
                                          <p:spTgt spid="3">
                                            <p:txEl>
                                              <p:pRg st="3" end="3"/>
                                            </p:txEl>
                                          </p:spTgt>
                                        </p:tgtEl>
                                      </p:cBhvr>
                                    </p:animEffect>
                                    <p:anim calcmode="lin" valueType="num">
                                      <p:cBhvr>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1000"/>
                                        <p:tgtEl>
                                          <p:spTgt spid="3">
                                            <p:txEl>
                                              <p:pRg st="5" end="5"/>
                                            </p:txEl>
                                          </p:spTgt>
                                        </p:tgtEl>
                                      </p:cBhvr>
                                    </p:animEffect>
                                    <p:anim calcmode="lin" valueType="num">
                                      <p:cBhvr>
                                        <p:cTn id="2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1000"/>
                                        <p:tgtEl>
                                          <p:spTgt spid="3">
                                            <p:txEl>
                                              <p:pRg st="7" end="7"/>
                                            </p:txEl>
                                          </p:spTgt>
                                        </p:tgtEl>
                                      </p:cBhvr>
                                    </p:animEffect>
                                    <p:anim calcmode="lin" valueType="num">
                                      <p:cBhvr>
                                        <p:cTn id="3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fade">
                                      <p:cBhvr>
                                        <p:cTn id="39" dur="1000"/>
                                        <p:tgtEl>
                                          <p:spTgt spid="3">
                                            <p:txEl>
                                              <p:pRg st="9" end="9"/>
                                            </p:txEl>
                                          </p:spTgt>
                                        </p:tgtEl>
                                      </p:cBhvr>
                                    </p:animEffect>
                                    <p:anim calcmode="lin" valueType="num">
                                      <p:cBhvr>
                                        <p:cTn id="4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6327</TotalTime>
  <Words>721</Words>
  <Application>Microsoft Office PowerPoint</Application>
  <PresentationFormat>On-screen Show (4:3)</PresentationFormat>
  <Paragraphs>150</Paragraphs>
  <Slides>21</Slides>
  <Notes>11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Urban</vt:lpstr>
      <vt:lpstr>Sexual Assault:  Increasing Program Relevance and Efficacy on College Campuses</vt:lpstr>
      <vt:lpstr>Title IX</vt:lpstr>
      <vt:lpstr>White House Task Force to Protect Students from Sexual Assault April 2014</vt:lpstr>
      <vt:lpstr>Effective Prevention Strategies  </vt:lpstr>
      <vt:lpstr>Local recognition….</vt:lpstr>
      <vt:lpstr>Relationships 101</vt:lpstr>
      <vt:lpstr>PowerPoint Presentation</vt:lpstr>
      <vt:lpstr>Logistics: “Herding Cats”</vt:lpstr>
      <vt:lpstr>PSA</vt:lpstr>
      <vt:lpstr>Live Theater Experience</vt:lpstr>
      <vt:lpstr>Vignettes</vt:lpstr>
      <vt:lpstr>       “Herding Cats” Part II</vt:lpstr>
      <vt:lpstr>Confidential Resources</vt:lpstr>
      <vt:lpstr>      “Herding Cats”  Part III</vt:lpstr>
      <vt:lpstr>Recognition</vt:lpstr>
      <vt:lpstr>Student Feedback-Survey Results</vt:lpstr>
      <vt:lpstr>Did you attend the Relationships 101 presentation ?</vt:lpstr>
      <vt:lpstr>Relationships 101 Survey Results</vt:lpstr>
      <vt:lpstr>Effective Prevention Strategies  </vt:lpstr>
      <vt:lpstr>Next Steps…</vt:lpstr>
      <vt:lpstr>Next Steps…</vt:lpstr>
    </vt:vector>
  </TitlesOfParts>
  <Company>Le Moyne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 Assault:  Increasing Program Relevance and Efficacy on College Campuses</dc:title>
  <dc:creator>LeMoyne College</dc:creator>
  <cp:lastModifiedBy>LeMoyne College</cp:lastModifiedBy>
  <cp:revision>38</cp:revision>
  <dcterms:created xsi:type="dcterms:W3CDTF">2015-05-14T16:05:40Z</dcterms:created>
  <dcterms:modified xsi:type="dcterms:W3CDTF">2015-06-03T23:46:05Z</dcterms:modified>
</cp:coreProperties>
</file>