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6"/>
  </p:notesMasterIdLst>
  <p:handoutMasterIdLst>
    <p:handoutMasterId r:id="rId27"/>
  </p:handoutMasterIdLst>
  <p:sldIdLst>
    <p:sldId id="256" r:id="rId2"/>
    <p:sldId id="257" r:id="rId3"/>
    <p:sldId id="274" r:id="rId4"/>
    <p:sldId id="275" r:id="rId5"/>
    <p:sldId id="263" r:id="rId6"/>
    <p:sldId id="259" r:id="rId7"/>
    <p:sldId id="283" r:id="rId8"/>
    <p:sldId id="271" r:id="rId9"/>
    <p:sldId id="272" r:id="rId10"/>
    <p:sldId id="260" r:id="rId11"/>
    <p:sldId id="261" r:id="rId12"/>
    <p:sldId id="273" r:id="rId13"/>
    <p:sldId id="265" r:id="rId14"/>
    <p:sldId id="266" r:id="rId15"/>
    <p:sldId id="267" r:id="rId16"/>
    <p:sldId id="276" r:id="rId17"/>
    <p:sldId id="277" r:id="rId18"/>
    <p:sldId id="278" r:id="rId19"/>
    <p:sldId id="268" r:id="rId20"/>
    <p:sldId id="285" r:id="rId21"/>
    <p:sldId id="279" r:id="rId22"/>
    <p:sldId id="281" r:id="rId23"/>
    <p:sldId id="282" r:id="rId24"/>
    <p:sldId id="264"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164" autoAdjust="0"/>
  </p:normalViewPr>
  <p:slideViewPr>
    <p:cSldViewPr>
      <p:cViewPr varScale="1">
        <p:scale>
          <a:sx n="79" d="100"/>
          <a:sy n="79" d="100"/>
        </p:scale>
        <p:origin x="-246"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BA849B02-FEA5-45BF-9F81-1D38D87350CB}" type="datetimeFigureOut">
              <a:rPr lang="en-US" smtClean="0"/>
              <a:pPr/>
              <a:t>6/8/2010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D8792281-FC39-4D70-A9A2-2EDFCFDC347A}"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7920FB7-CA9F-4F91-A29F-1B0A676AD326}" type="datetimeFigureOut">
              <a:rPr lang="en-US" smtClean="0"/>
              <a:pPr/>
              <a:t>6/8/2010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6B68950-5E4B-4D52-B270-24EBE427A4E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dirty="0" smtClean="0"/>
              <a:t>The majority of family violence victims, 74%, are female.  Females were 84% of spousal abuse victims and 86% of abuse victims at the hands of a boyfriend</a:t>
            </a:r>
          </a:p>
          <a:p>
            <a:endParaRPr lang="en-US" dirty="0"/>
          </a:p>
        </p:txBody>
      </p:sp>
      <p:sp>
        <p:nvSpPr>
          <p:cNvPr id="4" name="Slide Number Placeholder 3"/>
          <p:cNvSpPr>
            <a:spLocks noGrp="1"/>
          </p:cNvSpPr>
          <p:nvPr>
            <p:ph type="sldNum" sz="quarter" idx="10"/>
          </p:nvPr>
        </p:nvSpPr>
        <p:spPr/>
        <p:txBody>
          <a:bodyPr/>
          <a:lstStyle/>
          <a:p>
            <a:fld id="{46B68950-5E4B-4D52-B270-24EBE427A4E2}" type="slidenum">
              <a:rPr lang="en-US" smtClean="0"/>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tells her that you take her safety seriously.  Use risk assessment to guide discussions about safety planning around the specific risks identified.</a:t>
            </a:r>
            <a:r>
              <a:rPr lang="en-US" u="sng" dirty="0" smtClean="0"/>
              <a:t> </a:t>
            </a:r>
          </a:p>
          <a:p>
            <a:endParaRPr lang="en-US" u="sng" dirty="0" smtClean="0"/>
          </a:p>
          <a:p>
            <a:r>
              <a:rPr lang="en-US" dirty="0" smtClean="0"/>
              <a:t>If she believes her partner could seriously injure or kill her or her children, try to understand why she thinks so, even if you yourself don’t share her assessment of the risk. </a:t>
            </a:r>
            <a:endParaRPr lang="en-US" dirty="0"/>
          </a:p>
        </p:txBody>
      </p:sp>
      <p:sp>
        <p:nvSpPr>
          <p:cNvPr id="4" name="Slide Number Placeholder 3"/>
          <p:cNvSpPr>
            <a:spLocks noGrp="1"/>
          </p:cNvSpPr>
          <p:nvPr>
            <p:ph type="sldNum" sz="quarter" idx="10"/>
          </p:nvPr>
        </p:nvSpPr>
        <p:spPr/>
        <p:txBody>
          <a:bodyPr/>
          <a:lstStyle/>
          <a:p>
            <a:fld id="{46B68950-5E4B-4D52-B270-24EBE427A4E2}" type="slidenum">
              <a:rPr lang="en-US" smtClean="0"/>
              <a:pPr/>
              <a:t>14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dirty="0" smtClean="0"/>
              <a:t>Batterers who kill themselves often kill their partners and/or children as well.</a:t>
            </a:r>
          </a:p>
          <a:p>
            <a:endParaRPr lang="en-US" dirty="0"/>
          </a:p>
        </p:txBody>
      </p:sp>
      <p:sp>
        <p:nvSpPr>
          <p:cNvPr id="4" name="Slide Number Placeholder 3"/>
          <p:cNvSpPr>
            <a:spLocks noGrp="1"/>
          </p:cNvSpPr>
          <p:nvPr>
            <p:ph type="sldNum" sz="quarter" idx="10"/>
          </p:nvPr>
        </p:nvSpPr>
        <p:spPr/>
        <p:txBody>
          <a:bodyPr/>
          <a:lstStyle/>
          <a:p>
            <a:fld id="{46B68950-5E4B-4D52-B270-24EBE427A4E2}" type="slidenum">
              <a:rPr lang="en-US" smtClean="0"/>
              <a:pPr/>
              <a:t>19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lnSpc>
                <a:spcPct val="80000"/>
              </a:lnSpc>
              <a:spcBef>
                <a:spcPct val="0"/>
              </a:spcBef>
            </a:pPr>
            <a:r>
              <a:rPr lang="en-US" b="1" dirty="0" smtClean="0"/>
              <a:t>Supervision</a:t>
            </a:r>
          </a:p>
          <a:p>
            <a:pPr marL="0" marR="0" indent="0" algn="l" defTabSz="914400" rtl="0" eaLnBrk="1" fontAlgn="auto" latinLnBrk="0" hangingPunct="1">
              <a:lnSpc>
                <a:spcPct val="80000"/>
              </a:lnSpc>
              <a:spcBef>
                <a:spcPct val="0"/>
              </a:spcBef>
              <a:spcAft>
                <a:spcPts val="0"/>
              </a:spcAft>
              <a:buClrTx/>
              <a:buSzTx/>
              <a:buFontTx/>
              <a:buNone/>
              <a:tabLst/>
              <a:defRPr/>
            </a:pPr>
            <a:r>
              <a:rPr lang="en-US" dirty="0" smtClean="0"/>
              <a:t>Supervision is not just for counselors in training. It can help relieve secondary trauma, help provide feedback regarding their wellness and possible impairments. It is important that supervisors understand the importance of their role in providing support and promoting resiliency to therapists working with trauma.</a:t>
            </a:r>
          </a:p>
          <a:p>
            <a:pPr eaLnBrk="1" hangingPunct="1">
              <a:lnSpc>
                <a:spcPct val="80000"/>
              </a:lnSpc>
              <a:spcBef>
                <a:spcPct val="0"/>
              </a:spcBef>
            </a:pPr>
            <a:endParaRPr lang="en-US" b="1" dirty="0" smtClean="0"/>
          </a:p>
          <a:p>
            <a:pPr eaLnBrk="1" hangingPunct="1">
              <a:lnSpc>
                <a:spcPct val="80000"/>
              </a:lnSpc>
              <a:spcBef>
                <a:spcPct val="0"/>
              </a:spcBef>
            </a:pPr>
            <a:r>
              <a:rPr lang="en-US" dirty="0" smtClean="0"/>
              <a:t>Whatever our level of experience, conferring with colleagues or a supervisor can be invaluable in helping us resolve particular matters of concern.  Reaching out, especially when the issue is sensitive, is not easy to do.  It takes time to develop trust within collegial and supervisor relationships, and even then it can be terribly difficult and painful to risk exposing one’s vulnerabilities.</a:t>
            </a:r>
          </a:p>
          <a:p>
            <a:pPr eaLnBrk="1" hangingPunct="1">
              <a:lnSpc>
                <a:spcPct val="80000"/>
              </a:lnSpc>
              <a:spcBef>
                <a:spcPct val="0"/>
              </a:spcBef>
            </a:pPr>
            <a:r>
              <a:rPr lang="en-US" dirty="0" smtClean="0"/>
              <a:t>	What kinds of peer and other forms of supervision are available to me?</a:t>
            </a:r>
          </a:p>
          <a:p>
            <a:pPr eaLnBrk="1" hangingPunct="1">
              <a:lnSpc>
                <a:spcPct val="80000"/>
              </a:lnSpc>
              <a:spcBef>
                <a:spcPct val="0"/>
              </a:spcBef>
            </a:pPr>
            <a:r>
              <a:rPr lang="en-US" dirty="0" smtClean="0"/>
              <a:t>	How safe do I feel in making use of such resources?</a:t>
            </a:r>
          </a:p>
          <a:p>
            <a:pPr eaLnBrk="1" hangingPunct="1">
              <a:lnSpc>
                <a:spcPct val="80000"/>
              </a:lnSpc>
              <a:spcBef>
                <a:spcPct val="0"/>
              </a:spcBef>
            </a:pPr>
            <a:r>
              <a:rPr lang="en-US" dirty="0" smtClean="0"/>
              <a:t>	What would I need to develop a consultation or supervisory relationship in which I felt able to openly express genuine concerns potentially or actually affecting my work as a therapist?</a:t>
            </a:r>
          </a:p>
          <a:p>
            <a:endParaRPr lang="en-US" dirty="0" smtClean="0"/>
          </a:p>
        </p:txBody>
      </p:sp>
      <p:sp>
        <p:nvSpPr>
          <p:cNvPr id="4" name="Slide Number Placeholder 3"/>
          <p:cNvSpPr>
            <a:spLocks noGrp="1"/>
          </p:cNvSpPr>
          <p:nvPr>
            <p:ph type="sldNum" sz="quarter" idx="5"/>
          </p:nvPr>
        </p:nvSpPr>
        <p:spPr/>
        <p:txBody>
          <a:bodyPr/>
          <a:lstStyle/>
          <a:p>
            <a:pPr>
              <a:defRPr/>
            </a:pPr>
            <a:fld id="{65EF85A5-41F1-4056-80CF-A5DDD8E1B20F}" type="slidenum">
              <a:rPr lang="en-US" smtClean="0"/>
              <a:pPr>
                <a:defRPr/>
              </a:pPr>
              <a:t>21</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77500" lnSpcReduction="20000"/>
          </a:bodyPr>
          <a:lstStyle/>
          <a:p>
            <a:pPr>
              <a:defRPr/>
            </a:pPr>
            <a:r>
              <a:rPr lang="en-US" b="1" dirty="0" smtClean="0"/>
              <a:t>1. Be involved in your own therapy</a:t>
            </a:r>
            <a:endParaRPr lang="en-US" dirty="0" smtClean="0"/>
          </a:p>
          <a:p>
            <a:pPr>
              <a:defRPr/>
            </a:pPr>
            <a:r>
              <a:rPr lang="en-US" b="1" dirty="0" smtClean="0"/>
              <a:t>2. Use consultations and supervisions regularly: </a:t>
            </a:r>
            <a:endParaRPr lang="en-US" dirty="0" smtClean="0"/>
          </a:p>
          <a:p>
            <a:pPr>
              <a:defRPr/>
            </a:pPr>
            <a:r>
              <a:rPr lang="en-US" b="1" dirty="0" smtClean="0"/>
              <a:t>3. Use an interdisciplinary approach: </a:t>
            </a:r>
            <a:r>
              <a:rPr lang="en-US" dirty="0" smtClean="0"/>
              <a:t>Using one approach or theoretical orientation is not sufficient. Different clients have different needs and require a variety of accessible approaches. Successful therapists not only draw from different psychological theories, they also draw from other disciplines such as philosophy, religion, anthropology, mythology, and sociology. </a:t>
            </a:r>
          </a:p>
          <a:p>
            <a:pPr>
              <a:defRPr/>
            </a:pPr>
            <a:r>
              <a:rPr lang="en-US" b="1" dirty="0" smtClean="0"/>
              <a:t>4. Belong to a professional organization: </a:t>
            </a:r>
            <a:endParaRPr lang="en-US" dirty="0" smtClean="0"/>
          </a:p>
          <a:p>
            <a:pPr>
              <a:defRPr/>
            </a:pPr>
            <a:r>
              <a:rPr lang="en-US" b="1" dirty="0" smtClean="0"/>
              <a:t>5. Practice risk management: </a:t>
            </a:r>
            <a:r>
              <a:rPr lang="en-US" dirty="0" smtClean="0"/>
              <a:t>Stay updated on changing laws and ethical guidelines. Keep excellent records and avoid dual relationships. </a:t>
            </a:r>
          </a:p>
          <a:p>
            <a:pPr>
              <a:defRPr/>
            </a:pPr>
            <a:r>
              <a:rPr lang="en-US" b="1" dirty="0" smtClean="0"/>
              <a:t>6. Good practice management: </a:t>
            </a:r>
            <a:r>
              <a:rPr lang="en-US" dirty="0" smtClean="0"/>
              <a:t>Take good clinical notes and keep good records. Update the treatment plan regularly. </a:t>
            </a:r>
          </a:p>
          <a:p>
            <a:pPr>
              <a:defRPr/>
            </a:pPr>
            <a:r>
              <a:rPr lang="en-US" b="1" dirty="0" smtClean="0"/>
              <a:t>7. Continuing education: </a:t>
            </a:r>
            <a:r>
              <a:rPr lang="en-US" dirty="0" smtClean="0"/>
              <a:t>Make an ongoing commitment to invest in broadening your professional horizons. </a:t>
            </a:r>
          </a:p>
          <a:p>
            <a:pPr>
              <a:defRPr/>
            </a:pPr>
            <a:r>
              <a:rPr lang="en-US" b="1" dirty="0" smtClean="0"/>
              <a:t>8. Warn your family members and friends about the hazards of the profession: </a:t>
            </a:r>
            <a:r>
              <a:rPr lang="en-US" dirty="0" smtClean="0"/>
              <a:t>People who are close to us can often detect burnout symptoms even before we notice them. </a:t>
            </a:r>
          </a:p>
          <a:p>
            <a:pPr>
              <a:defRPr/>
            </a:pPr>
            <a:r>
              <a:rPr lang="en-US" b="1" dirty="0" smtClean="0"/>
              <a:t>9. Be involved in non-professional activities: </a:t>
            </a:r>
            <a:r>
              <a:rPr lang="en-US" dirty="0" smtClean="0"/>
              <a:t>Develop interests and hobbies that are not related to psychology. </a:t>
            </a:r>
          </a:p>
          <a:p>
            <a:pPr>
              <a:defRPr/>
            </a:pPr>
            <a:r>
              <a:rPr lang="en-US" b="1" dirty="0" smtClean="0"/>
              <a:t>10. Be involved in your community: </a:t>
            </a:r>
            <a:r>
              <a:rPr lang="en-US" dirty="0" smtClean="0"/>
              <a:t>An important way to break the isolation s to be involved in your own community with schools, local community activities, Little League, educational board, local theater, recycling center, etc. </a:t>
            </a:r>
          </a:p>
          <a:p>
            <a:pPr>
              <a:defRPr/>
            </a:pPr>
            <a:r>
              <a:rPr lang="en-US" b="1" dirty="0" smtClean="0"/>
              <a:t>11. Take time off from your practice or go on vacation: </a:t>
            </a:r>
            <a:r>
              <a:rPr lang="en-US" dirty="0" smtClean="0"/>
              <a:t>Professional conferences, even in exotic cities, are not to be counted as vacations. They are hard work. </a:t>
            </a:r>
          </a:p>
          <a:p>
            <a:pPr>
              <a:defRPr/>
            </a:pPr>
            <a:r>
              <a:rPr lang="en-US" b="1" dirty="0" smtClean="0"/>
              <a:t>12. Attempt to diversify your friendships: </a:t>
            </a:r>
            <a:r>
              <a:rPr lang="en-US" dirty="0" smtClean="0"/>
              <a:t>Try to broaden your social contacts beyond psychotherapists and their families. It helps with developing better perspectives and appropriate distance from what we do daily. </a:t>
            </a:r>
          </a:p>
          <a:p>
            <a:pPr>
              <a:defRPr/>
            </a:pPr>
            <a:r>
              <a:rPr lang="en-US" b="1" dirty="0" smtClean="0"/>
              <a:t>13. Separate the therapeutic mode from the familial: </a:t>
            </a:r>
            <a:r>
              <a:rPr lang="en-US" dirty="0" smtClean="0"/>
              <a:t>It is important to know how to turn off the therapeutic/analytic mode. </a:t>
            </a:r>
          </a:p>
          <a:p>
            <a:pPr>
              <a:defRPr/>
            </a:pPr>
            <a:r>
              <a:rPr lang="en-US" b="1" dirty="0" smtClean="0"/>
              <a:t>14. Create a Balance:</a:t>
            </a:r>
            <a:r>
              <a:rPr lang="en-US" dirty="0" smtClean="0"/>
              <a:t> strives for general balance between work, intimate relationships, parenthood, community and friends, and solitude. </a:t>
            </a:r>
          </a:p>
          <a:p>
            <a:pPr>
              <a:defRPr/>
            </a:pPr>
            <a:r>
              <a:rPr lang="en-US" b="1" dirty="0" smtClean="0"/>
              <a:t>Taking Care Of The Caretaker: How To Avoid Psychotherapists' Burnout (</a:t>
            </a:r>
            <a:r>
              <a:rPr lang="en-US" b="1" dirty="0" err="1" smtClean="0"/>
              <a:t>Zur</a:t>
            </a:r>
            <a:r>
              <a:rPr lang="en-US" b="1" dirty="0" smtClean="0"/>
              <a:t>, 2003)</a:t>
            </a:r>
            <a:endParaRPr lang="en-US" dirty="0" smtClean="0"/>
          </a:p>
          <a:p>
            <a:pPr>
              <a:defRPr/>
            </a:pPr>
            <a:endParaRPr lang="en-US" dirty="0"/>
          </a:p>
        </p:txBody>
      </p:sp>
      <p:sp>
        <p:nvSpPr>
          <p:cNvPr id="4" name="Slide Number Placeholder 3"/>
          <p:cNvSpPr>
            <a:spLocks noGrp="1"/>
          </p:cNvSpPr>
          <p:nvPr>
            <p:ph type="sldNum" sz="quarter" idx="5"/>
          </p:nvPr>
        </p:nvSpPr>
        <p:spPr/>
        <p:txBody>
          <a:bodyPr/>
          <a:lstStyle/>
          <a:p>
            <a:pPr>
              <a:defRPr/>
            </a:pPr>
            <a:fld id="{B3959590-BCBC-4088-AAAE-94255F6A9B75}" type="slidenum">
              <a:rPr lang="en-US" smtClean="0"/>
              <a:pPr>
                <a:defRPr/>
              </a:pPr>
              <a:t>22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A1A41F8-B39B-4CC5-9C62-591042EA8A9C}" type="datetimeFigureOut">
              <a:rPr lang="en-US" smtClean="0"/>
              <a:pPr/>
              <a:t>6/8/2010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F0EDA35-170D-4305-8B90-6BE66EA2424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A1A41F8-B39B-4CC5-9C62-591042EA8A9C}" type="datetimeFigureOut">
              <a:rPr lang="en-US" smtClean="0"/>
              <a:pPr/>
              <a:t>6/8/2010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F0EDA35-170D-4305-8B90-6BE66EA2424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A1A41F8-B39B-4CC5-9C62-591042EA8A9C}" type="datetimeFigureOut">
              <a:rPr lang="en-US" smtClean="0"/>
              <a:pPr/>
              <a:t>6/8/2010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F0EDA35-170D-4305-8B90-6BE66EA2424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A1A41F8-B39B-4CC5-9C62-591042EA8A9C}" type="datetimeFigureOut">
              <a:rPr lang="en-US" smtClean="0"/>
              <a:pPr/>
              <a:t>6/8/2010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F0EDA35-170D-4305-8B90-6BE66EA24245}"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A1A41F8-B39B-4CC5-9C62-591042EA8A9C}" type="datetimeFigureOut">
              <a:rPr lang="en-US" smtClean="0"/>
              <a:pPr/>
              <a:t>6/8/2010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F0EDA35-170D-4305-8B90-6BE66EA24245}"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A1A41F8-B39B-4CC5-9C62-591042EA8A9C}" type="datetimeFigureOut">
              <a:rPr lang="en-US" smtClean="0"/>
              <a:pPr/>
              <a:t>6/8/2010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F0EDA35-170D-4305-8B90-6BE66EA24245}"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A1A41F8-B39B-4CC5-9C62-591042EA8A9C}" type="datetimeFigureOut">
              <a:rPr lang="en-US" smtClean="0"/>
              <a:pPr/>
              <a:t>6/8/2010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F0EDA35-170D-4305-8B90-6BE66EA2424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A1A41F8-B39B-4CC5-9C62-591042EA8A9C}" type="datetimeFigureOut">
              <a:rPr lang="en-US" smtClean="0"/>
              <a:pPr/>
              <a:t>6/8/2010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F0EDA35-170D-4305-8B90-6BE66EA24245}"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A1A41F8-B39B-4CC5-9C62-591042EA8A9C}" type="datetimeFigureOut">
              <a:rPr lang="en-US" smtClean="0"/>
              <a:pPr/>
              <a:t>6/8/2010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F0EDA35-170D-4305-8B90-6BE66EA2424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A1A41F8-B39B-4CC5-9C62-591042EA8A9C}" type="datetimeFigureOut">
              <a:rPr lang="en-US" smtClean="0"/>
              <a:pPr/>
              <a:t>6/8/2010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F0EDA35-170D-4305-8B90-6BE66EA2424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A1A41F8-B39B-4CC5-9C62-591042EA8A9C}" type="datetimeFigureOut">
              <a:rPr lang="en-US" smtClean="0"/>
              <a:pPr/>
              <a:t>6/8/2010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F0EDA35-170D-4305-8B90-6BE66EA24245}"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A1A41F8-B39B-4CC5-9C62-591042EA8A9C}" type="datetimeFigureOut">
              <a:rPr lang="en-US" smtClean="0"/>
              <a:pPr/>
              <a:t>6/8/2010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F0EDA35-170D-4305-8B90-6BE66EA2424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opdv.state.ny.us/professionals/mental_health/helpngclients.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opdv.state.ny.us/professionals/mental_health/helpngclients.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opdv.state.ny.us/professionals/mental_health/helpngclients.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2896562"/>
          </a:xfrm>
        </p:spPr>
        <p:txBody>
          <a:bodyPr>
            <a:normAutofit fontScale="90000"/>
          </a:bodyPr>
          <a:lstStyle/>
          <a:p>
            <a:r>
              <a:rPr lang="en-US" dirty="0" smtClean="0"/>
              <a:t>Developing Best Practice in Relationship Violence Intervention on a College Campus</a:t>
            </a: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t>Dupe Akin-Deko, Ph.D. &amp; </a:t>
            </a:r>
          </a:p>
          <a:p>
            <a:r>
              <a:rPr lang="en-US" dirty="0" smtClean="0"/>
              <a:t>Meredith Beck-</a:t>
            </a:r>
            <a:r>
              <a:rPr lang="en-US" dirty="0" err="1" smtClean="0"/>
              <a:t>Joslyn</a:t>
            </a:r>
            <a:r>
              <a:rPr lang="en-US" dirty="0" smtClean="0"/>
              <a:t>, Ph.D.</a:t>
            </a:r>
          </a:p>
          <a:p>
            <a:r>
              <a:rPr lang="en-US" dirty="0" smtClean="0"/>
              <a:t>Buffalo State College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b="1" dirty="0" smtClean="0"/>
              <a:t>Interventions aimed at preventing the occurrence of dating violence have shown decreased violent behaviors</a:t>
            </a:r>
          </a:p>
          <a:p>
            <a:pPr lvl="1"/>
            <a:r>
              <a:rPr lang="en-US" sz="2000" b="1" dirty="0" smtClean="0"/>
              <a:t>Fostering skills for the development of strong and healthy relationships has been identified as a key target for dating violence prevention.</a:t>
            </a:r>
          </a:p>
          <a:p>
            <a:pPr lvl="1"/>
            <a:endParaRPr lang="en-US" sz="2000" b="1" dirty="0" smtClean="0"/>
          </a:p>
          <a:p>
            <a:pPr lvl="1">
              <a:buNone/>
            </a:pPr>
            <a:endParaRPr lang="en-US" sz="2000" b="1" dirty="0" smtClean="0"/>
          </a:p>
          <a:p>
            <a:r>
              <a:rPr lang="en-US" sz="2800" b="1" dirty="0" smtClean="0"/>
              <a:t>Interventions focused on general relationship skills and partner selection may have larger impact</a:t>
            </a:r>
          </a:p>
        </p:txBody>
      </p:sp>
      <p:sp>
        <p:nvSpPr>
          <p:cNvPr id="3" name="Title 2"/>
          <p:cNvSpPr>
            <a:spLocks noGrp="1"/>
          </p:cNvSpPr>
          <p:nvPr>
            <p:ph type="title"/>
          </p:nvPr>
        </p:nvSpPr>
        <p:spPr/>
        <p:txBody>
          <a:bodyPr>
            <a:normAutofit/>
          </a:bodyPr>
          <a:lstStyle/>
          <a:p>
            <a:pPr algn="ctr"/>
            <a:r>
              <a:rPr lang="en-US" sz="3600" dirty="0" smtClean="0"/>
              <a:t>Reviewing Interventions</a:t>
            </a:r>
            <a:endParaRPr lang="en-US" sz="3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b="1" dirty="0" smtClean="0"/>
              <a:t>Normative and/or corrective feedback could be incorporated into interventions to assist students in making healthy, proactive choices</a:t>
            </a:r>
          </a:p>
          <a:p>
            <a:pPr>
              <a:buNone/>
            </a:pPr>
            <a:endParaRPr lang="en-US" sz="2800" b="1" dirty="0" smtClean="0"/>
          </a:p>
          <a:p>
            <a:pPr>
              <a:buNone/>
            </a:pPr>
            <a:endParaRPr lang="en-US" sz="1400" b="1" dirty="0" smtClean="0"/>
          </a:p>
          <a:p>
            <a:r>
              <a:rPr lang="en-US" sz="2800" b="1" dirty="0" smtClean="0"/>
              <a:t>Interventions should consider women’s experiences could be as victims, perpetrators, or both</a:t>
            </a:r>
          </a:p>
        </p:txBody>
      </p:sp>
      <p:sp>
        <p:nvSpPr>
          <p:cNvPr id="3" name="Title 2"/>
          <p:cNvSpPr>
            <a:spLocks noGrp="1"/>
          </p:cNvSpPr>
          <p:nvPr>
            <p:ph type="title"/>
          </p:nvPr>
        </p:nvSpPr>
        <p:spPr/>
        <p:txBody>
          <a:bodyPr>
            <a:noAutofit/>
          </a:bodyPr>
          <a:lstStyle/>
          <a:p>
            <a:pPr algn="ctr"/>
            <a:r>
              <a:rPr lang="en-US" sz="3600" dirty="0" smtClean="0"/>
              <a:t/>
            </a:r>
            <a:br>
              <a:rPr lang="en-US" sz="3600" dirty="0" smtClean="0"/>
            </a:br>
            <a:r>
              <a:rPr lang="en-US" sz="3600" dirty="0" smtClean="0"/>
              <a:t>Additional Consideration for Interventions </a:t>
            </a:r>
            <a:br>
              <a:rPr lang="en-US" sz="3600" dirty="0" smtClean="0"/>
            </a:br>
            <a:endParaRPr lang="en-US" sz="3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7500" lnSpcReduction="20000"/>
          </a:bodyPr>
          <a:lstStyle/>
          <a:p>
            <a:pPr>
              <a:buNone/>
            </a:pPr>
            <a:r>
              <a:rPr lang="en-US" sz="3200" b="1" dirty="0" smtClean="0">
                <a:latin typeface="Calibri" pitchFamily="34" charset="0"/>
              </a:rPr>
              <a:t>J is a 19 y o junior. She transferred last semester, and home is 5 hours away. Her parents are going through a divorce and everything on the home scene seems to be different and chaotic. She is in love with Greg. They have been going out since she was 16 and he was a big part of why she transferred to this college.  He makes her feel very important and loved. </a:t>
            </a:r>
          </a:p>
          <a:p>
            <a:pPr>
              <a:buNone/>
            </a:pPr>
            <a:r>
              <a:rPr lang="en-US" sz="3200" b="1" dirty="0" smtClean="0">
                <a:latin typeface="Calibri" pitchFamily="34" charset="0"/>
              </a:rPr>
              <a:t>Greg is an RA </a:t>
            </a:r>
            <a:r>
              <a:rPr lang="en-US" sz="3200" b="1" dirty="0" smtClean="0">
                <a:latin typeface="Calibri" pitchFamily="34" charset="0"/>
              </a:rPr>
              <a:t>and has </a:t>
            </a:r>
            <a:r>
              <a:rPr lang="en-US" sz="3200" b="1" dirty="0" smtClean="0">
                <a:latin typeface="Calibri" pitchFamily="34" charset="0"/>
              </a:rPr>
              <a:t>a single </a:t>
            </a:r>
            <a:r>
              <a:rPr lang="en-US" sz="3200" b="1" dirty="0" smtClean="0">
                <a:latin typeface="Calibri" pitchFamily="34" charset="0"/>
              </a:rPr>
              <a:t>room. J </a:t>
            </a:r>
            <a:r>
              <a:rPr lang="en-US" sz="3200" b="1" dirty="0" smtClean="0">
                <a:latin typeface="Calibri" pitchFamily="34" charset="0"/>
              </a:rPr>
              <a:t>literarily lives there and spends all her free time with him. There is an assumption that they will marry after college so she finds herself doing his laundry, cooking sometimes, packing breakfast or taking his dinner to him when he is on duty. It used to be fun.  She tells him where she is at all times of the day. They call it their ‘checking in time’ even though she is the only one who does it. </a:t>
            </a:r>
          </a:p>
          <a:p>
            <a:pPr>
              <a:buNone/>
            </a:pPr>
            <a:r>
              <a:rPr lang="en-US" sz="3200" b="1" dirty="0" smtClean="0">
                <a:latin typeface="Calibri" pitchFamily="34" charset="0"/>
              </a:rPr>
              <a:t>J knows Greg has a temper and tries not to provoke it. He has never laid hands on her but has broken her stuff in the past; like when she had forgotten to ‘check in’ and went with her study group to Starburst for coffee (he smashed her i-phone) or when she had offered one of his suitemates a bowl of chili (threw and broke her favorite serving bowl her grandma had given her). On occasion, Greg had gone ballistic, called her all sorts of names and accused her of flirting and cheating. His statement, ‘maybe like your mom, you will not be able to keep your home and marriage together’ still stings. He is so confusing. He openly flirts with residents when he is on front desk duty, in the elevator or meets them in the corridor. When she brings it up, he says that it’s part of his job, to get good evaluation, know his residents, and make them comfortable in their environment.</a:t>
            </a:r>
          </a:p>
          <a:p>
            <a:pPr>
              <a:buNone/>
            </a:pPr>
            <a:r>
              <a:rPr lang="en-US" sz="3200" b="1" dirty="0" smtClean="0">
                <a:latin typeface="Calibri" pitchFamily="34" charset="0"/>
              </a:rPr>
              <a:t>This semester, her grades are starting to suffer because in addition to her academic assignments, she is doing a lot of Greg’s assignments and reports. At times she feels trapped. She is not sleeping well and is aware that she is losing weight. She can’t afford to lose him too. She does not really have friends here. When he is happy, he is really such a wonderful person.</a:t>
            </a:r>
          </a:p>
          <a:p>
            <a:endParaRPr lang="en-US" dirty="0"/>
          </a:p>
        </p:txBody>
      </p:sp>
      <p:sp>
        <p:nvSpPr>
          <p:cNvPr id="3" name="Title 2"/>
          <p:cNvSpPr>
            <a:spLocks noGrp="1"/>
          </p:cNvSpPr>
          <p:nvPr>
            <p:ph type="title"/>
          </p:nvPr>
        </p:nvSpPr>
        <p:spPr/>
        <p:txBody>
          <a:bodyPr>
            <a:normAutofit/>
          </a:bodyPr>
          <a:lstStyle/>
          <a:p>
            <a:pPr algn="ctr"/>
            <a:r>
              <a:rPr lang="en-US" sz="3600" b="0" dirty="0" smtClean="0"/>
              <a:t>Case Study 1</a:t>
            </a:r>
            <a:endParaRPr lang="en-US" sz="3600" b="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b="1" dirty="0" smtClean="0"/>
              <a:t>Listen to her story in detail and validate her experience</a:t>
            </a:r>
          </a:p>
          <a:p>
            <a:r>
              <a:rPr lang="en-US" b="1" dirty="0" smtClean="0"/>
              <a:t>Acknowledge her fear, and the risk she takes in speaking with you</a:t>
            </a:r>
          </a:p>
          <a:p>
            <a:r>
              <a:rPr lang="en-US" b="1" dirty="0" smtClean="0"/>
              <a:t>Recognize and label abusive behavior</a:t>
            </a:r>
          </a:p>
          <a:p>
            <a:r>
              <a:rPr lang="en-US" b="1" dirty="0" smtClean="0"/>
              <a:t>Treat her feelings of fear, anger and love as legitimate</a:t>
            </a:r>
          </a:p>
          <a:p>
            <a:r>
              <a:rPr lang="en-US" b="1" dirty="0" smtClean="0"/>
              <a:t>Try to understand the reasons for her choices. Don’t assume her decisions are irrational, or that having been abused means she needs psychotherapy</a:t>
            </a:r>
          </a:p>
          <a:p>
            <a:r>
              <a:rPr lang="en-US" b="1" dirty="0" smtClean="0"/>
              <a:t>Keep strict confidentiality</a:t>
            </a:r>
          </a:p>
          <a:p>
            <a:r>
              <a:rPr lang="en-US" b="1" dirty="0" smtClean="0"/>
              <a:t>Leave her in control of decisions that affect her</a:t>
            </a:r>
          </a:p>
          <a:p>
            <a:r>
              <a:rPr lang="en-US" b="1" dirty="0" smtClean="0"/>
              <a:t>Make safety a high priority</a:t>
            </a:r>
          </a:p>
          <a:p>
            <a:endParaRPr lang="en-US" dirty="0"/>
          </a:p>
        </p:txBody>
      </p:sp>
      <p:sp>
        <p:nvSpPr>
          <p:cNvPr id="3" name="Title 2"/>
          <p:cNvSpPr>
            <a:spLocks noGrp="1"/>
          </p:cNvSpPr>
          <p:nvPr>
            <p:ph type="title"/>
          </p:nvPr>
        </p:nvSpPr>
        <p:spPr/>
        <p:txBody>
          <a:bodyPr>
            <a:normAutofit fontScale="90000"/>
          </a:bodyPr>
          <a:lstStyle/>
          <a:p>
            <a:pPr algn="ctr"/>
            <a:r>
              <a:rPr lang="en-US" sz="3600" dirty="0" smtClean="0">
                <a:hlinkClick r:id="rId2"/>
              </a:rPr>
              <a:t/>
            </a:r>
            <a:br>
              <a:rPr lang="en-US" sz="3600" dirty="0" smtClean="0">
                <a:hlinkClick r:id="rId2"/>
              </a:rPr>
            </a:br>
            <a:r>
              <a:rPr lang="en-US" sz="4000" dirty="0" smtClean="0"/>
              <a:t>When a client discloses abuse</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b="1" dirty="0" smtClean="0"/>
              <a:t>Start from the assumption that an abuser is dangerous. If he has tried to kill her in the past, he is likely to do so again</a:t>
            </a:r>
          </a:p>
          <a:p>
            <a:r>
              <a:rPr lang="en-US" b="1" dirty="0" smtClean="0"/>
              <a:t>Ask in detail about the risks she faces</a:t>
            </a:r>
          </a:p>
          <a:p>
            <a:r>
              <a:rPr lang="en-US" b="1" dirty="0" smtClean="0"/>
              <a:t>Try to help your client identify the circumstances under which her partner typically becomes violent. </a:t>
            </a:r>
          </a:p>
          <a:p>
            <a:r>
              <a:rPr lang="en-US" b="1" dirty="0" smtClean="0"/>
              <a:t>Trust your client’s judgment. Don’t ask her to substitute your judgment for her own</a:t>
            </a:r>
          </a:p>
          <a:p>
            <a:r>
              <a:rPr lang="en-US" b="1" dirty="0" smtClean="0"/>
              <a:t>If she seems </a:t>
            </a:r>
            <a:r>
              <a:rPr lang="en-US" b="1" i="1" dirty="0" smtClean="0"/>
              <a:t>not</a:t>
            </a:r>
            <a:r>
              <a:rPr lang="en-US" b="1" dirty="0" smtClean="0"/>
              <a:t> to perceive danger which looks real to you, explore why not.  She may be missing some cues of danger or minimizing her partner’s violence because he demands that she do so. </a:t>
            </a:r>
          </a:p>
          <a:p>
            <a:r>
              <a:rPr lang="en-US" b="1" dirty="0" smtClean="0"/>
              <a:t>Ask how her perception of danger has changed over time, and whether anything has happened recently that changes her assessment</a:t>
            </a:r>
          </a:p>
          <a:p>
            <a:endParaRPr lang="en-US" dirty="0"/>
          </a:p>
        </p:txBody>
      </p:sp>
      <p:sp>
        <p:nvSpPr>
          <p:cNvPr id="3" name="Title 2"/>
          <p:cNvSpPr>
            <a:spLocks noGrp="1"/>
          </p:cNvSpPr>
          <p:nvPr>
            <p:ph type="title"/>
          </p:nvPr>
        </p:nvSpPr>
        <p:spPr/>
        <p:txBody>
          <a:bodyPr>
            <a:normAutofit fontScale="90000"/>
          </a:bodyPr>
          <a:lstStyle/>
          <a:p>
            <a:pPr algn="ctr"/>
            <a:r>
              <a:rPr lang="en-US" sz="3600" dirty="0" smtClean="0">
                <a:hlinkClick r:id="rId3"/>
              </a:rPr>
              <a:t/>
            </a:r>
            <a:br>
              <a:rPr lang="en-US" sz="3600" dirty="0" smtClean="0">
                <a:hlinkClick r:id="rId3"/>
              </a:rPr>
            </a:br>
            <a:r>
              <a:rPr lang="en-US" sz="4000" dirty="0" smtClean="0"/>
              <a:t>Assessing Danger</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b="1" dirty="0" smtClean="0"/>
              <a:t>The main risk factors are not psychological, but concrete and behavioral:</a:t>
            </a:r>
          </a:p>
          <a:p>
            <a:pPr lvl="1"/>
            <a:r>
              <a:rPr lang="en-US" b="1" dirty="0" smtClean="0"/>
              <a:t>Separation (especially if it occurred recently)</a:t>
            </a:r>
          </a:p>
          <a:p>
            <a:pPr lvl="1"/>
            <a:r>
              <a:rPr lang="en-US" b="1" dirty="0" smtClean="0"/>
              <a:t>Stalking.</a:t>
            </a:r>
          </a:p>
          <a:p>
            <a:pPr lvl="1"/>
            <a:r>
              <a:rPr lang="en-US" b="1" dirty="0" smtClean="0"/>
              <a:t>Escalation of abuse</a:t>
            </a:r>
          </a:p>
          <a:p>
            <a:pPr lvl="1"/>
            <a:r>
              <a:rPr lang="en-US" b="1" dirty="0" smtClean="0"/>
              <a:t>Threats (to kill her, the children or himself; to take the children)</a:t>
            </a:r>
          </a:p>
          <a:p>
            <a:pPr lvl="1"/>
            <a:r>
              <a:rPr lang="en-US" b="1" dirty="0" smtClean="0"/>
              <a:t>Abuser has access to guns and/or has used weapons in the past</a:t>
            </a:r>
          </a:p>
          <a:p>
            <a:pPr lvl="1"/>
            <a:r>
              <a:rPr lang="en-US" b="1" dirty="0" smtClean="0"/>
              <a:t>Abuser’s use of drugs or alcohol, especially during violent assaults</a:t>
            </a:r>
          </a:p>
          <a:p>
            <a:pPr lvl="1"/>
            <a:r>
              <a:rPr lang="en-US" b="1" dirty="0" smtClean="0"/>
              <a:t>Abuser is depressed or suicidal – this poses a risk to the </a:t>
            </a:r>
            <a:r>
              <a:rPr lang="en-US" b="1" i="1" dirty="0" smtClean="0"/>
              <a:t>victim</a:t>
            </a:r>
            <a:r>
              <a:rPr lang="en-US" b="1" dirty="0" smtClean="0"/>
              <a:t>.</a:t>
            </a:r>
          </a:p>
          <a:p>
            <a:pPr lvl="1"/>
            <a:r>
              <a:rPr lang="en-US" b="1" dirty="0" smtClean="0"/>
              <a:t>Victim lacks access to sources of assistance and support – either because of the abusers behavior or for other reasons </a:t>
            </a:r>
          </a:p>
          <a:p>
            <a:endParaRPr lang="en-US" dirty="0"/>
          </a:p>
        </p:txBody>
      </p:sp>
      <p:sp>
        <p:nvSpPr>
          <p:cNvPr id="3" name="Title 2"/>
          <p:cNvSpPr>
            <a:spLocks noGrp="1"/>
          </p:cNvSpPr>
          <p:nvPr>
            <p:ph type="title"/>
          </p:nvPr>
        </p:nvSpPr>
        <p:spPr/>
        <p:txBody>
          <a:bodyPr>
            <a:noAutofit/>
          </a:bodyPr>
          <a:lstStyle/>
          <a:p>
            <a:pPr algn="ctr"/>
            <a:r>
              <a:rPr lang="en-US" sz="3200" dirty="0" smtClean="0">
                <a:hlinkClick r:id="rId2"/>
              </a:rPr>
              <a:t/>
            </a:r>
            <a:br>
              <a:rPr lang="en-US" sz="3200" dirty="0" smtClean="0">
                <a:hlinkClick r:id="rId2"/>
              </a:rPr>
            </a:br>
            <a:r>
              <a:rPr lang="en-US" sz="3200" dirty="0" smtClean="0"/>
              <a:t>Assessing danger: statistical risk factors</a:t>
            </a:r>
            <a:br>
              <a:rPr lang="en-US" sz="3200" dirty="0" smtClean="0"/>
            </a:br>
            <a:endParaRPr lang="en-US" sz="3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US" sz="2600" b="1" dirty="0" smtClean="0"/>
              <a:t>Work with the client to evaluate all treatment and discharge plans to determine whether following them might further endanger her or unintentionally reinforce her partner’s control</a:t>
            </a:r>
          </a:p>
          <a:p>
            <a:r>
              <a:rPr lang="en-US" sz="2600" b="1" dirty="0" smtClean="0"/>
              <a:t>Don’t try to be the expert – the client knows her risks, and her partner, better than anyone</a:t>
            </a:r>
          </a:p>
          <a:p>
            <a:r>
              <a:rPr lang="en-US" sz="2600" b="1" dirty="0" smtClean="0"/>
              <a:t>Decide how contact between you and her can be handled most safely</a:t>
            </a:r>
          </a:p>
          <a:p>
            <a:r>
              <a:rPr lang="en-US" sz="2600" b="1" dirty="0" smtClean="0"/>
              <a:t>See individual violent incidents as part of a pervasive, ongoing attempt to control her</a:t>
            </a:r>
          </a:p>
          <a:p>
            <a:r>
              <a:rPr lang="en-US" sz="2600" b="1" dirty="0" smtClean="0"/>
              <a:t>Look beyond the current crisis and plan for safety during periods of relative calm</a:t>
            </a:r>
          </a:p>
          <a:p>
            <a:r>
              <a:rPr lang="en-US" sz="2600" b="1" dirty="0" smtClean="0"/>
              <a:t>Identify high-risk situations and make specific plans for each one. This should include:</a:t>
            </a:r>
          </a:p>
          <a:p>
            <a:pPr lvl="1"/>
            <a:r>
              <a:rPr lang="en-US" sz="2600" b="1" dirty="0" smtClean="0"/>
              <a:t>Her partner’s use of tactics that target her specific life situation (such as health or disability issues, sexual orientation, etc.).</a:t>
            </a:r>
          </a:p>
          <a:p>
            <a:pPr lvl="1"/>
            <a:r>
              <a:rPr lang="en-US" sz="2600" b="1" dirty="0" smtClean="0"/>
              <a:t>Ways in which her partner may attempt to interfere with her efforts to get help, for instance demanding to attend her sessions, or texting her during sessions, and how she wants to respond to such interference.</a:t>
            </a:r>
            <a:r>
              <a:rPr lang="en-US" b="1" dirty="0" smtClean="0"/>
              <a:t/>
            </a:r>
            <a:br>
              <a:rPr lang="en-US" b="1" dirty="0" smtClean="0"/>
            </a:br>
            <a:endParaRPr lang="en-US" b="1" dirty="0"/>
          </a:p>
        </p:txBody>
      </p:sp>
      <p:sp>
        <p:nvSpPr>
          <p:cNvPr id="3" name="Title 2"/>
          <p:cNvSpPr>
            <a:spLocks noGrp="1"/>
          </p:cNvSpPr>
          <p:nvPr>
            <p:ph type="title"/>
          </p:nvPr>
        </p:nvSpPr>
        <p:spPr/>
        <p:txBody>
          <a:bodyPr>
            <a:normAutofit fontScale="90000"/>
          </a:bodyPr>
          <a:lstStyle/>
          <a:p>
            <a:pPr algn="ctr"/>
            <a:r>
              <a:rPr lang="en-US" sz="4400" dirty="0" smtClean="0">
                <a:effectLst>
                  <a:outerShdw blurRad="38100" dist="38100" dir="2700000" algn="tl">
                    <a:srgbClr val="000000">
                      <a:alpha val="43137"/>
                    </a:srgbClr>
                  </a:outerShdw>
                </a:effectLst>
              </a:rPr>
              <a:t>Safety and treatment planning</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US" b="1" dirty="0" smtClean="0"/>
              <a:t>Identify signals of impending danger as far ahead of the actual violence as possible, so she is more able to avoid violence or escape injury.</a:t>
            </a:r>
          </a:p>
          <a:p>
            <a:r>
              <a:rPr lang="en-US" b="1" dirty="0" smtClean="0"/>
              <a:t>Take her partner’s threats seriously – especially if he has followed through on past threats.</a:t>
            </a:r>
          </a:p>
          <a:p>
            <a:r>
              <a:rPr lang="en-US" b="1" dirty="0" smtClean="0"/>
              <a:t>Not put too much stock in her partner’s promises to change – abusers seldom stop just because they say they will.</a:t>
            </a:r>
          </a:p>
          <a:p>
            <a:r>
              <a:rPr lang="en-US" b="1" dirty="0" smtClean="0">
                <a:solidFill>
                  <a:srgbClr val="C00000"/>
                </a:solidFill>
              </a:rPr>
              <a:t>Connect with domestic violence service providers and other resources.</a:t>
            </a:r>
          </a:p>
          <a:p>
            <a:r>
              <a:rPr lang="en-US" b="1" dirty="0" smtClean="0"/>
              <a:t>Assess the safety implications of interventions by others, such as:</a:t>
            </a:r>
          </a:p>
          <a:p>
            <a:pPr lvl="1"/>
            <a:r>
              <a:rPr lang="en-US" b="1" dirty="0" smtClean="0"/>
              <a:t>A judge imposing a mutual order of protection.</a:t>
            </a:r>
          </a:p>
          <a:p>
            <a:pPr lvl="1"/>
            <a:r>
              <a:rPr lang="en-US" b="1" dirty="0" smtClean="0"/>
              <a:t>Her partner’s therapist pushing for couple counseling.</a:t>
            </a:r>
          </a:p>
          <a:p>
            <a:r>
              <a:rPr lang="en-US" b="1" dirty="0" smtClean="0"/>
              <a:t>Assess the costs and benefits of calling the police, getting an order of protection, using domestic violence services, or disclosing abuse to friends or family.</a:t>
            </a:r>
          </a:p>
          <a:p>
            <a:r>
              <a:rPr lang="en-US" b="1" dirty="0" smtClean="0"/>
              <a:t>Rehearse her safety plans, imagine ways they could backfire. For instance, the violence could escalate or there could be legal problems. Help her come up with back-up plans and periodically assess how well her plans are working.</a:t>
            </a:r>
          </a:p>
          <a:p>
            <a:endParaRPr lang="en-US" dirty="0"/>
          </a:p>
        </p:txBody>
      </p:sp>
      <p:sp>
        <p:nvSpPr>
          <p:cNvPr id="3" name="Title 2"/>
          <p:cNvSpPr>
            <a:spLocks noGrp="1"/>
          </p:cNvSpPr>
          <p:nvPr>
            <p:ph type="title"/>
          </p:nvPr>
        </p:nvSpPr>
        <p:spPr/>
        <p:txBody>
          <a:bodyPr>
            <a:normAutofit fontScale="90000"/>
          </a:bodyPr>
          <a:lstStyle/>
          <a:p>
            <a:pPr algn="ctr"/>
            <a:r>
              <a:rPr lang="en-US" sz="4000" dirty="0" smtClean="0">
                <a:effectLst>
                  <a:outerShdw blurRad="38100" dist="38100" dir="2700000" algn="tl">
                    <a:srgbClr val="000000">
                      <a:alpha val="43137"/>
                    </a:srgbClr>
                  </a:outerShdw>
                </a:effectLst>
              </a:rPr>
              <a:t>Safety and treatment planning (</a:t>
            </a:r>
            <a:r>
              <a:rPr lang="en-US" sz="4000" dirty="0" err="1" smtClean="0">
                <a:effectLst>
                  <a:outerShdw blurRad="38100" dist="38100" dir="2700000" algn="tl">
                    <a:srgbClr val="000000">
                      <a:alpha val="43137"/>
                    </a:srgbClr>
                  </a:outerShdw>
                </a:effectLst>
              </a:rPr>
              <a:t>contd</a:t>
            </a:r>
            <a:r>
              <a:rPr lang="en-US" sz="4000" dirty="0" smtClean="0">
                <a:effectLst>
                  <a:outerShdw blurRad="38100" dist="38100" dir="2700000" algn="tl">
                    <a:srgbClr val="000000">
                      <a:alpha val="43137"/>
                    </a:srgbClr>
                  </a:outerShdw>
                </a:effectLst>
              </a:rPr>
              <a:t>)</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Discuss with team and director</a:t>
            </a:r>
          </a:p>
          <a:p>
            <a:r>
              <a:rPr lang="en-US" b="1" dirty="0" smtClean="0"/>
              <a:t>Identify and use peer for emotional support and debriefing</a:t>
            </a:r>
          </a:p>
          <a:p>
            <a:r>
              <a:rPr lang="en-US" b="1" dirty="0" smtClean="0"/>
              <a:t>Consider implication for following offices:</a:t>
            </a:r>
          </a:p>
          <a:p>
            <a:pPr lvl="3"/>
            <a:r>
              <a:rPr lang="en-US" b="1" dirty="0" smtClean="0"/>
              <a:t>Residence Life Office</a:t>
            </a:r>
          </a:p>
          <a:p>
            <a:pPr lvl="3"/>
            <a:r>
              <a:rPr lang="en-US" b="1" dirty="0" smtClean="0"/>
              <a:t>Judicial </a:t>
            </a:r>
            <a:r>
              <a:rPr lang="en-US" b="1" dirty="0" smtClean="0"/>
              <a:t>Office</a:t>
            </a:r>
          </a:p>
          <a:p>
            <a:pPr lvl="3"/>
            <a:r>
              <a:rPr lang="en-US" b="1" dirty="0" smtClean="0"/>
              <a:t>University Police</a:t>
            </a:r>
            <a:endParaRPr lang="en-US" b="1" dirty="0" smtClean="0"/>
          </a:p>
          <a:p>
            <a:pPr lvl="3"/>
            <a:r>
              <a:rPr lang="en-US" b="1" dirty="0" smtClean="0"/>
              <a:t>Dean of Students</a:t>
            </a:r>
          </a:p>
          <a:p>
            <a:pPr lvl="3"/>
            <a:r>
              <a:rPr lang="en-US" b="1" dirty="0" smtClean="0"/>
              <a:t>Academic </a:t>
            </a:r>
            <a:r>
              <a:rPr lang="en-US" b="1" dirty="0" smtClean="0"/>
              <a:t>Departments </a:t>
            </a:r>
          </a:p>
          <a:p>
            <a:pPr lvl="3"/>
            <a:r>
              <a:rPr lang="en-US" b="1" dirty="0" smtClean="0"/>
              <a:t>Pertinent organizations e.g. </a:t>
            </a:r>
            <a:r>
              <a:rPr lang="en-US" b="1" dirty="0" smtClean="0"/>
              <a:t>Athletics, sororities, frats</a:t>
            </a:r>
          </a:p>
          <a:p>
            <a:pPr lvl="3"/>
            <a:endParaRPr lang="en-US" dirty="0"/>
          </a:p>
        </p:txBody>
      </p:sp>
      <p:sp>
        <p:nvSpPr>
          <p:cNvPr id="3" name="Title 2"/>
          <p:cNvSpPr>
            <a:spLocks noGrp="1"/>
          </p:cNvSpPr>
          <p:nvPr>
            <p:ph type="title"/>
          </p:nvPr>
        </p:nvSpPr>
        <p:spPr/>
        <p:txBody>
          <a:bodyPr/>
          <a:lstStyle/>
          <a:p>
            <a:pPr algn="ctr"/>
            <a:r>
              <a:rPr lang="en-US" smtClean="0"/>
              <a:t>In College </a:t>
            </a:r>
            <a:r>
              <a:rPr lang="en-US" dirty="0" smtClean="0"/>
              <a:t>setting</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3050"/>
            <a:ext cx="8229600" cy="565150"/>
          </a:xfrm>
        </p:spPr>
        <p:txBody>
          <a:bodyPr>
            <a:normAutofit fontScale="90000"/>
          </a:bodyPr>
          <a:lstStyle/>
          <a:p>
            <a:r>
              <a:rPr lang="en-US" dirty="0" smtClean="0"/>
              <a:t/>
            </a:r>
            <a:br>
              <a:rPr lang="en-US" dirty="0" smtClean="0"/>
            </a:br>
            <a:r>
              <a:rPr lang="en-US" dirty="0" smtClean="0"/>
              <a:t>Risk assessment questions</a:t>
            </a:r>
            <a:br>
              <a:rPr lang="en-US" dirty="0" smtClean="0"/>
            </a:br>
            <a:endParaRPr lang="en-US" dirty="0"/>
          </a:p>
        </p:txBody>
      </p:sp>
      <p:sp>
        <p:nvSpPr>
          <p:cNvPr id="5" name="Content Placeholder 4"/>
          <p:cNvSpPr>
            <a:spLocks noGrp="1"/>
          </p:cNvSpPr>
          <p:nvPr>
            <p:ph sz="quarter" idx="2"/>
          </p:nvPr>
        </p:nvSpPr>
        <p:spPr>
          <a:xfrm>
            <a:off x="457200" y="914400"/>
            <a:ext cx="4040188" cy="5410200"/>
          </a:xfrm>
        </p:spPr>
        <p:txBody>
          <a:bodyPr>
            <a:normAutofit fontScale="55000" lnSpcReduction="20000"/>
          </a:bodyPr>
          <a:lstStyle/>
          <a:p>
            <a:pPr>
              <a:buNone/>
            </a:pPr>
            <a:r>
              <a:rPr lang="en-US" b="1" dirty="0" smtClean="0"/>
              <a:t>Separation</a:t>
            </a:r>
            <a:endParaRPr lang="en-US" dirty="0" smtClean="0"/>
          </a:p>
          <a:p>
            <a:r>
              <a:rPr lang="en-US" dirty="0" smtClean="0"/>
              <a:t>Has the couple separated? </a:t>
            </a:r>
          </a:p>
          <a:p>
            <a:r>
              <a:rPr lang="en-US" dirty="0" smtClean="0"/>
              <a:t>How recently?</a:t>
            </a:r>
          </a:p>
          <a:p>
            <a:pPr lvl="1"/>
            <a:r>
              <a:rPr lang="en-US" dirty="0" smtClean="0"/>
              <a:t>If separation has occurred within the past 2 months, be particularly aware of the risk of him killing her.</a:t>
            </a:r>
          </a:p>
          <a:p>
            <a:r>
              <a:rPr lang="en-US" dirty="0" smtClean="0"/>
              <a:t>How has he reacted to the separation?</a:t>
            </a:r>
          </a:p>
          <a:p>
            <a:r>
              <a:rPr lang="en-US" dirty="0" smtClean="0"/>
              <a:t>Is she planning to leave? </a:t>
            </a:r>
          </a:p>
          <a:p>
            <a:r>
              <a:rPr lang="en-US" dirty="0" smtClean="0"/>
              <a:t>Is there an Order of Protection?</a:t>
            </a:r>
          </a:p>
          <a:p>
            <a:r>
              <a:rPr lang="en-US" dirty="0" smtClean="0"/>
              <a:t>How has he reacted to the OP?  Has he obeyed it?</a:t>
            </a:r>
          </a:p>
          <a:p>
            <a:pPr>
              <a:buNone/>
            </a:pPr>
            <a:endParaRPr lang="en-US" b="1" dirty="0" smtClean="0"/>
          </a:p>
          <a:p>
            <a:pPr>
              <a:buNone/>
            </a:pPr>
            <a:r>
              <a:rPr lang="en-US" b="1" dirty="0" smtClean="0"/>
              <a:t>Obsession</a:t>
            </a:r>
            <a:endParaRPr lang="en-US" dirty="0" smtClean="0"/>
          </a:p>
          <a:p>
            <a:r>
              <a:rPr lang="en-US" dirty="0" smtClean="0"/>
              <a:t>Is he obsessed with her?</a:t>
            </a:r>
          </a:p>
          <a:p>
            <a:r>
              <a:rPr lang="en-US" dirty="0" smtClean="0"/>
              <a:t>Is he depressed?</a:t>
            </a:r>
          </a:p>
          <a:p>
            <a:r>
              <a:rPr lang="en-US" dirty="0" smtClean="0"/>
              <a:t>Is he stalking her? </a:t>
            </a:r>
          </a:p>
          <a:p>
            <a:r>
              <a:rPr lang="en-US" dirty="0" smtClean="0"/>
              <a:t>Does he idolize or idealize her?</a:t>
            </a:r>
          </a:p>
          <a:p>
            <a:r>
              <a:rPr lang="en-US" dirty="0" smtClean="0"/>
              <a:t>Does he see her as central to his life?</a:t>
            </a:r>
          </a:p>
          <a:p>
            <a:r>
              <a:rPr lang="en-US" dirty="0" smtClean="0"/>
              <a:t>Does he feel he owns her? </a:t>
            </a:r>
          </a:p>
          <a:p>
            <a:r>
              <a:rPr lang="en-US" dirty="0" smtClean="0"/>
              <a:t>Can he let her go?</a:t>
            </a:r>
          </a:p>
          <a:p>
            <a:pPr>
              <a:buNone/>
            </a:pPr>
            <a:endParaRPr lang="en-US" b="1" dirty="0" smtClean="0"/>
          </a:p>
          <a:p>
            <a:pPr>
              <a:buNone/>
            </a:pPr>
            <a:r>
              <a:rPr lang="en-US" b="1" dirty="0" smtClean="0"/>
              <a:t>Isolation </a:t>
            </a:r>
            <a:endParaRPr lang="en-US" dirty="0" smtClean="0"/>
          </a:p>
          <a:p>
            <a:r>
              <a:rPr lang="en-US" dirty="0" smtClean="0"/>
              <a:t>Do others know about the violence?</a:t>
            </a:r>
          </a:p>
          <a:p>
            <a:r>
              <a:rPr lang="en-US" dirty="0" smtClean="0"/>
              <a:t>Does her partner keep her captive or restrict her contacts with others? </a:t>
            </a:r>
          </a:p>
          <a:p>
            <a:r>
              <a:rPr lang="en-US" dirty="0" smtClean="0"/>
              <a:t>Does he deprive her of means of transportation or communication?</a:t>
            </a:r>
          </a:p>
          <a:p>
            <a:endParaRPr lang="en-US" dirty="0"/>
          </a:p>
        </p:txBody>
      </p:sp>
      <p:sp>
        <p:nvSpPr>
          <p:cNvPr id="10" name="Content Placeholder 9"/>
          <p:cNvSpPr>
            <a:spLocks noGrp="1"/>
          </p:cNvSpPr>
          <p:nvPr>
            <p:ph sz="quarter" idx="4"/>
          </p:nvPr>
        </p:nvSpPr>
        <p:spPr>
          <a:xfrm>
            <a:off x="4645025" y="838200"/>
            <a:ext cx="4041775" cy="5486400"/>
          </a:xfrm>
        </p:spPr>
        <p:txBody>
          <a:bodyPr>
            <a:normAutofit fontScale="55000" lnSpcReduction="20000"/>
          </a:bodyPr>
          <a:lstStyle/>
          <a:p>
            <a:pPr>
              <a:buNone/>
            </a:pPr>
            <a:r>
              <a:rPr lang="en-US" b="1" dirty="0" smtClean="0"/>
              <a:t>Threats</a:t>
            </a:r>
            <a:endParaRPr lang="en-US" dirty="0" smtClean="0"/>
          </a:p>
          <a:p>
            <a:r>
              <a:rPr lang="en-US" dirty="0" smtClean="0"/>
              <a:t>Has he threatened to kill her, the children, other people or pets? </a:t>
            </a:r>
          </a:p>
          <a:p>
            <a:r>
              <a:rPr lang="en-US" dirty="0" smtClean="0"/>
              <a:t>Has he threatened suicide? </a:t>
            </a:r>
          </a:p>
          <a:p>
            <a:pPr>
              <a:buNone/>
            </a:pPr>
            <a:endParaRPr lang="en-US" b="1" dirty="0" smtClean="0"/>
          </a:p>
          <a:p>
            <a:pPr>
              <a:buNone/>
            </a:pPr>
            <a:r>
              <a:rPr lang="en-US" b="1" dirty="0" smtClean="0"/>
              <a:t>Escalation </a:t>
            </a:r>
            <a:endParaRPr lang="en-US" dirty="0" smtClean="0"/>
          </a:p>
          <a:p>
            <a:r>
              <a:rPr lang="en-US" dirty="0" smtClean="0"/>
              <a:t>Is partner’s physical violence getting more frequent or severe? </a:t>
            </a:r>
          </a:p>
          <a:p>
            <a:r>
              <a:rPr lang="en-US" dirty="0" smtClean="0"/>
              <a:t>Has client been severely injured?</a:t>
            </a:r>
          </a:p>
          <a:p>
            <a:r>
              <a:rPr lang="en-US" dirty="0" smtClean="0"/>
              <a:t>Has she required medical care?</a:t>
            </a:r>
          </a:p>
          <a:p>
            <a:r>
              <a:rPr lang="en-US" dirty="0" smtClean="0"/>
              <a:t>Has there been frequent &amp; severe sexual assault?</a:t>
            </a:r>
          </a:p>
          <a:p>
            <a:pPr>
              <a:buNone/>
            </a:pPr>
            <a:endParaRPr lang="en-US" b="1" dirty="0" smtClean="0"/>
          </a:p>
          <a:p>
            <a:pPr>
              <a:buNone/>
            </a:pPr>
            <a:r>
              <a:rPr lang="en-US" b="1" dirty="0" smtClean="0"/>
              <a:t>Substances</a:t>
            </a:r>
            <a:endParaRPr lang="en-US" dirty="0" smtClean="0"/>
          </a:p>
          <a:p>
            <a:r>
              <a:rPr lang="en-US" dirty="0" smtClean="0"/>
              <a:t>Does he often get high, go on binges, or use illegal drugs?</a:t>
            </a:r>
          </a:p>
          <a:p>
            <a:r>
              <a:rPr lang="en-US" dirty="0" smtClean="0"/>
              <a:t>Does he force her to use drugs or alcohol? </a:t>
            </a:r>
          </a:p>
          <a:p>
            <a:r>
              <a:rPr lang="en-US" dirty="0" smtClean="0"/>
              <a:t>Does he engage in other risky behavior without regard for consequences, such as dangerous driving?</a:t>
            </a:r>
          </a:p>
          <a:p>
            <a:pPr>
              <a:buNone/>
            </a:pPr>
            <a:endParaRPr lang="en-US" b="1" dirty="0" smtClean="0"/>
          </a:p>
          <a:p>
            <a:pPr>
              <a:buNone/>
            </a:pPr>
            <a:r>
              <a:rPr lang="en-US" b="1" dirty="0" smtClean="0"/>
              <a:t>Weapons</a:t>
            </a:r>
            <a:endParaRPr lang="en-US" dirty="0" smtClean="0"/>
          </a:p>
          <a:p>
            <a:r>
              <a:rPr lang="en-US" dirty="0" smtClean="0"/>
              <a:t>Does he have access to guns? </a:t>
            </a:r>
          </a:p>
          <a:p>
            <a:r>
              <a:rPr lang="en-US" dirty="0" smtClean="0"/>
              <a:t>Has he used weapons to threaten or harm her or other people in the past? </a:t>
            </a:r>
          </a:p>
          <a:p>
            <a:pPr>
              <a:buNone/>
            </a:pPr>
            <a:endParaRPr lang="en-US" b="1" dirty="0" smtClean="0"/>
          </a:p>
          <a:p>
            <a:pPr>
              <a:buNone/>
            </a:pPr>
            <a:r>
              <a:rPr lang="en-US" b="1" dirty="0" smtClean="0"/>
              <a:t>Other Risks</a:t>
            </a:r>
            <a:endParaRPr lang="en-US" dirty="0" smtClean="0"/>
          </a:p>
          <a:p>
            <a:r>
              <a:rPr lang="en-US" dirty="0" smtClean="0"/>
              <a:t>Are there other circumstances in her life which can make her more vulnerable &amp; decrease her options?</a:t>
            </a:r>
          </a:p>
          <a:p>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smtClean="0"/>
              <a:t>Review Relationship Violence</a:t>
            </a:r>
          </a:p>
          <a:p>
            <a:endParaRPr lang="en-US" b="1" dirty="0" smtClean="0"/>
          </a:p>
          <a:p>
            <a:r>
              <a:rPr lang="en-US" b="1" dirty="0" smtClean="0"/>
              <a:t>Implication for intervention and prevention on College campuses</a:t>
            </a:r>
          </a:p>
          <a:p>
            <a:endParaRPr lang="en-US" b="1" dirty="0" smtClean="0"/>
          </a:p>
          <a:p>
            <a:r>
              <a:rPr lang="en-US" b="1" dirty="0" smtClean="0"/>
              <a:t>Case Reviews</a:t>
            </a:r>
          </a:p>
          <a:p>
            <a:endParaRPr lang="en-US" b="1" dirty="0" smtClean="0"/>
          </a:p>
          <a:p>
            <a:r>
              <a:rPr lang="en-US" b="1" dirty="0" smtClean="0"/>
              <a:t>Self Care</a:t>
            </a:r>
          </a:p>
          <a:p>
            <a:endParaRPr lang="en-US" b="1" dirty="0" smtClean="0"/>
          </a:p>
          <a:p>
            <a:r>
              <a:rPr lang="en-US" b="1" dirty="0" smtClean="0"/>
              <a:t>Wrap-up</a:t>
            </a:r>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600" b="0" dirty="0" smtClean="0"/>
              <a:t>Agenda</a:t>
            </a:r>
            <a:endParaRPr lang="en-US" sz="3600" b="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Discuss how best to respond to presented case- immediately, the short and long term .</a:t>
            </a:r>
          </a:p>
          <a:p>
            <a:r>
              <a:rPr lang="en-US" b="1" dirty="0" smtClean="0"/>
              <a:t>Identify the most salient concerns and related response in keeping with best practice.</a:t>
            </a:r>
          </a:p>
          <a:p>
            <a:r>
              <a:rPr lang="en-US" b="1" dirty="0" smtClean="0"/>
              <a:t>How will your response change if</a:t>
            </a:r>
          </a:p>
          <a:p>
            <a:pPr lvl="2"/>
            <a:r>
              <a:rPr lang="en-US" sz="1800" b="1" dirty="0" smtClean="0"/>
              <a:t>You get information the perpetrator is a heavy AOD user</a:t>
            </a:r>
          </a:p>
          <a:p>
            <a:pPr lvl="2"/>
            <a:r>
              <a:rPr lang="en-US" sz="1800" b="1" dirty="0" smtClean="0"/>
              <a:t>There is access to a weapon</a:t>
            </a:r>
          </a:p>
          <a:p>
            <a:pPr lvl="2"/>
            <a:r>
              <a:rPr lang="en-US" sz="1800" b="1" dirty="0" smtClean="0"/>
              <a:t>Client comes in with new bruises</a:t>
            </a:r>
          </a:p>
          <a:p>
            <a:pPr lvl="2"/>
            <a:r>
              <a:rPr lang="en-US" sz="1800" b="1" dirty="0" smtClean="0"/>
              <a:t>You heard about the situation from</a:t>
            </a:r>
          </a:p>
          <a:p>
            <a:pPr lvl="3"/>
            <a:r>
              <a:rPr lang="en-US" sz="1600" b="1" dirty="0" smtClean="0"/>
              <a:t>one of your clients (a friend of the victim who attends your school</a:t>
            </a:r>
            <a:r>
              <a:rPr lang="en-US" sz="1600" b="1" dirty="0" smtClean="0"/>
              <a:t>)</a:t>
            </a:r>
          </a:p>
          <a:p>
            <a:pPr lvl="3"/>
            <a:r>
              <a:rPr lang="en-US" sz="1600" b="1" dirty="0" smtClean="0"/>
              <a:t>A faculty or staff </a:t>
            </a:r>
            <a:r>
              <a:rPr lang="en-US" sz="1600" b="1" dirty="0" smtClean="0"/>
              <a:t>member who came to consult.</a:t>
            </a:r>
          </a:p>
          <a:p>
            <a:pPr lvl="2"/>
            <a:endParaRPr lang="en-US" dirty="0" smtClean="0"/>
          </a:p>
          <a:p>
            <a:pPr lvl="2"/>
            <a:endParaRPr lang="en-US" dirty="0" smtClean="0"/>
          </a:p>
          <a:p>
            <a:pPr>
              <a:buNone/>
            </a:pPr>
            <a:endParaRPr lang="en-US" dirty="0"/>
          </a:p>
        </p:txBody>
      </p:sp>
      <p:sp>
        <p:nvSpPr>
          <p:cNvPr id="3" name="Title 2"/>
          <p:cNvSpPr>
            <a:spLocks noGrp="1"/>
          </p:cNvSpPr>
          <p:nvPr>
            <p:ph type="title"/>
          </p:nvPr>
        </p:nvSpPr>
        <p:spPr/>
        <p:txBody>
          <a:bodyPr/>
          <a:lstStyle/>
          <a:p>
            <a:pPr algn="ctr"/>
            <a:r>
              <a:rPr lang="en-US" dirty="0" smtClean="0"/>
              <a:t>In-depth Case Discussions </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idx="4294967295"/>
          </p:nvPr>
        </p:nvSpPr>
        <p:spPr>
          <a:xfrm>
            <a:off x="381000" y="228600"/>
            <a:ext cx="8229600" cy="1371600"/>
          </a:xfrm>
        </p:spPr>
        <p:txBody>
          <a:bodyPr>
            <a:normAutofit/>
          </a:bodyPr>
          <a:lstStyle/>
          <a:p>
            <a:pPr algn="ctr"/>
            <a:r>
              <a:rPr lang="en-US" sz="3600" dirty="0" smtClean="0"/>
              <a:t>Promote </a:t>
            </a:r>
            <a:r>
              <a:rPr lang="en-US" sz="3600" dirty="0" smtClean="0"/>
              <a:t>Wellness:</a:t>
            </a:r>
            <a:br>
              <a:rPr lang="en-US" sz="3600" dirty="0" smtClean="0"/>
            </a:br>
            <a:r>
              <a:rPr lang="en-US" sz="3600" dirty="0" smtClean="0"/>
              <a:t>Quality </a:t>
            </a:r>
            <a:r>
              <a:rPr lang="en-US" sz="3600" dirty="0" smtClean="0"/>
              <a:t>Supervision</a:t>
            </a:r>
          </a:p>
        </p:txBody>
      </p:sp>
      <p:sp>
        <p:nvSpPr>
          <p:cNvPr id="27651" name="Content Placeholder 2"/>
          <p:cNvSpPr>
            <a:spLocks noGrp="1"/>
          </p:cNvSpPr>
          <p:nvPr>
            <p:ph idx="4294967295"/>
          </p:nvPr>
        </p:nvSpPr>
        <p:spPr>
          <a:xfrm>
            <a:off x="381000" y="1676400"/>
            <a:ext cx="8229600" cy="3886200"/>
          </a:xfrm>
        </p:spPr>
        <p:txBody>
          <a:bodyPr/>
          <a:lstStyle/>
          <a:p>
            <a:pPr eaLnBrk="1" hangingPunct="1">
              <a:lnSpc>
                <a:spcPct val="80000"/>
              </a:lnSpc>
              <a:spcBef>
                <a:spcPct val="0"/>
              </a:spcBef>
            </a:pPr>
            <a:endParaRPr lang="en-US" sz="2400" b="1" dirty="0" smtClean="0"/>
          </a:p>
          <a:p>
            <a:pPr eaLnBrk="1" hangingPunct="1">
              <a:lnSpc>
                <a:spcPct val="80000"/>
              </a:lnSpc>
              <a:spcBef>
                <a:spcPct val="0"/>
              </a:spcBef>
            </a:pPr>
            <a:r>
              <a:rPr lang="en-US" sz="2400" b="1" dirty="0" smtClean="0"/>
              <a:t>What kinds of peer and other forms of supervision are available to me?</a:t>
            </a:r>
          </a:p>
          <a:p>
            <a:pPr eaLnBrk="1" hangingPunct="1">
              <a:lnSpc>
                <a:spcPct val="80000"/>
              </a:lnSpc>
              <a:spcBef>
                <a:spcPct val="0"/>
              </a:spcBef>
            </a:pPr>
            <a:endParaRPr lang="en-US" sz="2400" b="1" dirty="0" smtClean="0"/>
          </a:p>
          <a:p>
            <a:pPr eaLnBrk="1" hangingPunct="1">
              <a:lnSpc>
                <a:spcPct val="80000"/>
              </a:lnSpc>
              <a:spcBef>
                <a:spcPct val="0"/>
              </a:spcBef>
            </a:pPr>
            <a:r>
              <a:rPr lang="en-US" sz="2400" b="1" dirty="0" smtClean="0"/>
              <a:t>How safe do I feel in making use of such resources?</a:t>
            </a:r>
          </a:p>
          <a:p>
            <a:pPr eaLnBrk="1" hangingPunct="1">
              <a:lnSpc>
                <a:spcPct val="80000"/>
              </a:lnSpc>
              <a:spcBef>
                <a:spcPct val="0"/>
              </a:spcBef>
            </a:pPr>
            <a:endParaRPr lang="en-US" sz="2400" b="1" dirty="0" smtClean="0"/>
          </a:p>
          <a:p>
            <a:pPr eaLnBrk="1" hangingPunct="1">
              <a:lnSpc>
                <a:spcPct val="80000"/>
              </a:lnSpc>
              <a:spcBef>
                <a:spcPct val="0"/>
              </a:spcBef>
            </a:pPr>
            <a:r>
              <a:rPr lang="en-US" sz="2400" b="1" dirty="0" smtClean="0"/>
              <a:t>What would I need to develop a consultation or supervisory relationship in which I felt able to openly express genuine concerns potentially or actually affecting my work as a therapist?</a:t>
            </a:r>
          </a:p>
          <a:p>
            <a:pPr eaLnBrk="1" hangingPunct="1"/>
            <a:endParaRPr lang="en-US" sz="2800" dirty="0" smtClean="0">
              <a:solidFill>
                <a:schemeClr val="hlink"/>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p:cNvSpPr>
            <a:spLocks noChangeArrowheads="1"/>
          </p:cNvSpPr>
          <p:nvPr/>
        </p:nvSpPr>
        <p:spPr bwMode="auto">
          <a:xfrm>
            <a:off x="381000" y="1676400"/>
            <a:ext cx="8305800" cy="3785652"/>
          </a:xfrm>
          <a:prstGeom prst="rect">
            <a:avLst/>
          </a:prstGeom>
          <a:noFill/>
          <a:ln w="9525">
            <a:noFill/>
            <a:miter lim="800000"/>
            <a:headEnd/>
            <a:tailEnd/>
          </a:ln>
        </p:spPr>
        <p:txBody>
          <a:bodyPr anchor="ctr">
            <a:spAutoFit/>
          </a:bodyPr>
          <a:lstStyle/>
          <a:p>
            <a:pPr>
              <a:buClr>
                <a:schemeClr val="accent1"/>
              </a:buClr>
              <a:buFont typeface="Lucida Sans Unicode" pitchFamily="34" charset="0"/>
              <a:buChar char="▶"/>
            </a:pPr>
            <a:r>
              <a:rPr lang="en-US" sz="2400" b="1" dirty="0">
                <a:cs typeface="Times New Roman" pitchFamily="-110" charset="0"/>
              </a:rPr>
              <a:t>Use consultations and supervision regularly</a:t>
            </a:r>
          </a:p>
          <a:p>
            <a:pPr>
              <a:lnSpc>
                <a:spcPct val="150000"/>
              </a:lnSpc>
              <a:buClr>
                <a:schemeClr val="accent1"/>
              </a:buClr>
              <a:buFont typeface="Lucida Sans Unicode" pitchFamily="34" charset="0"/>
              <a:buChar char="▶"/>
            </a:pPr>
            <a:r>
              <a:rPr lang="en-US" sz="2400" b="1" dirty="0">
                <a:cs typeface="Times New Roman" pitchFamily="-110" charset="0"/>
              </a:rPr>
              <a:t>Use an interdisciplinary approach </a:t>
            </a:r>
          </a:p>
          <a:p>
            <a:pPr>
              <a:lnSpc>
                <a:spcPct val="150000"/>
              </a:lnSpc>
              <a:buClr>
                <a:schemeClr val="accent1"/>
              </a:buClr>
              <a:buFont typeface="Lucida Sans Unicode" pitchFamily="34" charset="0"/>
              <a:buChar char="▶"/>
            </a:pPr>
            <a:r>
              <a:rPr lang="en-US" sz="2400" b="1" dirty="0">
                <a:cs typeface="Times New Roman" pitchFamily="-110" charset="0"/>
              </a:rPr>
              <a:t>Belong to a professional organization</a:t>
            </a:r>
          </a:p>
          <a:p>
            <a:pPr>
              <a:lnSpc>
                <a:spcPct val="150000"/>
              </a:lnSpc>
              <a:buClr>
                <a:schemeClr val="accent1"/>
              </a:buClr>
              <a:buFont typeface="Lucida Sans Unicode" pitchFamily="34" charset="0"/>
              <a:buChar char="▶"/>
            </a:pPr>
            <a:r>
              <a:rPr lang="en-US" sz="2400" b="1" dirty="0">
                <a:cs typeface="Times New Roman" pitchFamily="-110" charset="0"/>
              </a:rPr>
              <a:t>Practice risk management</a:t>
            </a:r>
          </a:p>
          <a:p>
            <a:pPr>
              <a:lnSpc>
                <a:spcPct val="150000"/>
              </a:lnSpc>
              <a:buClr>
                <a:schemeClr val="accent1"/>
              </a:buClr>
              <a:buFont typeface="Lucida Sans Unicode" pitchFamily="34" charset="0"/>
              <a:buChar char="▶"/>
            </a:pPr>
            <a:r>
              <a:rPr lang="en-US" sz="2400" b="1" dirty="0">
                <a:cs typeface="Times New Roman" pitchFamily="-110" charset="0"/>
              </a:rPr>
              <a:t>Good practice management</a:t>
            </a:r>
          </a:p>
          <a:p>
            <a:pPr>
              <a:lnSpc>
                <a:spcPct val="150000"/>
              </a:lnSpc>
              <a:buClr>
                <a:schemeClr val="accent1"/>
              </a:buClr>
              <a:buFont typeface="Lucida Sans Unicode" pitchFamily="34" charset="0"/>
              <a:buChar char="▶"/>
            </a:pPr>
            <a:r>
              <a:rPr lang="en-US" sz="2400" b="1" dirty="0">
                <a:cs typeface="Times New Roman" pitchFamily="-110" charset="0"/>
              </a:rPr>
              <a:t>Continuing education</a:t>
            </a:r>
          </a:p>
          <a:p>
            <a:pPr>
              <a:lnSpc>
                <a:spcPct val="150000"/>
              </a:lnSpc>
              <a:buClr>
                <a:schemeClr val="accent1"/>
              </a:buClr>
              <a:buFont typeface="Lucida Sans Unicode" pitchFamily="34" charset="0"/>
              <a:buChar char="▶"/>
            </a:pPr>
            <a:r>
              <a:rPr lang="en-US" sz="2400" b="1" dirty="0">
                <a:cs typeface="Times New Roman" pitchFamily="-110" charset="0"/>
              </a:rPr>
              <a:t>Be involved in your own </a:t>
            </a:r>
            <a:r>
              <a:rPr lang="en-US" sz="2400" b="1" dirty="0" smtClean="0">
                <a:cs typeface="Times New Roman" pitchFamily="-110" charset="0"/>
              </a:rPr>
              <a:t>therapy</a:t>
            </a:r>
            <a:endParaRPr lang="en-US" sz="2400" b="1" dirty="0">
              <a:cs typeface="Times New Roman" pitchFamily="-110" charset="0"/>
            </a:endParaRPr>
          </a:p>
        </p:txBody>
      </p:sp>
      <p:sp>
        <p:nvSpPr>
          <p:cNvPr id="39939" name="TextBox 2"/>
          <p:cNvSpPr txBox="1">
            <a:spLocks noChangeArrowheads="1"/>
          </p:cNvSpPr>
          <p:nvPr/>
        </p:nvSpPr>
        <p:spPr bwMode="auto">
          <a:xfrm>
            <a:off x="533400" y="228601"/>
            <a:ext cx="8001000" cy="1200329"/>
          </a:xfrm>
          <a:prstGeom prst="rect">
            <a:avLst/>
          </a:prstGeom>
          <a:noFill/>
          <a:ln w="9525">
            <a:noFill/>
            <a:miter lim="800000"/>
            <a:headEnd/>
            <a:tailEnd/>
          </a:ln>
        </p:spPr>
        <p:txBody>
          <a:bodyPr wrap="square">
            <a:spAutoFit/>
          </a:bodyPr>
          <a:lstStyle/>
          <a:p>
            <a:pPr algn="ctr" eaLnBrk="1" hangingPunct="1"/>
            <a:r>
              <a:rPr lang="en-US" sz="3600" b="1" dirty="0" smtClean="0">
                <a:solidFill>
                  <a:schemeClr val="tx2"/>
                </a:solidFill>
                <a:effectLst>
                  <a:outerShdw blurRad="38100" dist="38100" dir="2700000" algn="tl">
                    <a:srgbClr val="000000">
                      <a:alpha val="43137"/>
                    </a:srgbClr>
                  </a:outerShdw>
                </a:effectLst>
              </a:rPr>
              <a:t>Promote Wellness:</a:t>
            </a:r>
          </a:p>
          <a:p>
            <a:pPr algn="ctr" eaLnBrk="1" hangingPunct="1"/>
            <a:r>
              <a:rPr lang="en-US" sz="3600" b="1" dirty="0" smtClean="0">
                <a:solidFill>
                  <a:schemeClr val="tx2"/>
                </a:solidFill>
                <a:effectLst>
                  <a:outerShdw blurRad="38100" dist="38100" dir="2700000" algn="tl">
                    <a:srgbClr val="000000">
                      <a:alpha val="43137"/>
                    </a:srgbClr>
                  </a:outerShdw>
                </a:effectLst>
              </a:rPr>
              <a:t>Taking </a:t>
            </a:r>
            <a:r>
              <a:rPr lang="en-US" sz="3600" b="1" dirty="0">
                <a:solidFill>
                  <a:schemeClr val="tx2"/>
                </a:solidFill>
                <a:effectLst>
                  <a:outerShdw blurRad="38100" dist="38100" dir="2700000" algn="tl">
                    <a:srgbClr val="000000">
                      <a:alpha val="43137"/>
                    </a:srgbClr>
                  </a:outerShdw>
                </a:effectLst>
              </a:rPr>
              <a:t>Care of Ourselves at work</a:t>
            </a:r>
          </a:p>
        </p:txBody>
      </p:sp>
    </p:spTree>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
          <p:cNvSpPr>
            <a:spLocks noChangeArrowheads="1"/>
          </p:cNvSpPr>
          <p:nvPr/>
        </p:nvSpPr>
        <p:spPr bwMode="auto">
          <a:xfrm>
            <a:off x="304800" y="1143001"/>
            <a:ext cx="8610600" cy="4524315"/>
          </a:xfrm>
          <a:prstGeom prst="rect">
            <a:avLst/>
          </a:prstGeom>
          <a:noFill/>
          <a:ln w="9525">
            <a:noFill/>
            <a:miter lim="800000"/>
            <a:headEnd/>
            <a:tailEnd/>
          </a:ln>
        </p:spPr>
        <p:txBody>
          <a:bodyPr wrap="square">
            <a:spAutoFit/>
          </a:bodyPr>
          <a:lstStyle/>
          <a:p>
            <a:pPr>
              <a:lnSpc>
                <a:spcPct val="150000"/>
              </a:lnSpc>
              <a:buClr>
                <a:schemeClr val="accent1"/>
              </a:buClr>
              <a:buFont typeface="Lucida Sans Unicode" pitchFamily="34" charset="0"/>
              <a:buChar char="▶"/>
            </a:pPr>
            <a:r>
              <a:rPr lang="en-US" sz="2400" b="1" dirty="0">
                <a:cs typeface="Times New Roman" pitchFamily="-110" charset="0"/>
              </a:rPr>
              <a:t>Warn your family members and friends </a:t>
            </a:r>
            <a:r>
              <a:rPr lang="en-US" sz="2400" b="1" dirty="0" smtClean="0">
                <a:cs typeface="Times New Roman" pitchFamily="-110" charset="0"/>
              </a:rPr>
              <a:t>about </a:t>
            </a:r>
            <a:r>
              <a:rPr lang="en-US" sz="2400" b="1" dirty="0">
                <a:cs typeface="Times New Roman" pitchFamily="-110" charset="0"/>
              </a:rPr>
              <a:t>the hazards of the profession</a:t>
            </a:r>
          </a:p>
          <a:p>
            <a:pPr>
              <a:lnSpc>
                <a:spcPct val="150000"/>
              </a:lnSpc>
              <a:buClr>
                <a:schemeClr val="accent1"/>
              </a:buClr>
              <a:buFont typeface="Lucida Sans Unicode" pitchFamily="34" charset="0"/>
              <a:buChar char="▶"/>
            </a:pPr>
            <a:r>
              <a:rPr lang="en-US" sz="2400" b="1" dirty="0">
                <a:cs typeface="Times New Roman" pitchFamily="-110" charset="0"/>
              </a:rPr>
              <a:t>Be involved in non-professional activities</a:t>
            </a:r>
          </a:p>
          <a:p>
            <a:pPr>
              <a:lnSpc>
                <a:spcPct val="150000"/>
              </a:lnSpc>
              <a:buClr>
                <a:schemeClr val="accent1"/>
              </a:buClr>
              <a:buFont typeface="Lucida Sans Unicode" pitchFamily="34" charset="0"/>
              <a:buChar char="▶"/>
            </a:pPr>
            <a:r>
              <a:rPr lang="en-US" sz="2400" b="1" dirty="0">
                <a:cs typeface="Times New Roman" pitchFamily="-110" charset="0"/>
              </a:rPr>
              <a:t>Be involved in your community</a:t>
            </a:r>
          </a:p>
          <a:p>
            <a:pPr>
              <a:lnSpc>
                <a:spcPct val="150000"/>
              </a:lnSpc>
              <a:buClr>
                <a:schemeClr val="accent1"/>
              </a:buClr>
              <a:buFont typeface="Lucida Sans Unicode" pitchFamily="34" charset="0"/>
              <a:buChar char="▶"/>
            </a:pPr>
            <a:r>
              <a:rPr lang="en-US" sz="2400" b="1" dirty="0">
                <a:cs typeface="Times New Roman" pitchFamily="-110" charset="0"/>
              </a:rPr>
              <a:t>Take time off from your </a:t>
            </a:r>
            <a:r>
              <a:rPr lang="en-US" sz="2400" b="1" dirty="0" smtClean="0">
                <a:cs typeface="Times New Roman" pitchFamily="-110" charset="0"/>
              </a:rPr>
              <a:t>practice or </a:t>
            </a:r>
            <a:r>
              <a:rPr lang="en-US" sz="2400" b="1" dirty="0">
                <a:cs typeface="Times New Roman" pitchFamily="-110" charset="0"/>
              </a:rPr>
              <a:t>go on vacation</a:t>
            </a:r>
          </a:p>
          <a:p>
            <a:pPr>
              <a:lnSpc>
                <a:spcPct val="150000"/>
              </a:lnSpc>
              <a:buClr>
                <a:schemeClr val="accent1"/>
              </a:buClr>
              <a:buFont typeface="Lucida Sans Unicode" pitchFamily="34" charset="0"/>
              <a:buChar char="▶"/>
            </a:pPr>
            <a:r>
              <a:rPr lang="en-US" sz="2400" b="1" dirty="0">
                <a:cs typeface="Times New Roman" pitchFamily="-110" charset="0"/>
              </a:rPr>
              <a:t>Attempt to diversify your friendships</a:t>
            </a:r>
          </a:p>
          <a:p>
            <a:pPr>
              <a:lnSpc>
                <a:spcPct val="150000"/>
              </a:lnSpc>
              <a:buClr>
                <a:schemeClr val="accent1"/>
              </a:buClr>
              <a:buFont typeface="Lucida Sans Unicode" pitchFamily="34" charset="0"/>
              <a:buChar char="▶"/>
            </a:pPr>
            <a:r>
              <a:rPr lang="en-US" sz="2400" b="1" dirty="0">
                <a:cs typeface="Times New Roman" pitchFamily="-110" charset="0"/>
              </a:rPr>
              <a:t>Separate the therapeutic mode from family mode</a:t>
            </a:r>
          </a:p>
          <a:p>
            <a:pPr>
              <a:lnSpc>
                <a:spcPct val="150000"/>
              </a:lnSpc>
              <a:buClr>
                <a:schemeClr val="accent1"/>
              </a:buClr>
              <a:buFont typeface="Lucida Sans Unicode" pitchFamily="34" charset="0"/>
              <a:buChar char="▶"/>
            </a:pPr>
            <a:r>
              <a:rPr lang="en-US" sz="2400" b="1" dirty="0">
                <a:cs typeface="Times New Roman" pitchFamily="-110" charset="0"/>
              </a:rPr>
              <a:t>Create a </a:t>
            </a:r>
            <a:r>
              <a:rPr lang="en-US" sz="2400" b="1" dirty="0" smtClean="0">
                <a:cs typeface="Times New Roman" pitchFamily="-110" charset="0"/>
              </a:rPr>
              <a:t>Balance</a:t>
            </a:r>
            <a:endParaRPr lang="en-US" sz="2400" b="1" dirty="0">
              <a:cs typeface="Times New Roman" pitchFamily="-110" charset="0"/>
            </a:endParaRPr>
          </a:p>
        </p:txBody>
      </p:sp>
      <p:sp>
        <p:nvSpPr>
          <p:cNvPr id="40963" name="Rectangle 2"/>
          <p:cNvSpPr>
            <a:spLocks noChangeArrowheads="1"/>
          </p:cNvSpPr>
          <p:nvPr/>
        </p:nvSpPr>
        <p:spPr bwMode="auto">
          <a:xfrm>
            <a:off x="0" y="304800"/>
            <a:ext cx="9144000" cy="1077218"/>
          </a:xfrm>
          <a:prstGeom prst="rect">
            <a:avLst/>
          </a:prstGeom>
          <a:noFill/>
          <a:ln w="9525">
            <a:noFill/>
            <a:miter lim="800000"/>
            <a:headEnd/>
            <a:tailEnd/>
          </a:ln>
        </p:spPr>
        <p:txBody>
          <a:bodyPr>
            <a:spAutoFit/>
          </a:bodyPr>
          <a:lstStyle/>
          <a:p>
            <a:pPr algn="ctr" eaLnBrk="1" hangingPunct="1"/>
            <a:r>
              <a:rPr lang="en-US" sz="3600" b="1" dirty="0" smtClean="0">
                <a:solidFill>
                  <a:schemeClr val="tx2"/>
                </a:solidFill>
                <a:effectLst>
                  <a:outerShdw blurRad="38100" dist="38100" dir="2700000" algn="tl">
                    <a:srgbClr val="000000">
                      <a:alpha val="43137"/>
                    </a:srgbClr>
                  </a:outerShdw>
                </a:effectLst>
              </a:rPr>
              <a:t>Promote Wellness:</a:t>
            </a:r>
          </a:p>
          <a:p>
            <a:pPr algn="ctr" eaLnBrk="1" hangingPunct="1"/>
            <a:r>
              <a:rPr lang="en-US" sz="2800" b="1" dirty="0" smtClean="0">
                <a:solidFill>
                  <a:schemeClr val="tx2"/>
                </a:solidFill>
                <a:effectLst>
                  <a:outerShdw blurRad="38100" dist="38100" dir="2700000" algn="tl">
                    <a:srgbClr val="000000">
                      <a:alpha val="43137"/>
                    </a:srgbClr>
                  </a:outerShdw>
                </a:effectLst>
              </a:rPr>
              <a:t>Taking </a:t>
            </a:r>
            <a:r>
              <a:rPr lang="en-US" sz="2800" b="1" dirty="0">
                <a:solidFill>
                  <a:schemeClr val="tx2"/>
                </a:solidFill>
                <a:effectLst>
                  <a:outerShdw blurRad="38100" dist="38100" dir="2700000" algn="tl">
                    <a:srgbClr val="000000">
                      <a:alpha val="43137"/>
                    </a:srgbClr>
                  </a:outerShdw>
                </a:effectLst>
              </a:rPr>
              <a:t>Care of Ourselves at Home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291"/>
          </a:xfrm>
        </p:spPr>
        <p:txBody>
          <a:bodyPr>
            <a:normAutofit fontScale="62500" lnSpcReduction="20000"/>
          </a:bodyPr>
          <a:lstStyle/>
          <a:p>
            <a:r>
              <a:rPr lang="en-US" sz="2400" dirty="0" err="1" smtClean="0"/>
              <a:t>Berkel</a:t>
            </a:r>
            <a:r>
              <a:rPr lang="en-US" sz="2400" dirty="0" smtClean="0"/>
              <a:t>, Furlong, Hickman, Blue; (2005). A Qualitative Examination of Black College Women’s Beliefs About Abuse in Relationships. </a:t>
            </a:r>
            <a:r>
              <a:rPr lang="en-US" sz="2400" i="1" dirty="0" smtClean="0"/>
              <a:t>Professional Psychology: Research and Practice, </a:t>
            </a:r>
            <a:r>
              <a:rPr lang="en-US" sz="2400" dirty="0" smtClean="0"/>
              <a:t>36, 283-290.</a:t>
            </a:r>
          </a:p>
          <a:p>
            <a:r>
              <a:rPr lang="en-US" sz="2400" dirty="0" smtClean="0"/>
              <a:t>Coker, Sanderson, Cantu, Huerta, Fadden; (2008). Frequency and Types of Partner Violence Among Mexican American College Women. </a:t>
            </a:r>
            <a:r>
              <a:rPr lang="en-US" sz="2400" i="1" dirty="0" smtClean="0"/>
              <a:t>Journal of American College Health, </a:t>
            </a:r>
            <a:r>
              <a:rPr lang="en-US" sz="2400" dirty="0" smtClean="0"/>
              <a:t>56, 665-673.</a:t>
            </a:r>
          </a:p>
          <a:p>
            <a:r>
              <a:rPr lang="en-US" sz="2400" dirty="0" smtClean="0"/>
              <a:t>Daley &amp; Noland; (2001). Intimate Partner Violence in College Students: A Cultural Comparison. </a:t>
            </a:r>
            <a:r>
              <a:rPr lang="en-US" sz="2400" i="1" dirty="0" smtClean="0"/>
              <a:t>The International electronic Journal of Health Education, </a:t>
            </a:r>
            <a:r>
              <a:rPr lang="en-US" sz="2400" dirty="0" smtClean="0"/>
              <a:t> 4, 35-40.</a:t>
            </a:r>
          </a:p>
          <a:p>
            <a:r>
              <a:rPr lang="en-US" sz="2400" dirty="0" err="1" smtClean="0"/>
              <a:t>Niolon</a:t>
            </a:r>
            <a:r>
              <a:rPr lang="en-US" sz="2400" dirty="0" smtClean="0"/>
              <a:t>, Whitaker, </a:t>
            </a:r>
            <a:r>
              <a:rPr lang="en-US" sz="2400" dirty="0" err="1" smtClean="0"/>
              <a:t>Feder</a:t>
            </a:r>
            <a:r>
              <a:rPr lang="en-US" sz="2400" dirty="0" smtClean="0"/>
              <a:t>, Campbell, </a:t>
            </a:r>
            <a:r>
              <a:rPr lang="en-US" sz="2400" dirty="0" err="1" smtClean="0"/>
              <a:t>Wallinder</a:t>
            </a:r>
            <a:r>
              <a:rPr lang="en-US" sz="2400" dirty="0" smtClean="0"/>
              <a:t>, Self-Brown, </a:t>
            </a:r>
            <a:r>
              <a:rPr lang="en-US" sz="2400" dirty="0" err="1" smtClean="0"/>
              <a:t>Chivers</a:t>
            </a:r>
            <a:r>
              <a:rPr lang="en-US" sz="2400" dirty="0" smtClean="0"/>
              <a:t>; (2009). A </a:t>
            </a:r>
            <a:r>
              <a:rPr lang="en-US" sz="2400" dirty="0" err="1" smtClean="0"/>
              <a:t>Multicomponent</a:t>
            </a:r>
            <a:r>
              <a:rPr lang="en-US" sz="2400" dirty="0" smtClean="0"/>
              <a:t> Intervention to Prevent Partner Violence Within an Existing Service Intervention. </a:t>
            </a:r>
            <a:r>
              <a:rPr lang="en-US" sz="2400" i="1" dirty="0" smtClean="0"/>
              <a:t>Professional Psychology: Research and Practice, </a:t>
            </a:r>
            <a:r>
              <a:rPr lang="en-US" sz="2400" dirty="0" smtClean="0"/>
              <a:t>40, 264-271.</a:t>
            </a:r>
          </a:p>
          <a:p>
            <a:r>
              <a:rPr lang="en-US" sz="2400" dirty="0" smtClean="0">
                <a:hlinkClick r:id="rId2" action="ppaction://hlinksldjump"/>
              </a:rPr>
              <a:t>NYS Resources</a:t>
            </a:r>
            <a:r>
              <a:rPr lang="en-US" sz="2400" dirty="0" smtClean="0"/>
              <a:t> http://www.opdv.state.ny.us/professionals/mental_health/index.html</a:t>
            </a:r>
          </a:p>
          <a:p>
            <a:r>
              <a:rPr lang="en-US" sz="2600" dirty="0" smtClean="0"/>
              <a:t>Pearlman, L.A. &amp; </a:t>
            </a:r>
            <a:r>
              <a:rPr lang="en-US" sz="2600" dirty="0" err="1" smtClean="0"/>
              <a:t>MacIan</a:t>
            </a:r>
            <a:r>
              <a:rPr lang="en-US" sz="2600" dirty="0" smtClean="0"/>
              <a:t>, P.S. (1995). Vicarious </a:t>
            </a:r>
            <a:r>
              <a:rPr lang="en-US" sz="2600" dirty="0" err="1" smtClean="0"/>
              <a:t>traumatization</a:t>
            </a:r>
            <a:r>
              <a:rPr lang="en-US" sz="2600" dirty="0" smtClean="0"/>
              <a:t>: An empirical study of the effects of trauma work on trauma therapists. </a:t>
            </a:r>
            <a:r>
              <a:rPr lang="en-US" sz="2600" i="1" dirty="0" smtClean="0"/>
              <a:t>Professional Psychology: Research and Practice, 26</a:t>
            </a:r>
            <a:r>
              <a:rPr lang="en-US" sz="2600" dirty="0" smtClean="0"/>
              <a:t>, 558-565.</a:t>
            </a:r>
          </a:p>
          <a:p>
            <a:r>
              <a:rPr lang="en-US" sz="2400" dirty="0" smtClean="0"/>
              <a:t>Schwartz, Magee, Griffin, Dupuis; (2004). Effects of a Group Preventive Intervention on Risk and Protective Factors Related to Dating Violence. </a:t>
            </a:r>
            <a:r>
              <a:rPr lang="en-US" sz="2400" i="1" dirty="0" smtClean="0"/>
              <a:t>Group Dynamics: Theory, </a:t>
            </a:r>
            <a:r>
              <a:rPr lang="en-US" sz="2400" i="1" dirty="0" err="1" smtClean="0"/>
              <a:t>Reasearch</a:t>
            </a:r>
            <a:r>
              <a:rPr lang="en-US" sz="2400" i="1" dirty="0" smtClean="0"/>
              <a:t>, and Practice, </a:t>
            </a:r>
            <a:r>
              <a:rPr lang="en-US" sz="2400" dirty="0" smtClean="0"/>
              <a:t>8, 221-231.</a:t>
            </a:r>
          </a:p>
          <a:p>
            <a:r>
              <a:rPr lang="en-US" sz="2400" dirty="0" smtClean="0"/>
              <a:t>Stein, Tran, Fisher; (2009). Intimate Partner Violence Experience and Expectations Among College Women in Dating Relationships: Implications for Behavioral Interventions. </a:t>
            </a:r>
            <a:r>
              <a:rPr lang="en-US" sz="2400" i="1" dirty="0" smtClean="0"/>
              <a:t>Violence and Victims, </a:t>
            </a:r>
            <a:r>
              <a:rPr lang="en-US" sz="2400" dirty="0" smtClean="0"/>
              <a:t>24, 153-162.</a:t>
            </a:r>
          </a:p>
          <a:p>
            <a:pPr>
              <a:buNone/>
            </a:pPr>
            <a:endParaRPr lang="en-US" sz="2800"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Resources</a:t>
            </a:r>
            <a:endParaRPr lang="en-US"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p:txBody>
          <a:bodyPr>
            <a:normAutofit fontScale="92500"/>
          </a:bodyPr>
          <a:lstStyle/>
          <a:p>
            <a:r>
              <a:rPr lang="en-US" sz="3000" b="1" dirty="0" smtClean="0"/>
              <a:t>Relationship </a:t>
            </a:r>
            <a:r>
              <a:rPr lang="en-US" sz="3000" b="1" dirty="0"/>
              <a:t>violence is any kind of abuse that takes place in a relationship or household. It can involve lovers, former spouses, ex-lovers, </a:t>
            </a:r>
            <a:r>
              <a:rPr lang="en-US" sz="3000" b="1" dirty="0" smtClean="0"/>
              <a:t>roommates, etc.</a:t>
            </a:r>
          </a:p>
          <a:p>
            <a:r>
              <a:rPr lang="en-US" sz="3000" b="1" dirty="0" smtClean="0"/>
              <a:t>Relationship violence is not a singular event but a pattern of assaulting and coercive behavior utilized by the abuser against the victim. </a:t>
            </a:r>
          </a:p>
          <a:p>
            <a:r>
              <a:rPr lang="en-US" sz="3000" b="1" dirty="0" smtClean="0"/>
              <a:t>Other terms used include  Domestic Violence and Intimate partner violence.</a:t>
            </a:r>
          </a:p>
          <a:p>
            <a:endParaRPr lang="en-US" sz="3000" dirty="0"/>
          </a:p>
        </p:txBody>
      </p:sp>
      <p:sp>
        <p:nvSpPr>
          <p:cNvPr id="24578" name="Rectangle 2"/>
          <p:cNvSpPr>
            <a:spLocks noGrp="1" noChangeArrowheads="1"/>
          </p:cNvSpPr>
          <p:nvPr>
            <p:ph type="title"/>
          </p:nvPr>
        </p:nvSpPr>
        <p:spPr/>
        <p:txBody>
          <a:bodyPr>
            <a:normAutofit fontScale="90000"/>
          </a:bodyPr>
          <a:lstStyle/>
          <a:p>
            <a:pPr algn="ctr"/>
            <a:r>
              <a:rPr lang="en-US" sz="4000" dirty="0" smtClean="0"/>
              <a:t>Defining Relationship Violence	</a:t>
            </a:r>
            <a:endParaRPr lang="en-US" sz="4000" dirty="0">
              <a:solidFill>
                <a:srgbClr val="FF9933"/>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p:txBody>
          <a:bodyPr/>
          <a:lstStyle/>
          <a:p>
            <a:pPr>
              <a:buFont typeface="Wingdings" pitchFamily="2" charset="2"/>
              <a:buChar char="Ø"/>
            </a:pPr>
            <a:r>
              <a:rPr lang="en-US" b="1" dirty="0"/>
              <a:t>The main purpose of abuse is to </a:t>
            </a:r>
            <a:r>
              <a:rPr lang="en-US" b="1" u="sng" dirty="0"/>
              <a:t>maintain</a:t>
            </a:r>
            <a:r>
              <a:rPr lang="en-US" b="1" dirty="0"/>
              <a:t> </a:t>
            </a:r>
            <a:r>
              <a:rPr lang="en-US" b="1" u="sng" dirty="0"/>
              <a:t>power and control</a:t>
            </a:r>
            <a:r>
              <a:rPr lang="en-US" b="1" dirty="0"/>
              <a:t>!!</a:t>
            </a:r>
          </a:p>
          <a:p>
            <a:pPr>
              <a:buFont typeface="Wingdings" pitchFamily="2" charset="2"/>
              <a:buChar char="Ø"/>
            </a:pPr>
            <a:r>
              <a:rPr lang="en-US" b="1" dirty="0"/>
              <a:t>Five forms of relationship violence exist:</a:t>
            </a:r>
          </a:p>
          <a:p>
            <a:pPr lvl="2">
              <a:buClr>
                <a:schemeClr val="accent1"/>
              </a:buClr>
              <a:buSzPct val="68000"/>
              <a:buFont typeface="Wingdings" pitchFamily="2" charset="2"/>
              <a:buChar char="Ø"/>
            </a:pPr>
            <a:r>
              <a:rPr lang="en-US" b="1" dirty="0"/>
              <a:t> </a:t>
            </a:r>
            <a:r>
              <a:rPr lang="en-US" sz="2800" b="1" dirty="0"/>
              <a:t>Physical</a:t>
            </a:r>
          </a:p>
          <a:p>
            <a:pPr lvl="2">
              <a:buClr>
                <a:schemeClr val="accent1"/>
              </a:buClr>
              <a:buSzPct val="68000"/>
              <a:buFont typeface="Wingdings" pitchFamily="2" charset="2"/>
              <a:buChar char="Ø"/>
            </a:pPr>
            <a:r>
              <a:rPr lang="en-US" sz="2800" b="1" dirty="0"/>
              <a:t> Emotional</a:t>
            </a:r>
          </a:p>
          <a:p>
            <a:pPr lvl="2">
              <a:buClr>
                <a:schemeClr val="accent1"/>
              </a:buClr>
              <a:buSzPct val="68000"/>
              <a:buFont typeface="Wingdings" pitchFamily="2" charset="2"/>
              <a:buChar char="Ø"/>
            </a:pPr>
            <a:r>
              <a:rPr lang="en-US" sz="2800" b="1" dirty="0"/>
              <a:t> Economic</a:t>
            </a:r>
          </a:p>
          <a:p>
            <a:pPr lvl="2">
              <a:buClr>
                <a:schemeClr val="accent1"/>
              </a:buClr>
              <a:buSzPct val="68000"/>
              <a:buFont typeface="Wingdings" pitchFamily="2" charset="2"/>
              <a:buChar char="Ø"/>
            </a:pPr>
            <a:r>
              <a:rPr lang="en-US" sz="2800" b="1" dirty="0"/>
              <a:t> Psychological</a:t>
            </a:r>
          </a:p>
          <a:p>
            <a:pPr lvl="2">
              <a:buClr>
                <a:schemeClr val="accent1"/>
              </a:buClr>
              <a:buSzPct val="68000"/>
              <a:buFont typeface="Wingdings" pitchFamily="2" charset="2"/>
              <a:buChar char="Ø"/>
            </a:pPr>
            <a:r>
              <a:rPr lang="en-US" sz="2800" b="1" dirty="0"/>
              <a:t> Sexual </a:t>
            </a:r>
          </a:p>
        </p:txBody>
      </p:sp>
      <p:sp>
        <p:nvSpPr>
          <p:cNvPr id="25602" name="Rectangle 2"/>
          <p:cNvSpPr>
            <a:spLocks noGrp="1" noChangeArrowheads="1"/>
          </p:cNvSpPr>
          <p:nvPr>
            <p:ph type="title"/>
          </p:nvPr>
        </p:nvSpPr>
        <p:spPr/>
        <p:txBody>
          <a:bodyPr>
            <a:normAutofit/>
          </a:bodyPr>
          <a:lstStyle/>
          <a:p>
            <a:pPr algn="ctr"/>
            <a:r>
              <a:rPr lang="en-US" sz="3600" dirty="0"/>
              <a:t>Types of Abuse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smtClean="0"/>
              <a:t>One in four women will experience relationship violence in her lifetime</a:t>
            </a:r>
          </a:p>
          <a:p>
            <a:r>
              <a:rPr lang="en-US" b="1" dirty="0" smtClean="0"/>
              <a:t>An estimated 1.3 million women are victims of physical assault by an intimate partner each year</a:t>
            </a:r>
          </a:p>
          <a:p>
            <a:r>
              <a:rPr lang="en-US" b="1" dirty="0" smtClean="0"/>
              <a:t>24% of IPV homicides are males</a:t>
            </a:r>
          </a:p>
          <a:p>
            <a:r>
              <a:rPr lang="en-US" b="1" dirty="0" smtClean="0"/>
              <a:t>Females who are 20-24 years of age are at the greatest risk for intimate partner violence</a:t>
            </a:r>
            <a:endParaRPr lang="en-US" b="1" dirty="0"/>
          </a:p>
        </p:txBody>
      </p:sp>
      <p:sp>
        <p:nvSpPr>
          <p:cNvPr id="3" name="Title 2"/>
          <p:cNvSpPr>
            <a:spLocks noGrp="1"/>
          </p:cNvSpPr>
          <p:nvPr>
            <p:ph type="title"/>
          </p:nvPr>
        </p:nvSpPr>
        <p:spPr>
          <a:xfrm>
            <a:off x="533400" y="152400"/>
            <a:ext cx="8153400" cy="1265238"/>
          </a:xfrm>
        </p:spPr>
        <p:txBody>
          <a:bodyPr>
            <a:normAutofit/>
          </a:bodyPr>
          <a:lstStyle/>
          <a:p>
            <a:pPr algn="ctr"/>
            <a:r>
              <a:rPr lang="en-US" sz="3600" dirty="0" smtClean="0"/>
              <a:t>Relevant Statistical Data and Information</a:t>
            </a:r>
            <a:endParaRPr lang="en-US" sz="3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smtClean="0"/>
              <a:t>Abusive behavior is common in college </a:t>
            </a:r>
            <a:r>
              <a:rPr lang="en-US" b="1" dirty="0" smtClean="0"/>
              <a:t>relationships</a:t>
            </a:r>
          </a:p>
          <a:p>
            <a:r>
              <a:rPr lang="en-US" b="1" dirty="0" smtClean="0"/>
              <a:t>In a study, 1 in 4 college male student reported battering a previous or current female partner (Silverman and Williamson, 1997)</a:t>
            </a:r>
          </a:p>
          <a:p>
            <a:r>
              <a:rPr lang="en-US" b="1" dirty="0" smtClean="0"/>
              <a:t>21% unmarried college women reported having been physically assaulted by a current or previous romantic partner. (Luthra and Gidycz, 2001)</a:t>
            </a:r>
          </a:p>
          <a:p>
            <a:endParaRPr lang="en-US" b="1" dirty="0" smtClean="0"/>
          </a:p>
        </p:txBody>
      </p:sp>
      <p:sp>
        <p:nvSpPr>
          <p:cNvPr id="3" name="Title 2"/>
          <p:cNvSpPr>
            <a:spLocks noGrp="1"/>
          </p:cNvSpPr>
          <p:nvPr>
            <p:ph type="title"/>
          </p:nvPr>
        </p:nvSpPr>
        <p:spPr/>
        <p:txBody>
          <a:bodyPr>
            <a:noAutofit/>
          </a:bodyPr>
          <a:lstStyle/>
          <a:p>
            <a:pPr algn="ctr"/>
            <a:r>
              <a:rPr lang="en-US" sz="3600" dirty="0" smtClean="0"/>
              <a:t>Understanding Relationship Violence</a:t>
            </a:r>
            <a:endParaRPr lang="en-US"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Women in dating relationships </a:t>
            </a:r>
            <a:r>
              <a:rPr lang="en-US" b="1" dirty="0" smtClean="0"/>
              <a:t>perpetrate </a:t>
            </a:r>
            <a:r>
              <a:rPr lang="en-US" b="1" dirty="0" smtClean="0"/>
              <a:t>more violence (grabbing, shoving, slapping, throwing things)  against their partners than men (Luthra and Gidycz, 2006) </a:t>
            </a:r>
            <a:endParaRPr lang="en-US" b="1" dirty="0" smtClean="0"/>
          </a:p>
          <a:p>
            <a:r>
              <a:rPr lang="en-US" b="1" dirty="0" smtClean="0"/>
              <a:t>Greater </a:t>
            </a:r>
            <a:r>
              <a:rPr lang="en-US" b="1" dirty="0" smtClean="0"/>
              <a:t>percentage of dating partners are psychologically abused than are physically abused</a:t>
            </a:r>
            <a:endParaRPr lang="en-US" sz="1200" b="1" dirty="0" smtClean="0"/>
          </a:p>
          <a:p>
            <a:r>
              <a:rPr lang="en-US" b="1" dirty="0" smtClean="0"/>
              <a:t>Psychological abuse may precede physical abuse</a:t>
            </a:r>
            <a:endParaRPr lang="en-US" sz="1200" b="1" dirty="0" smtClean="0"/>
          </a:p>
          <a:p>
            <a:endParaRPr lang="en-US" dirty="0"/>
          </a:p>
        </p:txBody>
      </p:sp>
      <p:sp>
        <p:nvSpPr>
          <p:cNvPr id="3" name="Title 2"/>
          <p:cNvSpPr>
            <a:spLocks noGrp="1"/>
          </p:cNvSpPr>
          <p:nvPr>
            <p:ph type="title"/>
          </p:nvPr>
        </p:nvSpPr>
        <p:spPr/>
        <p:txBody>
          <a:bodyPr>
            <a:normAutofit fontScale="90000"/>
          </a:bodyPr>
          <a:lstStyle/>
          <a:p>
            <a:pPr algn="ctr"/>
            <a:r>
              <a:rPr lang="en-US" sz="4400" dirty="0" smtClean="0"/>
              <a:t>Understanding Relationship Violence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b="1" dirty="0" smtClean="0"/>
              <a:t>Increased sexual behaviors with multiple partners</a:t>
            </a:r>
          </a:p>
          <a:p>
            <a:r>
              <a:rPr lang="en-US" sz="2800" b="1" dirty="0" smtClean="0"/>
              <a:t>Suicide attempts</a:t>
            </a:r>
          </a:p>
          <a:p>
            <a:r>
              <a:rPr lang="en-US" sz="2800" b="1" dirty="0" smtClean="0"/>
              <a:t>Episodic heavy drinking</a:t>
            </a:r>
          </a:p>
          <a:p>
            <a:r>
              <a:rPr lang="en-US" sz="2800" b="1" dirty="0" smtClean="0"/>
              <a:t>Depression</a:t>
            </a:r>
          </a:p>
          <a:p>
            <a:r>
              <a:rPr lang="en-US" sz="2800" b="1" dirty="0" smtClean="0"/>
              <a:t>Anxiety</a:t>
            </a:r>
          </a:p>
          <a:p>
            <a:r>
              <a:rPr lang="en-US" sz="2800" b="1" dirty="0" smtClean="0"/>
              <a:t>Poor Grades</a:t>
            </a:r>
          </a:p>
          <a:p>
            <a:r>
              <a:rPr lang="en-US" sz="2800" b="1" dirty="0" smtClean="0"/>
              <a:t>Can be an enduring feature of relational pattern</a:t>
            </a:r>
          </a:p>
          <a:p>
            <a:endParaRPr lang="en-US" sz="1200" dirty="0" smtClean="0"/>
          </a:p>
          <a:p>
            <a:endParaRPr lang="en-US" dirty="0"/>
          </a:p>
        </p:txBody>
      </p:sp>
      <p:sp>
        <p:nvSpPr>
          <p:cNvPr id="3" name="Title 2"/>
          <p:cNvSpPr>
            <a:spLocks noGrp="1"/>
          </p:cNvSpPr>
          <p:nvPr>
            <p:ph type="title"/>
          </p:nvPr>
        </p:nvSpPr>
        <p:spPr/>
        <p:txBody>
          <a:bodyPr>
            <a:normAutofit/>
          </a:bodyPr>
          <a:lstStyle/>
          <a:p>
            <a:pPr algn="ctr"/>
            <a:r>
              <a:rPr lang="en-US" sz="3600" dirty="0" smtClean="0"/>
              <a:t>Impacts of Relationship Violence</a:t>
            </a:r>
            <a:endParaRPr lang="en-US" sz="3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Workshops</a:t>
            </a:r>
          </a:p>
          <a:p>
            <a:endParaRPr lang="en-US" dirty="0" smtClean="0"/>
          </a:p>
          <a:p>
            <a:r>
              <a:rPr lang="en-US" dirty="0" smtClean="0"/>
              <a:t>Credit bearing courses</a:t>
            </a:r>
          </a:p>
          <a:p>
            <a:endParaRPr lang="en-US" dirty="0" smtClean="0"/>
          </a:p>
          <a:p>
            <a:r>
              <a:rPr lang="en-US" dirty="0" smtClean="0"/>
              <a:t>Clinical groups</a:t>
            </a:r>
          </a:p>
          <a:p>
            <a:endParaRPr lang="en-US" dirty="0" smtClean="0"/>
          </a:p>
          <a:p>
            <a:r>
              <a:rPr lang="en-US" dirty="0" smtClean="0"/>
              <a:t>Classroom presentations</a:t>
            </a:r>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600" dirty="0" smtClean="0"/>
              <a:t>Prevention on College Campuses</a:t>
            </a:r>
            <a:endParaRPr lang="en-US" sz="3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1986</TotalTime>
  <Words>2758</Words>
  <Application>Microsoft Office PowerPoint</Application>
  <PresentationFormat>On-screen Show (4:3)</PresentationFormat>
  <Paragraphs>247</Paragraphs>
  <Slides>24</Slides>
  <Notes>5</Notes>
  <HiddenSlides>1</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Developing Best Practice in Relationship Violence Intervention on a College Campus</vt:lpstr>
      <vt:lpstr>Agenda</vt:lpstr>
      <vt:lpstr>Defining Relationship Violence </vt:lpstr>
      <vt:lpstr>Types of Abuse</vt:lpstr>
      <vt:lpstr>Relevant Statistical Data and Information</vt:lpstr>
      <vt:lpstr>Understanding Relationship Violence</vt:lpstr>
      <vt:lpstr>Understanding Relationship Violence</vt:lpstr>
      <vt:lpstr>Impacts of Relationship Violence</vt:lpstr>
      <vt:lpstr>Prevention on College Campuses</vt:lpstr>
      <vt:lpstr>Reviewing Interventions</vt:lpstr>
      <vt:lpstr> Additional Consideration for Interventions  </vt:lpstr>
      <vt:lpstr>Case Study 1</vt:lpstr>
      <vt:lpstr> When a client discloses abuse </vt:lpstr>
      <vt:lpstr> Assessing Danger </vt:lpstr>
      <vt:lpstr> Assessing danger: statistical risk factors </vt:lpstr>
      <vt:lpstr>Safety and treatment planning</vt:lpstr>
      <vt:lpstr>Safety and treatment planning (contd)</vt:lpstr>
      <vt:lpstr>In College setting</vt:lpstr>
      <vt:lpstr> Risk assessment questions </vt:lpstr>
      <vt:lpstr>In-depth Case Discussions </vt:lpstr>
      <vt:lpstr>Promote Wellness: Quality Supervision</vt:lpstr>
      <vt:lpstr>Slide 22</vt:lpstr>
      <vt:lpstr>Slide 23</vt:lpstr>
      <vt:lpstr>Resources</vt:lpstr>
    </vt:vector>
  </TitlesOfParts>
  <Company>Buffalo State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Best Practice in Relationship Violence Intervention on a College Campus</dc:title>
  <dc:creator>Meredith Beck</dc:creator>
  <cp:lastModifiedBy>akindema</cp:lastModifiedBy>
  <cp:revision>130</cp:revision>
  <dcterms:created xsi:type="dcterms:W3CDTF">2010-05-21T18:44:34Z</dcterms:created>
  <dcterms:modified xsi:type="dcterms:W3CDTF">2010-06-08T20:19:04Z</dcterms:modified>
</cp:coreProperties>
</file>