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8" r:id="rId2"/>
    <p:sldId id="268" r:id="rId3"/>
    <p:sldId id="369" r:id="rId4"/>
    <p:sldId id="341" r:id="rId5"/>
    <p:sldId id="389" r:id="rId6"/>
    <p:sldId id="388" r:id="rId7"/>
    <p:sldId id="376" r:id="rId8"/>
    <p:sldId id="339" r:id="rId9"/>
    <p:sldId id="340" r:id="rId10"/>
    <p:sldId id="345" r:id="rId11"/>
    <p:sldId id="346" r:id="rId12"/>
    <p:sldId id="347" r:id="rId13"/>
    <p:sldId id="377" r:id="rId14"/>
    <p:sldId id="349" r:id="rId15"/>
    <p:sldId id="350" r:id="rId16"/>
    <p:sldId id="371" r:id="rId17"/>
    <p:sldId id="372" r:id="rId18"/>
    <p:sldId id="351" r:id="rId19"/>
    <p:sldId id="352" r:id="rId20"/>
    <p:sldId id="353" r:id="rId21"/>
    <p:sldId id="378" r:id="rId22"/>
    <p:sldId id="354" r:id="rId23"/>
    <p:sldId id="355" r:id="rId24"/>
    <p:sldId id="356" r:id="rId25"/>
    <p:sldId id="383" r:id="rId26"/>
    <p:sldId id="381" r:id="rId27"/>
    <p:sldId id="384" r:id="rId28"/>
    <p:sldId id="379" r:id="rId29"/>
    <p:sldId id="387" r:id="rId30"/>
    <p:sldId id="380" r:id="rId31"/>
    <p:sldId id="390" r:id="rId32"/>
  </p:sldIdLst>
  <p:sldSz cx="9144000" cy="6858000" type="screen4x3"/>
  <p:notesSz cx="7021513" cy="92995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84"/>
    <a:srgbClr val="A80C2C"/>
    <a:srgbClr val="AE0D21"/>
    <a:srgbClr val="8A0E1E"/>
    <a:srgbClr val="6B232C"/>
    <a:srgbClr val="2D876C"/>
    <a:srgbClr val="2D875A"/>
    <a:srgbClr val="FFD2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67606" autoAdjust="0"/>
  </p:normalViewPr>
  <p:slideViewPr>
    <p:cSldViewPr snapToGrid="0">
      <p:cViewPr varScale="1">
        <p:scale>
          <a:sx n="49" d="100"/>
          <a:sy n="49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5" rIns="93249" bIns="46625" numCol="1" anchor="t" anchorCtr="0" compatLnSpc="1">
            <a:prstTxWarp prst="textNoShape">
              <a:avLst/>
            </a:prstTxWarp>
          </a:bodyPr>
          <a:lstStyle>
            <a:lvl1pPr defTabSz="9327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5" rIns="93249" bIns="46625" numCol="1" anchor="t" anchorCtr="0" compatLnSpc="1">
            <a:prstTxWarp prst="textNoShape">
              <a:avLst/>
            </a:prstTxWarp>
          </a:bodyPr>
          <a:lstStyle>
            <a:lvl1pPr algn="r" defTabSz="9327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5" rIns="93249" bIns="46625" numCol="1" anchor="b" anchorCtr="0" compatLnSpc="1">
            <a:prstTxWarp prst="textNoShape">
              <a:avLst/>
            </a:prstTxWarp>
          </a:bodyPr>
          <a:lstStyle>
            <a:lvl1pPr defTabSz="9327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285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5" rIns="93249" bIns="46625" numCol="1" anchor="b" anchorCtr="0" compatLnSpc="1">
            <a:prstTxWarp prst="textNoShape">
              <a:avLst/>
            </a:prstTxWarp>
          </a:bodyPr>
          <a:lstStyle>
            <a:lvl1pPr algn="r" defTabSz="932757">
              <a:defRPr sz="1200"/>
            </a:lvl1pPr>
          </a:lstStyle>
          <a:p>
            <a:pPr>
              <a:defRPr/>
            </a:pPr>
            <a:fld id="{5A72119F-B8B7-4203-BB40-59D7C5082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3237" cy="465138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pPr>
              <a:defRPr/>
            </a:pPr>
            <a:fld id="{16ADA307-00FA-4CCE-AD2D-8677E8DA5AD4}" type="datetimeFigureOut">
              <a:rPr lang="en-US"/>
              <a:pPr>
                <a:defRPr/>
              </a:pPr>
              <a:t>6/14/2010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8013"/>
            <a:ext cx="5618163" cy="4183062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4438"/>
            <a:ext cx="3043238" cy="46355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4438"/>
            <a:ext cx="3043237" cy="46355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pPr>
              <a:defRPr/>
            </a:pPr>
            <a:fld id="{F98A945C-49F0-44B4-B010-F30B6AA75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Historical context?</a:t>
            </a:r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243A12-2246-4AAA-8838-D61AC2A9FEB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Talk a little about our sites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89E5B4-147E-4E49-B51D-32CCFD036D3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About 25% of students seen at Let’s Talk are referred directly to CAPS</a:t>
            </a:r>
          </a:p>
          <a:p>
            <a:r>
              <a:rPr lang="en-US" smtClean="0"/>
              <a:t>Another ~25% are served at CAPS at some other time</a:t>
            </a:r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4570F8-BFE1-477D-95DB-00627C84BD5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0FDEE-58DB-431C-B8E7-4128EB84E22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9075" indent="-219075" eaLnBrk="1" hangingPunct="1">
              <a:spcBef>
                <a:spcPct val="0"/>
              </a:spcBef>
              <a:buFontTx/>
              <a:buAutoNum type="arabicParenR"/>
            </a:pPr>
            <a:r>
              <a:rPr lang="en-US" smtClean="0"/>
              <a:t>One time student from Chile after earthquake	Carrie</a:t>
            </a:r>
          </a:p>
          <a:p>
            <a:pPr marL="219075" indent="-219075" eaLnBrk="1" hangingPunct="1">
              <a:spcBef>
                <a:spcPct val="0"/>
              </a:spcBef>
              <a:buFontTx/>
              <a:buAutoNum type="arabicParenR"/>
            </a:pPr>
            <a:r>
              <a:rPr lang="en-US" smtClean="0"/>
              <a:t>2 times masturbation student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B1C084-4B77-43BA-B006-8507A38A65DC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Seen Once </a:t>
            </a:r>
          </a:p>
          <a:p>
            <a:r>
              <a:rPr lang="en-US" smtClean="0"/>
              <a:t>	Carrie – concerned friend</a:t>
            </a:r>
          </a:p>
          <a:p>
            <a:r>
              <a:rPr lang="en-US" smtClean="0"/>
              <a:t>	-Chile </a:t>
            </a:r>
          </a:p>
          <a:p>
            <a:r>
              <a:rPr lang="en-US" smtClean="0"/>
              <a:t>Seen Twice</a:t>
            </a:r>
          </a:p>
          <a:p>
            <a:r>
              <a:rPr lang="en-US" smtClean="0"/>
              <a:t>	Susan – Oct/May</a:t>
            </a:r>
          </a:p>
          <a:p>
            <a:r>
              <a:rPr lang="en-US" smtClean="0"/>
              <a:t>	Carrie – masturbation international student</a:t>
            </a:r>
          </a:p>
          <a:p>
            <a:r>
              <a:rPr lang="en-US" smtClean="0"/>
              <a:t>Referrals</a:t>
            </a:r>
          </a:p>
          <a:p>
            <a:r>
              <a:rPr lang="en-US" smtClean="0"/>
              <a:t>	Carrie - ADHD</a:t>
            </a:r>
          </a:p>
          <a:p>
            <a:r>
              <a:rPr lang="en-US" smtClean="0"/>
              <a:t>	Susan – refer to CCI</a:t>
            </a:r>
          </a:p>
          <a:p>
            <a:r>
              <a:rPr lang="en-US" smtClean="0"/>
              <a:t>Gradual Engagement</a:t>
            </a:r>
          </a:p>
          <a:p>
            <a:r>
              <a:rPr lang="en-US" smtClean="0"/>
              <a:t>	Susan – (Matts’ client)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130BBB-0817-4589-BC7F-95D4D4C973D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-1524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-1524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0" y="1600200"/>
            <a:ext cx="777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192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yTitle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640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i="1" kern="0" dirty="0">
                <a:solidFill>
                  <a:srgbClr val="2C2C8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 Innovative Outreach Program at Cornell University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000" i="1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latin typeface="Times New Roman" pitchFamily="18" charset="0"/>
                <a:ea typeface="+mn-ea"/>
                <a:cs typeface="Times New Roman" pitchFamily="18" charset="0"/>
              </a:rPr>
              <a:t>Carrie Cragun, Susan Han &amp; Matt Boone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latin typeface="Times New Roman" pitchFamily="18" charset="0"/>
                <a:ea typeface="+mn-ea"/>
                <a:cs typeface="Times New Roman" pitchFamily="18" charset="0"/>
              </a:rPr>
              <a:t>Cornell University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i="1" kern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9350"/>
            <a:ext cx="533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Goals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Demystify counselors and counseling process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Early intervention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Some students only access counseling at the point of crisis.  Students may access Let’s Talk sooner.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Engage students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to counseling process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May be more likely to come back in the future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May be more likely to access counseling services</a:t>
            </a:r>
          </a:p>
          <a:p>
            <a:pPr lvl="1"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Site Placement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Two goals: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(1) Reach and support a specific community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(2) Easy access for entire Cornell community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reyTitleLeft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Sites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International students office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Learning Strategies Center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College of Engineering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College of Arts and Sciences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Latino Studies Program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Asian-American Studies Program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African-American program house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Freshman community center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Graduate school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Law school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Business school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Veterinary school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Graduate housing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346200" y="22558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Accessing Let’s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75" y="101600"/>
            <a:ext cx="3763963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8" y="1954213"/>
            <a:ext cx="6638925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letstalkques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1727200"/>
            <a:ext cx="6934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letstalkquest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1270000"/>
            <a:ext cx="61722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663" y="292100"/>
            <a:ext cx="72596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9725"/>
            <a:ext cx="73025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Description of Let’s Talk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Why it is needed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How it works and runs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Utilization details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Case examples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Questions &amp;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Counselor Profiles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Gives students agency to choose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Doesn't make assumptions about best "match"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346200" y="22558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Utilization of Let’s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Let’s Talk Utilization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97000" y="1701800"/>
            <a:ext cx="30988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2006-2007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Students seen: 233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Total visits: 397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Average visits per student: 1.4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588000" y="1662113"/>
            <a:ext cx="3098800" cy="267652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latin typeface="Times New Roman" pitchFamily="18" charset="0"/>
                <a:ea typeface="+mn-ea"/>
                <a:cs typeface="Times New Roman" pitchFamily="18" charset="0"/>
              </a:rPr>
              <a:t>2007-2008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Students seen: 263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Total visits: 458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Average visits per student: 1.7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kern="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49400" y="4694238"/>
            <a:ext cx="62325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i="1" kern="0" dirty="0">
                <a:latin typeface="Times New Roman" pitchFamily="18" charset="0"/>
                <a:cs typeface="Times New Roman" pitchFamily="18" charset="0"/>
              </a:rPr>
              <a:t>(2008-2009 data currently being analyzed)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GreyTitleLeft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Let’s Talk Utilization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Let’s Talk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25% utilized used CAPS and Let’s Talk services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25% were referred to CAPS</a:t>
            </a:r>
          </a:p>
          <a:p>
            <a:pPr lvl="1"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½ never came through counseling center door</a:t>
            </a:r>
          </a:p>
          <a:p>
            <a:pPr lvl="1"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GreyTitleLeft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Let’s Talk Utilization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CAPS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Served 34% of students of minority/color/international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Let’s Talk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Served 52% of students of minority/color/international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Utilization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Anonymity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2007-2008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5%  of visits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2008-2009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2% of visits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Let’s Talk at Other Schools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6 have started programs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University of Chicago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Notre Dame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UC Berkeley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Montclair State University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Williams College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Portland State University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3 are in the process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List serve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Let’s Talk at Other Schools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For questions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Contact: Matt Boone, Let’s Talk Coordinator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607-255-5208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mb352@cornell.edu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Website:</a:t>
            </a:r>
          </a:p>
          <a:p>
            <a:pPr lvl="2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http://www.gannett.cornell.edu/services/counseling/caps/talk/index.cfm</a:t>
            </a:r>
          </a:p>
          <a:p>
            <a:pPr lvl="1"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GreyTitleLeft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1346200" y="22558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Clinical Case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GreyTitleLeft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Case Examples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Seen once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Seen twice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Referrals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Gradual engagement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346200" y="22558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What is Let’s Talk?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1346200" y="22558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Discussion / 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1346200" y="22558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GreyTitleLeft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Let’s Talk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Daily walk-in availability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Free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9 sites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9 different counselors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“informal consultation” not “counseling”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Let’s Talk vs. CAPS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No appointments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No telephone triage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Outside of medical setting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In students’ communities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No paperwork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No formal intake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Flexible visit length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Anonymous visits if requested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Let’s Talk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Anonymity &amp; Confidentiality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mtClean="0"/>
              <a:t>LET'S TALK VISIT NOTE </a:t>
            </a:r>
            <a:br>
              <a:rPr lang="en-US" smtClean="0"/>
            </a:br>
            <a:r>
              <a:rPr lang="en-US" smtClean="0"/>
              <a:t>This is a record of an informal consultation. It is not a record of treatment. Let's Talk is a pre-counseling service and notes from Let's Talk conversations are not part of the releaseable record and should not be discussed with students.“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346200" y="22558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Why is Let’s Talk needed?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Hard-to-reach students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Some students will not access counseling services despite obvious need and many referrals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reyTitleLeftT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72009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Why?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384300" y="1600200"/>
            <a:ext cx="73025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Stigma associated with seeking psychological help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Cultural barriers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Institutional barriers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y_Final">
  <a:themeElements>
    <a:clrScheme name="Grey_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y_Final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Grey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Grey_Final</Template>
  <TotalTime>1271</TotalTime>
  <Words>486</Words>
  <Application>Microsoft Office PowerPoint</Application>
  <PresentationFormat>On-screen Show (4:3)</PresentationFormat>
  <Paragraphs>145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ヒラギノ角ゴ Pro W3</vt:lpstr>
      <vt:lpstr>Wingdings</vt:lpstr>
      <vt:lpstr>Calibri</vt:lpstr>
      <vt:lpstr>Times New Roman</vt:lpstr>
      <vt:lpstr>Grey_Final</vt:lpstr>
      <vt:lpstr>Slide 1</vt:lpstr>
      <vt:lpstr>Outline</vt:lpstr>
      <vt:lpstr>What is Let’s Talk?</vt:lpstr>
      <vt:lpstr>Let’s Talk</vt:lpstr>
      <vt:lpstr>Let’s Talk vs. CAPS</vt:lpstr>
      <vt:lpstr>Let’s Talk</vt:lpstr>
      <vt:lpstr>Why is Let’s Talk needed?</vt:lpstr>
      <vt:lpstr>Hard-to-reach students</vt:lpstr>
      <vt:lpstr>Why?</vt:lpstr>
      <vt:lpstr>Goals</vt:lpstr>
      <vt:lpstr>Site Placement</vt:lpstr>
      <vt:lpstr>Sites</vt:lpstr>
      <vt:lpstr>Accessing Let’s Talk</vt:lpstr>
      <vt:lpstr>Slide 14</vt:lpstr>
      <vt:lpstr>Slide 15</vt:lpstr>
      <vt:lpstr>Slide 16</vt:lpstr>
      <vt:lpstr>Slide 17</vt:lpstr>
      <vt:lpstr>Slide 18</vt:lpstr>
      <vt:lpstr>Slide 19</vt:lpstr>
      <vt:lpstr>Counselor Profiles</vt:lpstr>
      <vt:lpstr>Utilization of Let’s Talk</vt:lpstr>
      <vt:lpstr>Let’s Talk Utilization</vt:lpstr>
      <vt:lpstr>Let’s Talk Utilization</vt:lpstr>
      <vt:lpstr>Let’s Talk Utilization</vt:lpstr>
      <vt:lpstr>Utilization</vt:lpstr>
      <vt:lpstr>Let’s Talk at Other Schools</vt:lpstr>
      <vt:lpstr>Let’s Talk at Other Schools</vt:lpstr>
      <vt:lpstr>Clinical Case Examples</vt:lpstr>
      <vt:lpstr>Case Examples</vt:lpstr>
      <vt:lpstr>Discussion / Q&amp;A</vt:lpstr>
      <vt:lpstr>Thank you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Sharon</dc:creator>
  <cp:lastModifiedBy>wagnerkl</cp:lastModifiedBy>
  <cp:revision>41</cp:revision>
  <dcterms:created xsi:type="dcterms:W3CDTF">2008-05-15T01:22:16Z</dcterms:created>
  <dcterms:modified xsi:type="dcterms:W3CDTF">2010-06-14T18:57:28Z</dcterms:modified>
</cp:coreProperties>
</file>