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theme/themeOverride5.xml" ContentType="application/vnd.openxmlformats-officedocument.themeOverr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ms-office.legacyDiagramTex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heme/themeOverride4.xml" ContentType="application/vnd.openxmlformats-officedocument.themeOverr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1" r:id="rId2"/>
    <p:sldMasterId id="2147483703" r:id="rId3"/>
  </p:sldMasterIdLst>
  <p:notesMasterIdLst>
    <p:notesMasterId r:id="rId69"/>
  </p:notesMasterIdLst>
  <p:handoutMasterIdLst>
    <p:handoutMasterId r:id="rId70"/>
  </p:handoutMasterIdLst>
  <p:sldIdLst>
    <p:sldId id="531" r:id="rId4"/>
    <p:sldId id="638" r:id="rId5"/>
    <p:sldId id="595" r:id="rId6"/>
    <p:sldId id="591" r:id="rId7"/>
    <p:sldId id="635" r:id="rId8"/>
    <p:sldId id="653" r:id="rId9"/>
    <p:sldId id="639" r:id="rId10"/>
    <p:sldId id="640" r:id="rId11"/>
    <p:sldId id="641" r:id="rId12"/>
    <p:sldId id="642" r:id="rId13"/>
    <p:sldId id="643" r:id="rId14"/>
    <p:sldId id="644" r:id="rId15"/>
    <p:sldId id="645" r:id="rId16"/>
    <p:sldId id="646" r:id="rId17"/>
    <p:sldId id="647" r:id="rId18"/>
    <p:sldId id="648" r:id="rId19"/>
    <p:sldId id="649" r:id="rId20"/>
    <p:sldId id="651" r:id="rId21"/>
    <p:sldId id="652" r:id="rId22"/>
    <p:sldId id="548" r:id="rId23"/>
    <p:sldId id="632" r:id="rId24"/>
    <p:sldId id="580" r:id="rId25"/>
    <p:sldId id="585" r:id="rId26"/>
    <p:sldId id="542" r:id="rId27"/>
    <p:sldId id="570" r:id="rId28"/>
    <p:sldId id="581" r:id="rId29"/>
    <p:sldId id="582" r:id="rId30"/>
    <p:sldId id="583" r:id="rId31"/>
    <p:sldId id="636" r:id="rId32"/>
    <p:sldId id="584" r:id="rId33"/>
    <p:sldId id="634" r:id="rId34"/>
    <p:sldId id="575" r:id="rId35"/>
    <p:sldId id="614" r:id="rId36"/>
    <p:sldId id="615" r:id="rId37"/>
    <p:sldId id="597" r:id="rId38"/>
    <p:sldId id="598" r:id="rId39"/>
    <p:sldId id="599" r:id="rId40"/>
    <p:sldId id="600" r:id="rId41"/>
    <p:sldId id="607" r:id="rId42"/>
    <p:sldId id="608" r:id="rId43"/>
    <p:sldId id="625" r:id="rId44"/>
    <p:sldId id="626" r:id="rId45"/>
    <p:sldId id="627" r:id="rId46"/>
    <p:sldId id="628" r:id="rId47"/>
    <p:sldId id="609" r:id="rId48"/>
    <p:sldId id="611" r:id="rId49"/>
    <p:sldId id="610" r:id="rId50"/>
    <p:sldId id="622" r:id="rId51"/>
    <p:sldId id="593" r:id="rId52"/>
    <p:sldId id="549" r:id="rId53"/>
    <p:sldId id="616" r:id="rId54"/>
    <p:sldId id="618" r:id="rId55"/>
    <p:sldId id="619" r:id="rId56"/>
    <p:sldId id="567" r:id="rId57"/>
    <p:sldId id="568" r:id="rId58"/>
    <p:sldId id="620" r:id="rId59"/>
    <p:sldId id="637" r:id="rId60"/>
    <p:sldId id="560" r:id="rId61"/>
    <p:sldId id="545" r:id="rId62"/>
    <p:sldId id="540" r:id="rId63"/>
    <p:sldId id="629" r:id="rId64"/>
    <p:sldId id="630" r:id="rId65"/>
    <p:sldId id="631" r:id="rId66"/>
    <p:sldId id="633" r:id="rId67"/>
    <p:sldId id="621" r:id="rId68"/>
  </p:sldIdLst>
  <p:sldSz cx="9144000" cy="6858000" type="screen4x3"/>
  <p:notesSz cx="7315200" cy="9601200"/>
  <p:defaultTextStyle>
    <a:defPPr>
      <a:defRPr lang="en-US"/>
    </a:defPPr>
    <a:lvl1pPr algn="l" rtl="0" fontAlgn="base">
      <a:spcBef>
        <a:spcPct val="0"/>
      </a:spcBef>
      <a:spcAft>
        <a:spcPct val="0"/>
      </a:spcAft>
      <a:defRPr sz="4400" kern="1200">
        <a:solidFill>
          <a:schemeClr val="tx1"/>
        </a:solidFill>
        <a:latin typeface="Times New Roman" pitchFamily="18" charset="0"/>
        <a:ea typeface="+mn-ea"/>
        <a:cs typeface="+mn-cs"/>
      </a:defRPr>
    </a:lvl1pPr>
    <a:lvl2pPr marL="457200" algn="l" rtl="0" fontAlgn="base">
      <a:spcBef>
        <a:spcPct val="0"/>
      </a:spcBef>
      <a:spcAft>
        <a:spcPct val="0"/>
      </a:spcAft>
      <a:defRPr sz="4400" kern="1200">
        <a:solidFill>
          <a:schemeClr val="tx1"/>
        </a:solidFill>
        <a:latin typeface="Times New Roman" pitchFamily="18" charset="0"/>
        <a:ea typeface="+mn-ea"/>
        <a:cs typeface="+mn-cs"/>
      </a:defRPr>
    </a:lvl2pPr>
    <a:lvl3pPr marL="914400" algn="l" rtl="0" fontAlgn="base">
      <a:spcBef>
        <a:spcPct val="0"/>
      </a:spcBef>
      <a:spcAft>
        <a:spcPct val="0"/>
      </a:spcAft>
      <a:defRPr sz="4400" kern="1200">
        <a:solidFill>
          <a:schemeClr val="tx1"/>
        </a:solidFill>
        <a:latin typeface="Times New Roman" pitchFamily="18" charset="0"/>
        <a:ea typeface="+mn-ea"/>
        <a:cs typeface="+mn-cs"/>
      </a:defRPr>
    </a:lvl3pPr>
    <a:lvl4pPr marL="1371600" algn="l" rtl="0" fontAlgn="base">
      <a:spcBef>
        <a:spcPct val="0"/>
      </a:spcBef>
      <a:spcAft>
        <a:spcPct val="0"/>
      </a:spcAft>
      <a:defRPr sz="4400" kern="1200">
        <a:solidFill>
          <a:schemeClr val="tx1"/>
        </a:solidFill>
        <a:latin typeface="Times New Roman" pitchFamily="18" charset="0"/>
        <a:ea typeface="+mn-ea"/>
        <a:cs typeface="+mn-cs"/>
      </a:defRPr>
    </a:lvl4pPr>
    <a:lvl5pPr marL="1828800" algn="l" rtl="0" fontAlgn="base">
      <a:spcBef>
        <a:spcPct val="0"/>
      </a:spcBef>
      <a:spcAft>
        <a:spcPct val="0"/>
      </a:spcAft>
      <a:defRPr sz="4400" kern="1200">
        <a:solidFill>
          <a:schemeClr val="tx1"/>
        </a:solidFill>
        <a:latin typeface="Times New Roman" pitchFamily="18" charset="0"/>
        <a:ea typeface="+mn-ea"/>
        <a:cs typeface="+mn-cs"/>
      </a:defRPr>
    </a:lvl5pPr>
    <a:lvl6pPr marL="2286000" algn="l" defTabSz="914400" rtl="0" eaLnBrk="1" latinLnBrk="0" hangingPunct="1">
      <a:defRPr sz="4400" kern="1200">
        <a:solidFill>
          <a:schemeClr val="tx1"/>
        </a:solidFill>
        <a:latin typeface="Times New Roman" pitchFamily="18" charset="0"/>
        <a:ea typeface="+mn-ea"/>
        <a:cs typeface="+mn-cs"/>
      </a:defRPr>
    </a:lvl6pPr>
    <a:lvl7pPr marL="2743200" algn="l" defTabSz="914400" rtl="0" eaLnBrk="1" latinLnBrk="0" hangingPunct="1">
      <a:defRPr sz="4400" kern="1200">
        <a:solidFill>
          <a:schemeClr val="tx1"/>
        </a:solidFill>
        <a:latin typeface="Times New Roman" pitchFamily="18" charset="0"/>
        <a:ea typeface="+mn-ea"/>
        <a:cs typeface="+mn-cs"/>
      </a:defRPr>
    </a:lvl7pPr>
    <a:lvl8pPr marL="3200400" algn="l" defTabSz="914400" rtl="0" eaLnBrk="1" latinLnBrk="0" hangingPunct="1">
      <a:defRPr sz="4400" kern="1200">
        <a:solidFill>
          <a:schemeClr val="tx1"/>
        </a:solidFill>
        <a:latin typeface="Times New Roman" pitchFamily="18" charset="0"/>
        <a:ea typeface="+mn-ea"/>
        <a:cs typeface="+mn-cs"/>
      </a:defRPr>
    </a:lvl8pPr>
    <a:lvl9pPr marL="3657600" algn="l" defTabSz="914400" rtl="0" eaLnBrk="1" latinLnBrk="0" hangingPunct="1">
      <a:defRPr sz="4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FFCC"/>
    <a:srgbClr val="000000"/>
    <a:srgbClr val="663300"/>
    <a:srgbClr val="800080"/>
    <a:srgbClr val="000066"/>
    <a:srgbClr val="00009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7" autoAdjust="0"/>
    <p:restoredTop sz="94609" autoAdjust="0"/>
  </p:normalViewPr>
  <p:slideViewPr>
    <p:cSldViewPr>
      <p:cViewPr>
        <p:scale>
          <a:sx n="50" d="100"/>
          <a:sy n="50" d="100"/>
        </p:scale>
        <p:origin x="-8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75"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0" tIns="48320" rIns="96640" bIns="48320" numCol="1" anchor="t" anchorCtr="0" compatLnSpc="1">
            <a:prstTxWarp prst="textNoShape">
              <a:avLst/>
            </a:prstTxWarp>
          </a:bodyPr>
          <a:lstStyle>
            <a:lvl1pPr defTabSz="965200">
              <a:defRPr sz="1300"/>
            </a:lvl1pPr>
          </a:lstStyle>
          <a:p>
            <a:endParaRPr lang="en-US"/>
          </a:p>
        </p:txBody>
      </p:sp>
      <p:sp>
        <p:nvSpPr>
          <p:cNvPr id="34819"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40" tIns="48320" rIns="96640" bIns="48320" numCol="1" anchor="t" anchorCtr="0" compatLnSpc="1">
            <a:prstTxWarp prst="textNoShape">
              <a:avLst/>
            </a:prstTxWarp>
          </a:bodyPr>
          <a:lstStyle>
            <a:lvl1pPr algn="r" defTabSz="965200">
              <a:defRPr sz="1300"/>
            </a:lvl1pPr>
          </a:lstStyle>
          <a:p>
            <a:endParaRPr lang="en-US"/>
          </a:p>
        </p:txBody>
      </p:sp>
      <p:sp>
        <p:nvSpPr>
          <p:cNvPr id="34820"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40" tIns="48320" rIns="96640" bIns="48320" numCol="1" anchor="b" anchorCtr="0" compatLnSpc="1">
            <a:prstTxWarp prst="textNoShape">
              <a:avLst/>
            </a:prstTxWarp>
          </a:bodyPr>
          <a:lstStyle>
            <a:lvl1pPr defTabSz="965200">
              <a:defRPr sz="1300"/>
            </a:lvl1pPr>
          </a:lstStyle>
          <a:p>
            <a:endParaRPr lang="en-US"/>
          </a:p>
        </p:txBody>
      </p:sp>
      <p:sp>
        <p:nvSpPr>
          <p:cNvPr id="34821"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40" tIns="48320" rIns="96640" bIns="48320" numCol="1" anchor="b" anchorCtr="0" compatLnSpc="1">
            <a:prstTxWarp prst="textNoShape">
              <a:avLst/>
            </a:prstTxWarp>
          </a:bodyPr>
          <a:lstStyle>
            <a:lvl1pPr algn="r" defTabSz="965200">
              <a:defRPr sz="1300"/>
            </a:lvl1pPr>
          </a:lstStyle>
          <a:p>
            <a:fld id="{906213FD-38E5-4985-9F90-08F216B3BA6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bwMode="auto">
          <a:xfrm>
            <a:off x="0" y="0"/>
            <a:ext cx="3182938" cy="477838"/>
          </a:xfrm>
          <a:prstGeom prst="rect">
            <a:avLst/>
          </a:prstGeom>
          <a:noFill/>
          <a:ln w="9525">
            <a:noFill/>
            <a:miter lim="800000"/>
            <a:headEnd/>
            <a:tailEnd/>
          </a:ln>
          <a:effectLst/>
        </p:spPr>
        <p:txBody>
          <a:bodyPr vert="horz" wrap="square" lIns="97566" tIns="48783" rIns="97566" bIns="48783" numCol="1" anchor="t" anchorCtr="0" compatLnSpc="1">
            <a:prstTxWarp prst="textNoShape">
              <a:avLst/>
            </a:prstTxWarp>
          </a:bodyPr>
          <a:lstStyle>
            <a:lvl1pPr defTabSz="976313">
              <a:defRPr sz="1300"/>
            </a:lvl1pPr>
          </a:lstStyle>
          <a:p>
            <a:endParaRPr lang="en-US"/>
          </a:p>
        </p:txBody>
      </p:sp>
      <p:sp>
        <p:nvSpPr>
          <p:cNvPr id="237571" name="Rectangle 3"/>
          <p:cNvSpPr>
            <a:spLocks noGrp="1" noChangeArrowheads="1"/>
          </p:cNvSpPr>
          <p:nvPr>
            <p:ph type="dt" idx="1"/>
          </p:nvPr>
        </p:nvSpPr>
        <p:spPr bwMode="auto">
          <a:xfrm>
            <a:off x="4103688" y="0"/>
            <a:ext cx="3181350" cy="477838"/>
          </a:xfrm>
          <a:prstGeom prst="rect">
            <a:avLst/>
          </a:prstGeom>
          <a:noFill/>
          <a:ln w="9525">
            <a:noFill/>
            <a:miter lim="800000"/>
            <a:headEnd/>
            <a:tailEnd/>
          </a:ln>
          <a:effectLst/>
        </p:spPr>
        <p:txBody>
          <a:bodyPr vert="horz" wrap="square" lIns="97566" tIns="48783" rIns="97566" bIns="48783" numCol="1" anchor="t" anchorCtr="0" compatLnSpc="1">
            <a:prstTxWarp prst="textNoShape">
              <a:avLst/>
            </a:prstTxWarp>
          </a:bodyPr>
          <a:lstStyle>
            <a:lvl1pPr algn="r" defTabSz="976313">
              <a:defRPr sz="1300"/>
            </a:lvl1pPr>
          </a:lstStyle>
          <a:p>
            <a:endParaRPr lang="en-US"/>
          </a:p>
        </p:txBody>
      </p:sp>
      <p:sp>
        <p:nvSpPr>
          <p:cNvPr id="237572" name="Rectangle 4"/>
          <p:cNvSpPr>
            <a:spLocks noChangeArrowheads="1" noTextEdit="1"/>
          </p:cNvSpPr>
          <p:nvPr>
            <p:ph type="sldImg" idx="2"/>
          </p:nvPr>
        </p:nvSpPr>
        <p:spPr bwMode="auto">
          <a:xfrm>
            <a:off x="1298575" y="715963"/>
            <a:ext cx="4773613" cy="3579812"/>
          </a:xfrm>
          <a:prstGeom prst="rect">
            <a:avLst/>
          </a:prstGeom>
          <a:noFill/>
          <a:ln w="9525">
            <a:solidFill>
              <a:srgbClr val="000000"/>
            </a:solidFill>
            <a:miter lim="800000"/>
            <a:headEnd/>
            <a:tailEnd/>
          </a:ln>
          <a:effectLst/>
        </p:spPr>
      </p:sp>
      <p:sp>
        <p:nvSpPr>
          <p:cNvPr id="237573" name="Rectangle 5"/>
          <p:cNvSpPr>
            <a:spLocks noGrp="1" noChangeArrowheads="1"/>
          </p:cNvSpPr>
          <p:nvPr>
            <p:ph type="body" sz="quarter" idx="3"/>
          </p:nvPr>
        </p:nvSpPr>
        <p:spPr bwMode="auto">
          <a:xfrm>
            <a:off x="1004888" y="4533900"/>
            <a:ext cx="5359400" cy="4376738"/>
          </a:xfrm>
          <a:prstGeom prst="rect">
            <a:avLst/>
          </a:prstGeom>
          <a:noFill/>
          <a:ln w="9525">
            <a:noFill/>
            <a:miter lim="800000"/>
            <a:headEnd/>
            <a:tailEnd/>
          </a:ln>
          <a:effectLst/>
        </p:spPr>
        <p:txBody>
          <a:bodyPr vert="horz" wrap="square" lIns="97566" tIns="48783" rIns="97566" bIns="487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7574" name="Rectangle 6"/>
          <p:cNvSpPr>
            <a:spLocks noGrp="1" noChangeArrowheads="1"/>
          </p:cNvSpPr>
          <p:nvPr>
            <p:ph type="ftr" sz="quarter" idx="4"/>
          </p:nvPr>
        </p:nvSpPr>
        <p:spPr bwMode="auto">
          <a:xfrm>
            <a:off x="0" y="9148763"/>
            <a:ext cx="3182938" cy="477837"/>
          </a:xfrm>
          <a:prstGeom prst="rect">
            <a:avLst/>
          </a:prstGeom>
          <a:noFill/>
          <a:ln w="9525">
            <a:noFill/>
            <a:miter lim="800000"/>
            <a:headEnd/>
            <a:tailEnd/>
          </a:ln>
          <a:effectLst/>
        </p:spPr>
        <p:txBody>
          <a:bodyPr vert="horz" wrap="square" lIns="97566" tIns="48783" rIns="97566" bIns="48783" numCol="1" anchor="b" anchorCtr="0" compatLnSpc="1">
            <a:prstTxWarp prst="textNoShape">
              <a:avLst/>
            </a:prstTxWarp>
          </a:bodyPr>
          <a:lstStyle>
            <a:lvl1pPr defTabSz="976313">
              <a:defRPr sz="1300"/>
            </a:lvl1pPr>
          </a:lstStyle>
          <a:p>
            <a:endParaRPr lang="en-US"/>
          </a:p>
        </p:txBody>
      </p:sp>
      <p:sp>
        <p:nvSpPr>
          <p:cNvPr id="237575" name="Rectangle 7"/>
          <p:cNvSpPr>
            <a:spLocks noGrp="1" noChangeArrowheads="1"/>
          </p:cNvSpPr>
          <p:nvPr>
            <p:ph type="sldNum" sz="quarter" idx="5"/>
          </p:nvPr>
        </p:nvSpPr>
        <p:spPr bwMode="auto">
          <a:xfrm>
            <a:off x="4103688" y="9148763"/>
            <a:ext cx="3181350" cy="477837"/>
          </a:xfrm>
          <a:prstGeom prst="rect">
            <a:avLst/>
          </a:prstGeom>
          <a:noFill/>
          <a:ln w="9525">
            <a:noFill/>
            <a:miter lim="800000"/>
            <a:headEnd/>
            <a:tailEnd/>
          </a:ln>
          <a:effectLst/>
        </p:spPr>
        <p:txBody>
          <a:bodyPr vert="horz" wrap="square" lIns="97566" tIns="48783" rIns="97566" bIns="48783" numCol="1" anchor="b" anchorCtr="0" compatLnSpc="1">
            <a:prstTxWarp prst="textNoShape">
              <a:avLst/>
            </a:prstTxWarp>
          </a:bodyPr>
          <a:lstStyle>
            <a:lvl1pPr algn="r" defTabSz="976313">
              <a:defRPr sz="1300"/>
            </a:lvl1pPr>
          </a:lstStyle>
          <a:p>
            <a:fld id="{BE41A1B2-8CD3-48BD-AA55-02C63660BB3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C0C89D-8524-454B-A7A1-4A9F99537ADE}" type="slidenum">
              <a:rPr lang="en-US"/>
              <a:pPr/>
              <a:t>1</a:t>
            </a:fld>
            <a:endParaRPr lang="en-US"/>
          </a:p>
        </p:txBody>
      </p:sp>
      <p:sp>
        <p:nvSpPr>
          <p:cNvPr id="662530" name="Rectangle 2"/>
          <p:cNvSpPr>
            <a:spLocks noChangeArrowheads="1" noTextEdit="1"/>
          </p:cNvSpPr>
          <p:nvPr>
            <p:ph type="sldImg"/>
          </p:nvPr>
        </p:nvSpPr>
        <p:spPr>
          <a:xfrm>
            <a:off x="1257300" y="719138"/>
            <a:ext cx="4800600" cy="3600450"/>
          </a:xfrm>
          <a:ln/>
        </p:spPr>
      </p:sp>
      <p:sp>
        <p:nvSpPr>
          <p:cNvPr id="662531" name="Rectangle 3"/>
          <p:cNvSpPr>
            <a:spLocks noGrp="1" noChangeArrowheads="1"/>
          </p:cNvSpPr>
          <p:nvPr>
            <p:ph type="body" idx="1"/>
          </p:nvPr>
        </p:nvSpPr>
        <p:spPr>
          <a:xfrm>
            <a:off x="976313" y="4560888"/>
            <a:ext cx="5362575" cy="4321175"/>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4C37FCD-4F48-47AE-A8B6-D61CFA42858A}" type="slidenum">
              <a:rPr lang="en-US"/>
              <a:pPr/>
              <a:t>15</a:t>
            </a:fld>
            <a:endParaRPr lang="en-US"/>
          </a:p>
        </p:txBody>
      </p:sp>
      <p:sp>
        <p:nvSpPr>
          <p:cNvPr id="97075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415B6B66-E1F2-45C2-884A-DA8625A43F7F}" type="slidenum">
              <a:rPr lang="en-US" sz="1300">
                <a:latin typeface="Arial" charset="0"/>
              </a:rPr>
              <a:pPr algn="r" defTabSz="966788"/>
              <a:t>15</a:t>
            </a:fld>
            <a:endParaRPr lang="en-US" sz="1300">
              <a:latin typeface="Arial" charset="0"/>
            </a:endParaRPr>
          </a:p>
        </p:txBody>
      </p:sp>
      <p:sp>
        <p:nvSpPr>
          <p:cNvPr id="970755" name="Rectangle 2"/>
          <p:cNvSpPr>
            <a:spLocks noRot="1" noChangeArrowheads="1" noTextEdit="1"/>
          </p:cNvSpPr>
          <p:nvPr>
            <p:ph type="sldImg"/>
          </p:nvPr>
        </p:nvSpPr>
        <p:spPr>
          <a:xfrm>
            <a:off x="1257300" y="720725"/>
            <a:ext cx="4800600" cy="3600450"/>
          </a:xfrm>
          <a:ln/>
        </p:spPr>
      </p:sp>
      <p:sp>
        <p:nvSpPr>
          <p:cNvPr id="970756" name="Rectangle 3"/>
          <p:cNvSpPr>
            <a:spLocks noGrp="1" noChangeArrowheads="1"/>
          </p:cNvSpPr>
          <p:nvPr>
            <p:ph type="body" idx="1"/>
          </p:nvPr>
        </p:nvSpPr>
        <p:spPr>
          <a:xfrm>
            <a:off x="974725" y="4560888"/>
            <a:ext cx="5365750" cy="4319587"/>
          </a:xfrm>
        </p:spPr>
        <p:txBody>
          <a:bodyPr lIns="96661" tIns="48331" rIns="96661" bIns="48331"/>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61DD0AF-FB9D-4D1F-A337-842CD5ADA3A5}" type="slidenum">
              <a:rPr lang="en-US"/>
              <a:pPr/>
              <a:t>16</a:t>
            </a:fld>
            <a:endParaRPr lang="en-US"/>
          </a:p>
        </p:txBody>
      </p:sp>
      <p:sp>
        <p:nvSpPr>
          <p:cNvPr id="97280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53BD326F-8632-4DAD-B473-CF6CC152072A}" type="slidenum">
              <a:rPr lang="en-US" sz="1300">
                <a:latin typeface="Arial" charset="0"/>
              </a:rPr>
              <a:pPr algn="r" defTabSz="966788"/>
              <a:t>16</a:t>
            </a:fld>
            <a:endParaRPr lang="en-US" sz="1300">
              <a:latin typeface="Arial" charset="0"/>
            </a:endParaRPr>
          </a:p>
        </p:txBody>
      </p:sp>
      <p:sp>
        <p:nvSpPr>
          <p:cNvPr id="972803" name="Rectangle 2"/>
          <p:cNvSpPr>
            <a:spLocks noRot="1" noChangeArrowheads="1" noTextEdit="1"/>
          </p:cNvSpPr>
          <p:nvPr>
            <p:ph type="sldImg"/>
          </p:nvPr>
        </p:nvSpPr>
        <p:spPr>
          <a:xfrm>
            <a:off x="1257300" y="720725"/>
            <a:ext cx="4800600" cy="3600450"/>
          </a:xfrm>
          <a:ln/>
        </p:spPr>
      </p:sp>
      <p:sp>
        <p:nvSpPr>
          <p:cNvPr id="972804" name="Rectangle 3"/>
          <p:cNvSpPr>
            <a:spLocks noGrp="1" noChangeArrowheads="1"/>
          </p:cNvSpPr>
          <p:nvPr>
            <p:ph type="body" idx="1"/>
          </p:nvPr>
        </p:nvSpPr>
        <p:spPr>
          <a:xfrm>
            <a:off x="974725" y="4560888"/>
            <a:ext cx="5365750" cy="4319587"/>
          </a:xfrm>
        </p:spPr>
        <p:txBody>
          <a:bodyPr lIns="96661" tIns="48331" rIns="96661" bIns="48331"/>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BA477-7E86-4C65-A7DC-2EBFDAE3A781}" type="slidenum">
              <a:rPr lang="en-US"/>
              <a:pPr/>
              <a:t>20</a:t>
            </a:fld>
            <a:endParaRPr lang="en-US"/>
          </a:p>
        </p:txBody>
      </p:sp>
      <p:sp>
        <p:nvSpPr>
          <p:cNvPr id="749570" name="Rectangle 2"/>
          <p:cNvSpPr>
            <a:spLocks noChangeArrowheads="1" noTextEdit="1"/>
          </p:cNvSpPr>
          <p:nvPr>
            <p:ph type="sldImg"/>
          </p:nvPr>
        </p:nvSpPr>
        <p:spPr>
          <a:xfrm>
            <a:off x="1258888" y="719138"/>
            <a:ext cx="4800600" cy="3600450"/>
          </a:xfrm>
          <a:ln/>
        </p:spPr>
      </p:sp>
      <p:sp>
        <p:nvSpPr>
          <p:cNvPr id="749571" name="Rectangle 3"/>
          <p:cNvSpPr>
            <a:spLocks noGrp="1" noChangeArrowheads="1"/>
          </p:cNvSpPr>
          <p:nvPr>
            <p:ph type="body" idx="1"/>
          </p:nvPr>
        </p:nvSpPr>
        <p:spPr>
          <a:xfrm>
            <a:off x="731838" y="4560888"/>
            <a:ext cx="5851525" cy="4321175"/>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DB24F-27A8-4E28-A0C0-A17BA2CDFF89}" type="slidenum">
              <a:rPr lang="en-US"/>
              <a:pPr/>
              <a:t>21</a:t>
            </a:fld>
            <a:endParaRPr lang="en-US"/>
          </a:p>
        </p:txBody>
      </p:sp>
      <p:sp>
        <p:nvSpPr>
          <p:cNvPr id="946178" name="Rectangle 2"/>
          <p:cNvSpPr>
            <a:spLocks noChangeArrowheads="1" noTextEdit="1"/>
          </p:cNvSpPr>
          <p:nvPr>
            <p:ph type="sldImg"/>
          </p:nvPr>
        </p:nvSpPr>
        <p:spPr>
          <a:xfrm>
            <a:off x="1257300" y="719138"/>
            <a:ext cx="4800600" cy="3600450"/>
          </a:xfrm>
          <a:ln/>
        </p:spPr>
      </p:sp>
      <p:sp>
        <p:nvSpPr>
          <p:cNvPr id="946179" name="Rectangle 3"/>
          <p:cNvSpPr>
            <a:spLocks noGrp="1" noChangeArrowheads="1"/>
          </p:cNvSpPr>
          <p:nvPr>
            <p:ph type="body" idx="1"/>
          </p:nvPr>
        </p:nvSpPr>
        <p:spPr>
          <a:xfrm>
            <a:off x="976313" y="4560888"/>
            <a:ext cx="5362575" cy="4321175"/>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A8983-08F4-4FB4-8A75-75E9011E3292}" type="slidenum">
              <a:rPr lang="en-US"/>
              <a:pPr/>
              <a:t>22</a:t>
            </a:fld>
            <a:endParaRPr lang="en-US"/>
          </a:p>
        </p:txBody>
      </p:sp>
      <p:sp>
        <p:nvSpPr>
          <p:cNvPr id="831490" name="Rectangle 2"/>
          <p:cNvSpPr>
            <a:spLocks noChangeArrowheads="1" noTextEdit="1"/>
          </p:cNvSpPr>
          <p:nvPr>
            <p:ph type="sldImg"/>
          </p:nvPr>
        </p:nvSpPr>
        <p:spPr>
          <a:xfrm>
            <a:off x="1257300" y="720725"/>
            <a:ext cx="4800600" cy="3600450"/>
          </a:xfrm>
          <a:ln/>
        </p:spPr>
      </p:sp>
      <p:sp>
        <p:nvSpPr>
          <p:cNvPr id="831491"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D03AF-BDC9-48EB-B5AD-C3950741AB23}" type="slidenum">
              <a:rPr lang="en-US"/>
              <a:pPr/>
              <a:t>23</a:t>
            </a:fld>
            <a:endParaRPr lang="en-US"/>
          </a:p>
        </p:txBody>
      </p:sp>
      <p:sp>
        <p:nvSpPr>
          <p:cNvPr id="841730" name="Rectangle 2"/>
          <p:cNvSpPr>
            <a:spLocks noChangeArrowheads="1" noTextEdit="1"/>
          </p:cNvSpPr>
          <p:nvPr>
            <p:ph type="sldImg"/>
          </p:nvPr>
        </p:nvSpPr>
        <p:spPr>
          <a:xfrm>
            <a:off x="1257300" y="720725"/>
            <a:ext cx="4800600" cy="3600450"/>
          </a:xfrm>
          <a:ln/>
        </p:spPr>
      </p:sp>
      <p:sp>
        <p:nvSpPr>
          <p:cNvPr id="841731"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5335A9-BAFF-4470-B788-901492997D7F}" type="slidenum">
              <a:rPr lang="en-US"/>
              <a:pPr/>
              <a:t>24</a:t>
            </a:fld>
            <a:endParaRPr lang="en-US"/>
          </a:p>
        </p:txBody>
      </p:sp>
      <p:sp>
        <p:nvSpPr>
          <p:cNvPr id="807938" name="Rectangle 2"/>
          <p:cNvSpPr>
            <a:spLocks noChangeArrowheads="1" noTextEdit="1"/>
          </p:cNvSpPr>
          <p:nvPr>
            <p:ph type="sldImg"/>
          </p:nvPr>
        </p:nvSpPr>
        <p:spPr>
          <a:ln/>
        </p:spPr>
      </p:sp>
      <p:sp>
        <p:nvSpPr>
          <p:cNvPr id="80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2D93E-08B3-4B94-8A5C-2C923AE6711A}" type="slidenum">
              <a:rPr lang="en-US"/>
              <a:pPr/>
              <a:t>25</a:t>
            </a:fld>
            <a:endParaRPr lang="en-US"/>
          </a:p>
        </p:txBody>
      </p:sp>
      <p:sp>
        <p:nvSpPr>
          <p:cNvPr id="803842" name="Rectangle 2"/>
          <p:cNvSpPr>
            <a:spLocks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658EF-D7B2-41EA-8F09-508675E6A1A8}" type="slidenum">
              <a:rPr lang="en-US"/>
              <a:pPr/>
              <a:t>26</a:t>
            </a:fld>
            <a:endParaRPr lang="en-US"/>
          </a:p>
        </p:txBody>
      </p:sp>
      <p:sp>
        <p:nvSpPr>
          <p:cNvPr id="833538" name="Rectangle 2"/>
          <p:cNvSpPr>
            <a:spLocks noChangeArrowheads="1" noTextEdit="1"/>
          </p:cNvSpPr>
          <p:nvPr>
            <p:ph type="sldImg"/>
          </p:nvPr>
        </p:nvSpPr>
        <p:spPr>
          <a:xfrm>
            <a:off x="1257300" y="720725"/>
            <a:ext cx="4800600" cy="3600450"/>
          </a:xfrm>
          <a:ln/>
        </p:spPr>
      </p:sp>
      <p:sp>
        <p:nvSpPr>
          <p:cNvPr id="833539"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D6DD4-BD23-4AAF-AA77-931FC23D12BD}" type="slidenum">
              <a:rPr lang="en-US"/>
              <a:pPr/>
              <a:t>27</a:t>
            </a:fld>
            <a:endParaRPr lang="en-US"/>
          </a:p>
        </p:txBody>
      </p:sp>
      <p:sp>
        <p:nvSpPr>
          <p:cNvPr id="835586" name="Rectangle 2"/>
          <p:cNvSpPr>
            <a:spLocks noChangeArrowheads="1" noTextEdit="1"/>
          </p:cNvSpPr>
          <p:nvPr>
            <p:ph type="sldImg"/>
          </p:nvPr>
        </p:nvSpPr>
        <p:spPr>
          <a:xfrm>
            <a:off x="1257300" y="720725"/>
            <a:ext cx="4800600" cy="3600450"/>
          </a:xfrm>
          <a:ln/>
        </p:spPr>
      </p:sp>
      <p:sp>
        <p:nvSpPr>
          <p:cNvPr id="835587"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20E31-F332-474A-B186-3CFA058A0276}" type="slidenum">
              <a:rPr lang="en-US"/>
              <a:pPr/>
              <a:t>3</a:t>
            </a:fld>
            <a:endParaRPr lang="en-US"/>
          </a:p>
        </p:txBody>
      </p:sp>
      <p:sp>
        <p:nvSpPr>
          <p:cNvPr id="863234" name="Rectangle 2"/>
          <p:cNvSpPr>
            <a:spLocks noChangeArrowheads="1" noTextEdit="1"/>
          </p:cNvSpPr>
          <p:nvPr>
            <p:ph type="sldImg"/>
          </p:nvPr>
        </p:nvSpPr>
        <p:spPr>
          <a:xfrm>
            <a:off x="1257300" y="720725"/>
            <a:ext cx="4800600" cy="3600450"/>
          </a:xfrm>
          <a:ln/>
        </p:spPr>
      </p:sp>
      <p:sp>
        <p:nvSpPr>
          <p:cNvPr id="86323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89F4A-E3EC-4248-9471-1A5932B2F02E}" type="slidenum">
              <a:rPr lang="en-US"/>
              <a:pPr/>
              <a:t>28</a:t>
            </a:fld>
            <a:endParaRPr lang="en-US"/>
          </a:p>
        </p:txBody>
      </p:sp>
      <p:sp>
        <p:nvSpPr>
          <p:cNvPr id="837634" name="Rectangle 2"/>
          <p:cNvSpPr>
            <a:spLocks noChangeArrowheads="1" noTextEdit="1"/>
          </p:cNvSpPr>
          <p:nvPr>
            <p:ph type="sldImg"/>
          </p:nvPr>
        </p:nvSpPr>
        <p:spPr>
          <a:xfrm>
            <a:off x="1257300" y="720725"/>
            <a:ext cx="4800600" cy="3600450"/>
          </a:xfrm>
          <a:ln/>
        </p:spPr>
      </p:sp>
      <p:sp>
        <p:nvSpPr>
          <p:cNvPr id="83763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ACE07BD-5909-43F6-AF4A-045BB1E9CE15}" type="slidenum">
              <a:rPr lang="en-US"/>
              <a:pPr/>
              <a:t>29</a:t>
            </a:fld>
            <a:endParaRPr lang="en-US"/>
          </a:p>
        </p:txBody>
      </p:sp>
      <p:sp>
        <p:nvSpPr>
          <p:cNvPr id="95437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5F26BBAD-C064-4E68-9132-16DCE8C4B0A9}" type="slidenum">
              <a:rPr lang="en-US" sz="1300">
                <a:latin typeface="Arial" charset="0"/>
              </a:rPr>
              <a:pPr algn="r" defTabSz="966788"/>
              <a:t>29</a:t>
            </a:fld>
            <a:endParaRPr lang="en-US" sz="1300">
              <a:latin typeface="Arial" charset="0"/>
            </a:endParaRPr>
          </a:p>
        </p:txBody>
      </p:sp>
      <p:sp>
        <p:nvSpPr>
          <p:cNvPr id="954371" name="Rectangle 2"/>
          <p:cNvSpPr>
            <a:spLocks noChangeArrowheads="1" noTextEdit="1"/>
          </p:cNvSpPr>
          <p:nvPr>
            <p:ph type="sldImg"/>
          </p:nvPr>
        </p:nvSpPr>
        <p:spPr>
          <a:xfrm>
            <a:off x="1257300" y="720725"/>
            <a:ext cx="4800600" cy="3600450"/>
          </a:xfrm>
          <a:ln/>
        </p:spPr>
      </p:sp>
      <p:sp>
        <p:nvSpPr>
          <p:cNvPr id="954372" name="Rectangle 3"/>
          <p:cNvSpPr>
            <a:spLocks noGrp="1" noChangeArrowheads="1"/>
          </p:cNvSpPr>
          <p:nvPr>
            <p:ph type="body" idx="1"/>
          </p:nvPr>
        </p:nvSpPr>
        <p:spPr>
          <a:xfrm>
            <a:off x="974725" y="4560888"/>
            <a:ext cx="5365750" cy="4319587"/>
          </a:xfrm>
        </p:spPr>
        <p:txBody>
          <a:bodyPr lIns="96661" tIns="48331" rIns="96661" bIns="48331"/>
          <a:lstStyle/>
          <a:p>
            <a:r>
              <a:rPr lang="en-US"/>
              <a:t>1--the best way to do this will vary considerably for each person, and you have to thoughtfully consider the best way to engage in this practice for yourself.  Different people will find that different times of the day, different frequencies, whether you want to journal your thoughts…or just think about them.  Different people will find different practices more or less effective.</a:t>
            </a:r>
          </a:p>
          <a:p>
            <a:endParaRPr lang="en-US"/>
          </a:p>
          <a:p>
            <a:r>
              <a:rPr lang="en-US"/>
              <a:t>2--It won’t just happen…I find that I really have to carve out a time in the day for this practice…</a:t>
            </a:r>
          </a:p>
          <a:p>
            <a:endParaRPr lang="en-US"/>
          </a:p>
          <a:p>
            <a:r>
              <a:rPr lang="en-US"/>
              <a:t>3--I find this works best in the evening, but again you may need to find the time in the day that works best for you.  Might be for today, or the last 48 hours, but for this specific practice of gratitude I recommend something fairly recent.  </a:t>
            </a:r>
          </a:p>
          <a:p>
            <a:endParaRPr lang="en-US"/>
          </a:p>
          <a:p>
            <a:r>
              <a:rPr lang="en-US"/>
              <a:t>4--Why are you thankful for this?  (Think about the 4 recognitions of gratitude here.)  Why do these things make you feel grateful.  How can you feel grateful for these things?</a:t>
            </a:r>
          </a:p>
          <a:p>
            <a:endParaRPr lang="en-US"/>
          </a:p>
          <a:p>
            <a:r>
              <a:rPr lang="en-US"/>
              <a:t>5--I believe that just one week will help you develop a “mind set” of gratitude, so that you will more naturally notice the good things in life, and will process them in a mindful manner.  Basically, this practice is encouraging you to develop a way of seeing the world--viewing the world through your “gratitude glasses”…if you will.</a:t>
            </a:r>
          </a:p>
          <a:p>
            <a:endParaRPr lang="en-US"/>
          </a:p>
          <a:p>
            <a:r>
              <a:rPr lang="en-US"/>
              <a:t>6--There is some evidence that mindless repetitive listing of benefits is not of much value…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6B32F-E2C4-453D-86AF-8B93B3078C10}" type="slidenum">
              <a:rPr lang="en-US"/>
              <a:pPr/>
              <a:t>30</a:t>
            </a:fld>
            <a:endParaRPr lang="en-US"/>
          </a:p>
        </p:txBody>
      </p:sp>
      <p:sp>
        <p:nvSpPr>
          <p:cNvPr id="839682" name="Rectangle 2"/>
          <p:cNvSpPr>
            <a:spLocks noChangeArrowheads="1" noTextEdit="1"/>
          </p:cNvSpPr>
          <p:nvPr>
            <p:ph type="sldImg"/>
          </p:nvPr>
        </p:nvSpPr>
        <p:spPr>
          <a:xfrm>
            <a:off x="1257300" y="720725"/>
            <a:ext cx="4800600" cy="3600450"/>
          </a:xfrm>
          <a:ln/>
        </p:spPr>
      </p:sp>
      <p:sp>
        <p:nvSpPr>
          <p:cNvPr id="839683"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4515C6-CEB2-4612-B4E3-CABA2DEB26E6}" type="slidenum">
              <a:rPr lang="en-US"/>
              <a:pPr/>
              <a:t>31</a:t>
            </a:fld>
            <a:endParaRPr lang="en-US"/>
          </a:p>
        </p:txBody>
      </p:sp>
      <p:sp>
        <p:nvSpPr>
          <p:cNvPr id="950274" name="Rectangle 2"/>
          <p:cNvSpPr>
            <a:spLocks noChangeArrowheads="1" noTextEdit="1"/>
          </p:cNvSpPr>
          <p:nvPr>
            <p:ph type="sldImg"/>
          </p:nvPr>
        </p:nvSpPr>
        <p:spPr>
          <a:xfrm>
            <a:off x="1257300" y="720725"/>
            <a:ext cx="4800600" cy="3600450"/>
          </a:xfrm>
          <a:ln/>
        </p:spPr>
      </p:sp>
      <p:sp>
        <p:nvSpPr>
          <p:cNvPr id="95027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7DCF5-6959-4744-8953-51668F86A1CA}" type="slidenum">
              <a:rPr lang="en-US"/>
              <a:pPr/>
              <a:t>32</a:t>
            </a:fld>
            <a:endParaRPr lang="en-US"/>
          </a:p>
        </p:txBody>
      </p:sp>
      <p:sp>
        <p:nvSpPr>
          <p:cNvPr id="821250" name="Rectangle 2"/>
          <p:cNvSpPr>
            <a:spLocks noChangeArrowheads="1" noTextEdit="1"/>
          </p:cNvSpPr>
          <p:nvPr>
            <p:ph type="sldImg"/>
          </p:nvPr>
        </p:nvSpPr>
        <p:spPr>
          <a:xfrm>
            <a:off x="1300163" y="715963"/>
            <a:ext cx="4773612" cy="3579812"/>
          </a:xfrm>
          <a:ln/>
        </p:spPr>
      </p:sp>
      <p:sp>
        <p:nvSpPr>
          <p:cNvPr id="82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25889-5315-44B7-8EEC-73F43882AE06}" type="slidenum">
              <a:rPr lang="en-US"/>
              <a:pPr/>
              <a:t>33</a:t>
            </a:fld>
            <a:endParaRPr lang="en-US"/>
          </a:p>
        </p:txBody>
      </p:sp>
      <p:sp>
        <p:nvSpPr>
          <p:cNvPr id="913410" name="Rectangle 2"/>
          <p:cNvSpPr>
            <a:spLocks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E8F837-251C-451E-A75D-CCFD88E7783A}" type="slidenum">
              <a:rPr lang="en-US"/>
              <a:pPr/>
              <a:t>34</a:t>
            </a:fld>
            <a:endParaRPr lang="en-US"/>
          </a:p>
        </p:txBody>
      </p:sp>
      <p:sp>
        <p:nvSpPr>
          <p:cNvPr id="914434" name="Rectangle 2"/>
          <p:cNvSpPr>
            <a:spLocks noChangeArrowheads="1" noTextEdit="1"/>
          </p:cNvSpPr>
          <p:nvPr>
            <p:ph type="sldImg"/>
          </p:nvPr>
        </p:nvSpPr>
        <p:spPr>
          <a:ln/>
        </p:spPr>
      </p:sp>
      <p:sp>
        <p:nvSpPr>
          <p:cNvPr id="91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0A774-AB4A-48EB-9DF2-6CB71D7498D3}" type="slidenum">
              <a:rPr lang="en-US"/>
              <a:pPr/>
              <a:t>35</a:t>
            </a:fld>
            <a:endParaRPr lang="en-US"/>
          </a:p>
        </p:txBody>
      </p:sp>
      <p:sp>
        <p:nvSpPr>
          <p:cNvPr id="871426" name="Rectangle 2"/>
          <p:cNvSpPr>
            <a:spLocks noChangeArrowheads="1" noTextEdit="1"/>
          </p:cNvSpPr>
          <p:nvPr>
            <p:ph type="sldImg"/>
          </p:nvPr>
        </p:nvSpPr>
        <p:spPr>
          <a:xfrm>
            <a:off x="1257300" y="720725"/>
            <a:ext cx="4800600" cy="3600450"/>
          </a:xfrm>
          <a:ln/>
        </p:spPr>
      </p:sp>
      <p:sp>
        <p:nvSpPr>
          <p:cNvPr id="871427"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84C31-DE80-4FEA-B09C-DF30AB8A8DC3}" type="slidenum">
              <a:rPr lang="en-US"/>
              <a:pPr/>
              <a:t>36</a:t>
            </a:fld>
            <a:endParaRPr lang="en-US"/>
          </a:p>
        </p:txBody>
      </p:sp>
      <p:sp>
        <p:nvSpPr>
          <p:cNvPr id="873474" name="Rectangle 2"/>
          <p:cNvSpPr>
            <a:spLocks noChangeArrowheads="1" noTextEdit="1"/>
          </p:cNvSpPr>
          <p:nvPr>
            <p:ph type="sldImg"/>
          </p:nvPr>
        </p:nvSpPr>
        <p:spPr>
          <a:xfrm>
            <a:off x="1300163" y="715963"/>
            <a:ext cx="4773612" cy="3579812"/>
          </a:xfrm>
          <a:ln/>
        </p:spPr>
      </p:sp>
      <p:sp>
        <p:nvSpPr>
          <p:cNvPr id="873475" name="Rectangle 3"/>
          <p:cNvSpPr>
            <a:spLocks noGrp="1" noChangeArrowheads="1"/>
          </p:cNvSpPr>
          <p:nvPr>
            <p:ph type="body" idx="1"/>
          </p:nvPr>
        </p:nvSpPr>
        <p:spPr>
          <a:xfrm>
            <a:off x="1006475" y="4535488"/>
            <a:ext cx="5357813" cy="4373562"/>
          </a:xfrm>
        </p:spPr>
        <p:txBody>
          <a:bodyPr tIns="48784" bIns="48784"/>
          <a:lstStyle/>
          <a:p>
            <a:r>
              <a:rPr lang="en-US"/>
              <a:t>Gratia, gratis meaning grace—free gift, unmerited favor</a:t>
            </a:r>
          </a:p>
          <a:p>
            <a:r>
              <a:rPr lang="en-US"/>
              <a:t>Any 1 of a dozen ways to define gratitude.  The ones that I like emphasize “undeserved merit”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29289F-4931-43E6-AD49-68E8CF0A2D02}" type="slidenum">
              <a:rPr lang="en-US"/>
              <a:pPr/>
              <a:t>37</a:t>
            </a:fld>
            <a:endParaRPr lang="en-US"/>
          </a:p>
        </p:txBody>
      </p:sp>
      <p:sp>
        <p:nvSpPr>
          <p:cNvPr id="915458" name="Rectangle 2"/>
          <p:cNvSpPr>
            <a:spLocks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A4384-EE17-4D3A-A318-D42B63E533A3}" type="slidenum">
              <a:rPr lang="en-US"/>
              <a:pPr/>
              <a:t>4</a:t>
            </a:fld>
            <a:endParaRPr lang="en-US"/>
          </a:p>
        </p:txBody>
      </p:sp>
      <p:sp>
        <p:nvSpPr>
          <p:cNvPr id="912386" name="Rectangle 2"/>
          <p:cNvSpPr>
            <a:spLocks noChangeArrowheads="1" noTextEdit="1"/>
          </p:cNvSpPr>
          <p:nvPr>
            <p:ph type="sldImg"/>
          </p:nvPr>
        </p:nvSpPr>
        <p:spPr>
          <a:ln/>
        </p:spPr>
      </p:sp>
      <p:sp>
        <p:nvSpPr>
          <p:cNvPr id="91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1BB27-3AA3-48AB-8440-1A9E0FDB4722}" type="slidenum">
              <a:rPr lang="en-US"/>
              <a:pPr/>
              <a:t>38</a:t>
            </a:fld>
            <a:endParaRPr lang="en-US"/>
          </a:p>
        </p:txBody>
      </p:sp>
      <p:sp>
        <p:nvSpPr>
          <p:cNvPr id="916482" name="Rectangle 2"/>
          <p:cNvSpPr>
            <a:spLocks noChangeArrowheads="1" noTextEdit="1"/>
          </p:cNvSpPr>
          <p:nvPr>
            <p:ph type="sldImg"/>
          </p:nvPr>
        </p:nvSpPr>
        <p:spPr>
          <a:ln/>
        </p:spPr>
      </p:sp>
      <p:sp>
        <p:nvSpPr>
          <p:cNvPr id="91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06176-E8C6-4048-B785-828210C3DC71}" type="slidenum">
              <a:rPr lang="en-US"/>
              <a:pPr/>
              <a:t>39</a:t>
            </a:fld>
            <a:endParaRPr lang="en-US"/>
          </a:p>
        </p:txBody>
      </p:sp>
      <p:sp>
        <p:nvSpPr>
          <p:cNvPr id="923650" name="Rectangle 2"/>
          <p:cNvSpPr>
            <a:spLocks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DF9D0-9702-4ED3-9E3C-BBDB3C46AB9E}" type="slidenum">
              <a:rPr lang="en-US"/>
              <a:pPr/>
              <a:t>40</a:t>
            </a:fld>
            <a:endParaRPr lang="en-US"/>
          </a:p>
        </p:txBody>
      </p:sp>
      <p:sp>
        <p:nvSpPr>
          <p:cNvPr id="884738" name="Rectangle 2"/>
          <p:cNvSpPr>
            <a:spLocks noChangeArrowheads="1" noTextEdit="1"/>
          </p:cNvSpPr>
          <p:nvPr>
            <p:ph type="sldImg"/>
          </p:nvPr>
        </p:nvSpPr>
        <p:spPr>
          <a:xfrm>
            <a:off x="1257300" y="720725"/>
            <a:ext cx="4800600" cy="3600450"/>
          </a:xfrm>
          <a:ln/>
        </p:spPr>
      </p:sp>
      <p:sp>
        <p:nvSpPr>
          <p:cNvPr id="884739"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2C666-BD1D-44E4-B3A8-4B326DD54BA0}" type="slidenum">
              <a:rPr lang="en-US"/>
              <a:pPr/>
              <a:t>41</a:t>
            </a:fld>
            <a:endParaRPr lang="en-US"/>
          </a:p>
        </p:txBody>
      </p:sp>
      <p:sp>
        <p:nvSpPr>
          <p:cNvPr id="931842" name="Rectangle 2"/>
          <p:cNvSpPr>
            <a:spLocks noChangeArrowheads="1" noTextEdit="1"/>
          </p:cNvSpPr>
          <p:nvPr>
            <p:ph type="sldImg"/>
          </p:nvPr>
        </p:nvSpPr>
        <p:spPr>
          <a:xfrm>
            <a:off x="1257300" y="720725"/>
            <a:ext cx="4800600" cy="3600450"/>
          </a:xfrm>
          <a:ln/>
        </p:spPr>
      </p:sp>
      <p:sp>
        <p:nvSpPr>
          <p:cNvPr id="931843"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0D7A7-FAB3-42C8-B3E3-DEA6A6366D1B}" type="slidenum">
              <a:rPr lang="en-US"/>
              <a:pPr/>
              <a:t>42</a:t>
            </a:fld>
            <a:endParaRPr lang="en-US"/>
          </a:p>
        </p:txBody>
      </p:sp>
      <p:sp>
        <p:nvSpPr>
          <p:cNvPr id="933890" name="Rectangle 2"/>
          <p:cNvSpPr>
            <a:spLocks noChangeArrowheads="1" noTextEdit="1"/>
          </p:cNvSpPr>
          <p:nvPr>
            <p:ph type="sldImg"/>
          </p:nvPr>
        </p:nvSpPr>
        <p:spPr>
          <a:xfrm>
            <a:off x="1257300" y="720725"/>
            <a:ext cx="4800600" cy="3600450"/>
          </a:xfrm>
          <a:ln/>
        </p:spPr>
      </p:sp>
      <p:sp>
        <p:nvSpPr>
          <p:cNvPr id="933891"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5CBE1-835D-4812-8C5D-108376F13CA6}" type="slidenum">
              <a:rPr lang="en-US"/>
              <a:pPr/>
              <a:t>43</a:t>
            </a:fld>
            <a:endParaRPr lang="en-US"/>
          </a:p>
        </p:txBody>
      </p:sp>
      <p:sp>
        <p:nvSpPr>
          <p:cNvPr id="935938" name="Rectangle 2"/>
          <p:cNvSpPr>
            <a:spLocks noChangeArrowheads="1" noTextEdit="1"/>
          </p:cNvSpPr>
          <p:nvPr>
            <p:ph type="sldImg"/>
          </p:nvPr>
        </p:nvSpPr>
        <p:spPr>
          <a:xfrm>
            <a:off x="1257300" y="720725"/>
            <a:ext cx="4800600" cy="3600450"/>
          </a:xfrm>
          <a:ln/>
        </p:spPr>
      </p:sp>
      <p:sp>
        <p:nvSpPr>
          <p:cNvPr id="935939"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06BA5-3651-48A7-B40D-D3D384CC6DF8}" type="slidenum">
              <a:rPr lang="en-US"/>
              <a:pPr/>
              <a:t>44</a:t>
            </a:fld>
            <a:endParaRPr lang="en-US"/>
          </a:p>
        </p:txBody>
      </p:sp>
      <p:sp>
        <p:nvSpPr>
          <p:cNvPr id="937986" name="Rectangle 2"/>
          <p:cNvSpPr>
            <a:spLocks noChangeArrowheads="1" noTextEdit="1"/>
          </p:cNvSpPr>
          <p:nvPr>
            <p:ph type="sldImg"/>
          </p:nvPr>
        </p:nvSpPr>
        <p:spPr>
          <a:xfrm>
            <a:off x="1257300" y="720725"/>
            <a:ext cx="4800600" cy="3600450"/>
          </a:xfrm>
          <a:ln/>
        </p:spPr>
      </p:sp>
      <p:sp>
        <p:nvSpPr>
          <p:cNvPr id="937987"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F894A-3E4D-4840-BBDD-3ADC97B2364B}" type="slidenum">
              <a:rPr lang="en-US"/>
              <a:pPr/>
              <a:t>45</a:t>
            </a:fld>
            <a:endParaRPr lang="en-US"/>
          </a:p>
        </p:txBody>
      </p:sp>
      <p:sp>
        <p:nvSpPr>
          <p:cNvPr id="886786" name="Rectangle 2"/>
          <p:cNvSpPr>
            <a:spLocks noChangeArrowheads="1" noTextEdit="1"/>
          </p:cNvSpPr>
          <p:nvPr>
            <p:ph type="sldImg"/>
          </p:nvPr>
        </p:nvSpPr>
        <p:spPr>
          <a:xfrm>
            <a:off x="1257300" y="720725"/>
            <a:ext cx="4800600" cy="3600450"/>
          </a:xfrm>
          <a:ln/>
        </p:spPr>
      </p:sp>
      <p:sp>
        <p:nvSpPr>
          <p:cNvPr id="886787"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23760-D2E8-4AC4-B2AD-FCEF00D4C478}" type="slidenum">
              <a:rPr lang="en-US"/>
              <a:pPr/>
              <a:t>46</a:t>
            </a:fld>
            <a:endParaRPr lang="en-US"/>
          </a:p>
        </p:txBody>
      </p:sp>
      <p:sp>
        <p:nvSpPr>
          <p:cNvPr id="924674" name="Rectangle 2"/>
          <p:cNvSpPr>
            <a:spLocks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98B54-336F-4147-9387-F25085483E00}" type="slidenum">
              <a:rPr lang="en-US"/>
              <a:pPr/>
              <a:t>47</a:t>
            </a:fld>
            <a:endParaRPr lang="en-US"/>
          </a:p>
        </p:txBody>
      </p:sp>
      <p:sp>
        <p:nvSpPr>
          <p:cNvPr id="925698" name="Rectangle 2"/>
          <p:cNvSpPr>
            <a:spLocks noChangeArrowheads="1" noTextEdit="1"/>
          </p:cNvSpPr>
          <p:nvPr>
            <p:ph type="sldImg"/>
          </p:nvPr>
        </p:nvSpPr>
        <p:spPr>
          <a:ln/>
        </p:spPr>
      </p:sp>
      <p:sp>
        <p:nvSpPr>
          <p:cNvPr id="92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87387-E5F4-40BC-AD44-E3BEC594B74C}" type="slidenum">
              <a:rPr lang="en-US"/>
              <a:pPr/>
              <a:t>5</a:t>
            </a:fld>
            <a:endParaRPr lang="en-US"/>
          </a:p>
        </p:txBody>
      </p:sp>
      <p:sp>
        <p:nvSpPr>
          <p:cNvPr id="952322" name="Rectangle 2"/>
          <p:cNvSpPr>
            <a:spLocks noChangeArrowheads="1" noTextEdit="1"/>
          </p:cNvSpPr>
          <p:nvPr>
            <p:ph type="sldImg"/>
          </p:nvPr>
        </p:nvSpPr>
        <p:spPr>
          <a:xfrm>
            <a:off x="1257300" y="719138"/>
            <a:ext cx="4800600" cy="3600450"/>
          </a:xfrm>
          <a:ln/>
        </p:spPr>
      </p:sp>
      <p:sp>
        <p:nvSpPr>
          <p:cNvPr id="952323" name="Rectangle 3"/>
          <p:cNvSpPr>
            <a:spLocks noGrp="1" noChangeArrowheads="1"/>
          </p:cNvSpPr>
          <p:nvPr>
            <p:ph type="body" idx="1"/>
          </p:nvPr>
        </p:nvSpPr>
        <p:spPr>
          <a:xfrm>
            <a:off x="731838" y="4560888"/>
            <a:ext cx="5851525" cy="4321175"/>
          </a:xfrm>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2501E-F441-4C07-B096-E220DD8E8731}" type="slidenum">
              <a:rPr lang="en-US"/>
              <a:pPr/>
              <a:t>48</a:t>
            </a:fld>
            <a:endParaRPr lang="en-US"/>
          </a:p>
        </p:txBody>
      </p:sp>
      <p:sp>
        <p:nvSpPr>
          <p:cNvPr id="926722" name="Rectangle 2"/>
          <p:cNvSpPr>
            <a:spLocks noChangeArrowheads="1" noTextEdit="1"/>
          </p:cNvSpPr>
          <p:nvPr>
            <p:ph type="sldImg"/>
          </p:nvPr>
        </p:nvSpPr>
        <p:spPr>
          <a:ln/>
        </p:spPr>
      </p:sp>
      <p:sp>
        <p:nvSpPr>
          <p:cNvPr id="92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3E68F-4D3F-4970-994D-933550A7F378}" type="slidenum">
              <a:rPr lang="en-US"/>
              <a:pPr/>
              <a:t>49</a:t>
            </a:fld>
            <a:endParaRPr lang="en-US"/>
          </a:p>
        </p:txBody>
      </p:sp>
      <p:sp>
        <p:nvSpPr>
          <p:cNvPr id="859138" name="Rectangle 2"/>
          <p:cNvSpPr>
            <a:spLocks noChangeArrowheads="1" noTextEdit="1"/>
          </p:cNvSpPr>
          <p:nvPr>
            <p:ph type="sldImg"/>
          </p:nvPr>
        </p:nvSpPr>
        <p:spPr>
          <a:ln/>
        </p:spPr>
      </p:sp>
      <p:sp>
        <p:nvSpPr>
          <p:cNvPr id="85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018AC-E435-4154-B472-4B1407FA610B}" type="slidenum">
              <a:rPr lang="en-US"/>
              <a:pPr/>
              <a:t>50</a:t>
            </a:fld>
            <a:endParaRPr lang="en-US"/>
          </a:p>
        </p:txBody>
      </p:sp>
      <p:sp>
        <p:nvSpPr>
          <p:cNvPr id="756738" name="Rectangle 2"/>
          <p:cNvSpPr>
            <a:spLocks noChangeArrowheads="1" noTextEdit="1"/>
          </p:cNvSpPr>
          <p:nvPr>
            <p:ph type="sldImg"/>
          </p:nvPr>
        </p:nvSpPr>
        <p:spPr>
          <a:xfrm>
            <a:off x="1258888" y="719138"/>
            <a:ext cx="4800600" cy="3600450"/>
          </a:xfrm>
          <a:ln/>
        </p:spPr>
      </p:sp>
      <p:sp>
        <p:nvSpPr>
          <p:cNvPr id="756739" name="Rectangle 3"/>
          <p:cNvSpPr>
            <a:spLocks noGrp="1" noChangeArrowheads="1"/>
          </p:cNvSpPr>
          <p:nvPr>
            <p:ph type="body" idx="1"/>
          </p:nvPr>
        </p:nvSpPr>
        <p:spPr>
          <a:xfrm>
            <a:off x="731838" y="4560888"/>
            <a:ext cx="5851525" cy="4321175"/>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75B04-48C7-4C05-85B1-7DEF18FBD21B}" type="slidenum">
              <a:rPr lang="en-US"/>
              <a:pPr/>
              <a:t>51</a:t>
            </a:fld>
            <a:endParaRPr lang="en-US"/>
          </a:p>
        </p:txBody>
      </p:sp>
      <p:sp>
        <p:nvSpPr>
          <p:cNvPr id="898050" name="Rectangle 2"/>
          <p:cNvSpPr>
            <a:spLocks noChangeArrowheads="1" noTextEdit="1"/>
          </p:cNvSpPr>
          <p:nvPr>
            <p:ph type="sldImg"/>
          </p:nvPr>
        </p:nvSpPr>
        <p:spPr>
          <a:xfrm>
            <a:off x="1257300" y="720725"/>
            <a:ext cx="4800600" cy="3600450"/>
          </a:xfrm>
          <a:ln/>
        </p:spPr>
      </p:sp>
      <p:sp>
        <p:nvSpPr>
          <p:cNvPr id="898051"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65C56-B5FD-4743-8D91-98DE168B92AE}" type="slidenum">
              <a:rPr lang="en-US"/>
              <a:pPr/>
              <a:t>52</a:t>
            </a:fld>
            <a:endParaRPr lang="en-US"/>
          </a:p>
        </p:txBody>
      </p:sp>
      <p:sp>
        <p:nvSpPr>
          <p:cNvPr id="902146" name="Rectangle 2"/>
          <p:cNvSpPr>
            <a:spLocks noChangeArrowheads="1" noTextEdit="1"/>
          </p:cNvSpPr>
          <p:nvPr>
            <p:ph type="sldImg"/>
          </p:nvPr>
        </p:nvSpPr>
        <p:spPr>
          <a:xfrm>
            <a:off x="1257300" y="720725"/>
            <a:ext cx="4800600" cy="3600450"/>
          </a:xfrm>
          <a:ln/>
        </p:spPr>
      </p:sp>
      <p:sp>
        <p:nvSpPr>
          <p:cNvPr id="902147"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95899E-F5B2-4992-9832-F6DC2321B503}" type="slidenum">
              <a:rPr lang="en-US"/>
              <a:pPr/>
              <a:t>53</a:t>
            </a:fld>
            <a:endParaRPr lang="en-US"/>
          </a:p>
        </p:txBody>
      </p:sp>
      <p:sp>
        <p:nvSpPr>
          <p:cNvPr id="904194" name="Rectangle 2"/>
          <p:cNvSpPr>
            <a:spLocks noChangeArrowheads="1" noTextEdit="1"/>
          </p:cNvSpPr>
          <p:nvPr>
            <p:ph type="sldImg"/>
          </p:nvPr>
        </p:nvSpPr>
        <p:spPr>
          <a:xfrm>
            <a:off x="1257300" y="720725"/>
            <a:ext cx="4800600" cy="3600450"/>
          </a:xfrm>
          <a:ln/>
        </p:spPr>
      </p:sp>
      <p:sp>
        <p:nvSpPr>
          <p:cNvPr id="904195"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0FA83-B28C-4499-A3EB-52CC3C8EE7E5}" type="slidenum">
              <a:rPr lang="en-US"/>
              <a:pPr/>
              <a:t>54</a:t>
            </a:fld>
            <a:endParaRPr lang="en-US"/>
          </a:p>
        </p:txBody>
      </p:sp>
      <p:sp>
        <p:nvSpPr>
          <p:cNvPr id="806914" name="Rectangle 2"/>
          <p:cNvSpPr>
            <a:spLocks noChangeArrowheads="1" noTextEdit="1"/>
          </p:cNvSpPr>
          <p:nvPr>
            <p:ph type="sldImg"/>
          </p:nvPr>
        </p:nvSpPr>
        <p:spPr>
          <a:ln/>
        </p:spPr>
      </p:sp>
      <p:sp>
        <p:nvSpPr>
          <p:cNvPr id="80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81557-C964-4435-987A-CBCD1CAB585B}" type="slidenum">
              <a:rPr lang="en-US"/>
              <a:pPr/>
              <a:t>55</a:t>
            </a:fld>
            <a:endParaRPr lang="en-US"/>
          </a:p>
        </p:txBody>
      </p:sp>
      <p:sp>
        <p:nvSpPr>
          <p:cNvPr id="792578" name="Rectangle 2"/>
          <p:cNvSpPr>
            <a:spLocks noChangeArrowheads="1" noTextEdit="1"/>
          </p:cNvSpPr>
          <p:nvPr>
            <p:ph type="sldImg"/>
          </p:nvPr>
        </p:nvSpPr>
        <p:spPr>
          <a:xfrm>
            <a:off x="1300163" y="715963"/>
            <a:ext cx="4773612" cy="3579812"/>
          </a:xfrm>
          <a:ln/>
        </p:spPr>
      </p:sp>
      <p:sp>
        <p:nvSpPr>
          <p:cNvPr id="79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55C3C-0867-4570-AC3E-0B6AAB951823}" type="slidenum">
              <a:rPr lang="en-US"/>
              <a:pPr/>
              <a:t>56</a:t>
            </a:fld>
            <a:endParaRPr lang="en-US"/>
          </a:p>
        </p:txBody>
      </p:sp>
      <p:sp>
        <p:nvSpPr>
          <p:cNvPr id="906242" name="Rectangle 2"/>
          <p:cNvSpPr>
            <a:spLocks noChangeArrowheads="1" noTextEdit="1"/>
          </p:cNvSpPr>
          <p:nvPr>
            <p:ph type="sldImg"/>
          </p:nvPr>
        </p:nvSpPr>
        <p:spPr>
          <a:xfrm>
            <a:off x="1300163" y="715963"/>
            <a:ext cx="4773612" cy="3579812"/>
          </a:xfrm>
          <a:ln/>
        </p:spPr>
      </p:sp>
      <p:sp>
        <p:nvSpPr>
          <p:cNvPr id="90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E6BD1-73D3-48F5-8AB8-D9F50B304267}" type="slidenum">
              <a:rPr lang="en-US"/>
              <a:pPr/>
              <a:t>58</a:t>
            </a:fld>
            <a:endParaRPr lang="en-US"/>
          </a:p>
        </p:txBody>
      </p:sp>
      <p:sp>
        <p:nvSpPr>
          <p:cNvPr id="808962" name="Rectangle 2"/>
          <p:cNvSpPr>
            <a:spLocks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0B442-1BBC-462D-8D82-E42C2129E694}" type="slidenum">
              <a:rPr lang="en-US"/>
              <a:pPr/>
              <a:t>6</a:t>
            </a:fld>
            <a:endParaRPr lang="en-US"/>
          </a:p>
        </p:txBody>
      </p:sp>
      <p:sp>
        <p:nvSpPr>
          <p:cNvPr id="979970" name="Rectangle 2"/>
          <p:cNvSpPr>
            <a:spLocks noChangeArrowheads="1" noTextEdit="1"/>
          </p:cNvSpPr>
          <p:nvPr>
            <p:ph type="sldImg"/>
          </p:nvPr>
        </p:nvSpPr>
        <p:spPr>
          <a:xfrm>
            <a:off x="1257300" y="720725"/>
            <a:ext cx="4800600" cy="3600450"/>
          </a:xfrm>
          <a:ln/>
        </p:spPr>
      </p:sp>
      <p:sp>
        <p:nvSpPr>
          <p:cNvPr id="979971"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4FF9E-58E7-4D48-91F8-352F3DCFEC23}" type="slidenum">
              <a:rPr lang="en-US"/>
              <a:pPr/>
              <a:t>59</a:t>
            </a:fld>
            <a:endParaRPr lang="en-US"/>
          </a:p>
        </p:txBody>
      </p:sp>
      <p:sp>
        <p:nvSpPr>
          <p:cNvPr id="809986" name="Rectangle 2"/>
          <p:cNvSpPr>
            <a:spLocks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AE08A-C737-45DB-9AA1-475C514208B2}" type="slidenum">
              <a:rPr lang="en-US"/>
              <a:pPr/>
              <a:t>60</a:t>
            </a:fld>
            <a:endParaRPr lang="en-US"/>
          </a:p>
        </p:txBody>
      </p:sp>
      <p:sp>
        <p:nvSpPr>
          <p:cNvPr id="811010" name="Rectangle 2"/>
          <p:cNvSpPr>
            <a:spLocks noChangeArrowheads="1" noTextEdit="1"/>
          </p:cNvSpPr>
          <p:nvPr>
            <p:ph type="sldImg"/>
          </p:nvPr>
        </p:nvSpPr>
        <p:spPr>
          <a:ln/>
        </p:spPr>
      </p:sp>
      <p:sp>
        <p:nvSpPr>
          <p:cNvPr id="81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BA207-86C4-4459-B4AE-B7262506098A}" type="slidenum">
              <a:rPr lang="en-US"/>
              <a:pPr/>
              <a:t>61</a:t>
            </a:fld>
            <a:endParaRPr lang="en-US"/>
          </a:p>
        </p:txBody>
      </p:sp>
      <p:sp>
        <p:nvSpPr>
          <p:cNvPr id="940034" name="Rectangle 2"/>
          <p:cNvSpPr>
            <a:spLocks noChangeArrowheads="1" noTextEdit="1"/>
          </p:cNvSpPr>
          <p:nvPr>
            <p:ph type="sldImg"/>
          </p:nvPr>
        </p:nvSpPr>
        <p:spPr>
          <a:ln/>
        </p:spPr>
      </p:sp>
      <p:sp>
        <p:nvSpPr>
          <p:cNvPr id="94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15DC5-ED54-4081-BA63-9A1D2FEC3A40}" type="slidenum">
              <a:rPr lang="en-US"/>
              <a:pPr/>
              <a:t>62</a:t>
            </a:fld>
            <a:endParaRPr lang="en-US"/>
          </a:p>
        </p:txBody>
      </p:sp>
      <p:sp>
        <p:nvSpPr>
          <p:cNvPr id="942082" name="Rectangle 2"/>
          <p:cNvSpPr>
            <a:spLocks noChangeArrowheads="1" noTextEdit="1"/>
          </p:cNvSpPr>
          <p:nvPr>
            <p:ph type="sldImg"/>
          </p:nvPr>
        </p:nvSpPr>
        <p:spPr>
          <a:ln/>
        </p:spPr>
      </p:sp>
      <p:sp>
        <p:nvSpPr>
          <p:cNvPr id="94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E66FA-0141-498A-9F00-D9EFD6FDB564}" type="slidenum">
              <a:rPr lang="en-US"/>
              <a:pPr/>
              <a:t>63</a:t>
            </a:fld>
            <a:endParaRPr lang="en-US"/>
          </a:p>
        </p:txBody>
      </p:sp>
      <p:sp>
        <p:nvSpPr>
          <p:cNvPr id="944130" name="Rectangle 2"/>
          <p:cNvSpPr>
            <a:spLocks noChangeArrowheads="1" noTextEdit="1"/>
          </p:cNvSpPr>
          <p:nvPr>
            <p:ph type="sldImg"/>
          </p:nvPr>
        </p:nvSpPr>
        <p:spPr>
          <a:ln/>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495F9-616B-4A60-9721-36D0C0DB12C9}" type="slidenum">
              <a:rPr lang="en-US"/>
              <a:pPr/>
              <a:t>64</a:t>
            </a:fld>
            <a:endParaRPr lang="en-US"/>
          </a:p>
        </p:txBody>
      </p:sp>
      <p:sp>
        <p:nvSpPr>
          <p:cNvPr id="948226" name="Rectangle 2"/>
          <p:cNvSpPr>
            <a:spLocks noChangeArrowheads="1" noTextEdit="1"/>
          </p:cNvSpPr>
          <p:nvPr>
            <p:ph type="sldImg"/>
          </p:nvPr>
        </p:nvSpPr>
        <p:spPr>
          <a:xfrm>
            <a:off x="1257300" y="719138"/>
            <a:ext cx="4800600" cy="3600450"/>
          </a:xfrm>
          <a:ln/>
        </p:spPr>
      </p:sp>
      <p:sp>
        <p:nvSpPr>
          <p:cNvPr id="948227" name="Rectangle 3"/>
          <p:cNvSpPr>
            <a:spLocks noGrp="1" noChangeArrowheads="1"/>
          </p:cNvSpPr>
          <p:nvPr>
            <p:ph type="body" idx="1"/>
          </p:nvPr>
        </p:nvSpPr>
        <p:spPr>
          <a:xfrm>
            <a:off x="976313" y="4560888"/>
            <a:ext cx="5362575" cy="4321175"/>
          </a:xfrm>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28042-ECBB-48B5-9084-28DF6403B119}" type="slidenum">
              <a:rPr lang="en-US"/>
              <a:pPr/>
              <a:t>65</a:t>
            </a:fld>
            <a:endParaRPr lang="en-US"/>
          </a:p>
        </p:txBody>
      </p:sp>
      <p:sp>
        <p:nvSpPr>
          <p:cNvPr id="908290" name="Rectangle 2"/>
          <p:cNvSpPr>
            <a:spLocks noChangeArrowheads="1" noTextEdit="1"/>
          </p:cNvSpPr>
          <p:nvPr>
            <p:ph type="sldImg"/>
          </p:nvPr>
        </p:nvSpPr>
        <p:spPr>
          <a:xfrm>
            <a:off x="1257300" y="720725"/>
            <a:ext cx="4800600" cy="3600450"/>
          </a:xfrm>
          <a:ln/>
        </p:spPr>
      </p:sp>
      <p:sp>
        <p:nvSpPr>
          <p:cNvPr id="908291" name="Rectangle 3"/>
          <p:cNvSpPr>
            <a:spLocks noGrp="1" noChangeArrowheads="1"/>
          </p:cNvSpPr>
          <p:nvPr>
            <p:ph type="body" idx="1"/>
          </p:nvPr>
        </p:nvSpPr>
        <p:spPr>
          <a:xfrm>
            <a:off x="731838" y="4560888"/>
            <a:ext cx="5851525" cy="4319587"/>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935AEA2-4F2E-4068-ABEF-C74A065DFA1F}" type="slidenum">
              <a:rPr lang="en-US"/>
              <a:pPr/>
              <a:t>11</a:t>
            </a:fld>
            <a:endParaRPr lang="en-US"/>
          </a:p>
        </p:txBody>
      </p:sp>
      <p:sp>
        <p:nvSpPr>
          <p:cNvPr id="96256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CAFB631-ED8C-4A45-B988-05528028643D}" type="slidenum">
              <a:rPr lang="en-US" sz="1300">
                <a:latin typeface="Arial" charset="0"/>
              </a:rPr>
              <a:pPr algn="r" defTabSz="966788"/>
              <a:t>11</a:t>
            </a:fld>
            <a:endParaRPr lang="en-US" sz="1300">
              <a:latin typeface="Arial" charset="0"/>
            </a:endParaRPr>
          </a:p>
        </p:txBody>
      </p:sp>
      <p:sp>
        <p:nvSpPr>
          <p:cNvPr id="962563" name="Rectangle 2"/>
          <p:cNvSpPr>
            <a:spLocks noRot="1" noChangeArrowheads="1" noTextEdit="1"/>
          </p:cNvSpPr>
          <p:nvPr>
            <p:ph type="sldImg"/>
          </p:nvPr>
        </p:nvSpPr>
        <p:spPr>
          <a:xfrm>
            <a:off x="1257300" y="720725"/>
            <a:ext cx="4800600" cy="3600450"/>
          </a:xfrm>
          <a:ln/>
        </p:spPr>
      </p:sp>
      <p:sp>
        <p:nvSpPr>
          <p:cNvPr id="962564" name="Rectangle 3"/>
          <p:cNvSpPr>
            <a:spLocks noGrp="1" noChangeArrowheads="1"/>
          </p:cNvSpPr>
          <p:nvPr>
            <p:ph type="body" idx="1"/>
          </p:nvPr>
        </p:nvSpPr>
        <p:spPr>
          <a:xfrm>
            <a:off x="974725" y="4560888"/>
            <a:ext cx="5365750" cy="4319587"/>
          </a:xfrm>
        </p:spPr>
        <p:txBody>
          <a:bodyPr lIns="96661" tIns="48331" rIns="96661" bIns="48331"/>
          <a:lstStyle/>
          <a:p>
            <a:pPr>
              <a:lnSpc>
                <a:spcPct val="80000"/>
              </a:lnSpc>
            </a:pPr>
            <a:endParaRPr 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5F7B9F9-C970-4CC6-AC16-9227E637B175}" type="slidenum">
              <a:rPr lang="en-US"/>
              <a:pPr/>
              <a:t>12</a:t>
            </a:fld>
            <a:endParaRPr lang="en-US"/>
          </a:p>
        </p:txBody>
      </p:sp>
      <p:sp>
        <p:nvSpPr>
          <p:cNvPr id="964610"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43BF4F52-2328-4909-A8D9-A56C6A673F7B}" type="slidenum">
              <a:rPr lang="en-US" sz="1300">
                <a:latin typeface="Arial" charset="0"/>
              </a:rPr>
              <a:pPr algn="r" defTabSz="966788"/>
              <a:t>12</a:t>
            </a:fld>
            <a:endParaRPr lang="en-US" sz="1300">
              <a:latin typeface="Arial" charset="0"/>
            </a:endParaRPr>
          </a:p>
        </p:txBody>
      </p:sp>
      <p:sp>
        <p:nvSpPr>
          <p:cNvPr id="964611" name="Rectangle 2"/>
          <p:cNvSpPr>
            <a:spLocks noRot="1" noChangeArrowheads="1" noTextEdit="1"/>
          </p:cNvSpPr>
          <p:nvPr>
            <p:ph type="sldImg"/>
          </p:nvPr>
        </p:nvSpPr>
        <p:spPr>
          <a:xfrm>
            <a:off x="1257300" y="720725"/>
            <a:ext cx="4800600" cy="3600450"/>
          </a:xfrm>
          <a:ln/>
        </p:spPr>
      </p:sp>
      <p:sp>
        <p:nvSpPr>
          <p:cNvPr id="964612" name="Rectangle 3"/>
          <p:cNvSpPr>
            <a:spLocks noGrp="1" noChangeArrowheads="1"/>
          </p:cNvSpPr>
          <p:nvPr>
            <p:ph type="body" idx="1"/>
          </p:nvPr>
        </p:nvSpPr>
        <p:spPr>
          <a:xfrm>
            <a:off x="974725" y="4560888"/>
            <a:ext cx="5365750" cy="4319587"/>
          </a:xfrm>
        </p:spPr>
        <p:txBody>
          <a:bodyPr lIns="96661" tIns="48331" rIns="96661" bIns="4833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B9BE8F8-8C80-41A0-9A58-56894600F066}" type="slidenum">
              <a:rPr lang="en-US"/>
              <a:pPr/>
              <a:t>13</a:t>
            </a:fld>
            <a:endParaRPr lang="en-US"/>
          </a:p>
        </p:txBody>
      </p:sp>
      <p:sp>
        <p:nvSpPr>
          <p:cNvPr id="96665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B9EC0C0F-55E3-49CD-94AB-50A059471CA8}" type="slidenum">
              <a:rPr lang="en-US" sz="1300">
                <a:latin typeface="Arial" charset="0"/>
              </a:rPr>
              <a:pPr algn="r" defTabSz="966788"/>
              <a:t>13</a:t>
            </a:fld>
            <a:endParaRPr lang="en-US" sz="1300">
              <a:latin typeface="Arial" charset="0"/>
            </a:endParaRPr>
          </a:p>
        </p:txBody>
      </p:sp>
      <p:sp>
        <p:nvSpPr>
          <p:cNvPr id="966659" name="Rectangle 2"/>
          <p:cNvSpPr>
            <a:spLocks noRot="1" noChangeArrowheads="1" noTextEdit="1"/>
          </p:cNvSpPr>
          <p:nvPr>
            <p:ph type="sldImg"/>
          </p:nvPr>
        </p:nvSpPr>
        <p:spPr>
          <a:xfrm>
            <a:off x="1257300" y="720725"/>
            <a:ext cx="4800600" cy="3600450"/>
          </a:xfrm>
          <a:ln/>
        </p:spPr>
      </p:sp>
      <p:sp>
        <p:nvSpPr>
          <p:cNvPr id="966660" name="Rectangle 3"/>
          <p:cNvSpPr>
            <a:spLocks noGrp="1" noChangeArrowheads="1"/>
          </p:cNvSpPr>
          <p:nvPr>
            <p:ph type="body" idx="1"/>
          </p:nvPr>
        </p:nvSpPr>
        <p:spPr>
          <a:xfrm>
            <a:off x="974725" y="4560888"/>
            <a:ext cx="5365750" cy="4319587"/>
          </a:xfrm>
        </p:spPr>
        <p:txBody>
          <a:bodyPr lIns="96661" tIns="48331" rIns="96661" bIns="48331"/>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F7BC2E-0616-4342-BE1F-A85B8DF20277}" type="slidenum">
              <a:rPr lang="en-US"/>
              <a:pPr/>
              <a:t>14</a:t>
            </a:fld>
            <a:endParaRPr lang="en-US"/>
          </a:p>
        </p:txBody>
      </p:sp>
      <p:sp>
        <p:nvSpPr>
          <p:cNvPr id="96870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23380C6C-836D-4EFF-B7B8-A87F6D45D788}" type="slidenum">
              <a:rPr lang="en-US" sz="1300">
                <a:latin typeface="Arial" charset="0"/>
              </a:rPr>
              <a:pPr algn="r" defTabSz="966788"/>
              <a:t>14</a:t>
            </a:fld>
            <a:endParaRPr lang="en-US" sz="1300">
              <a:latin typeface="Arial" charset="0"/>
            </a:endParaRPr>
          </a:p>
        </p:txBody>
      </p:sp>
      <p:sp>
        <p:nvSpPr>
          <p:cNvPr id="968707" name="Rectangle 2"/>
          <p:cNvSpPr>
            <a:spLocks noRot="1" noChangeArrowheads="1" noTextEdit="1"/>
          </p:cNvSpPr>
          <p:nvPr>
            <p:ph type="sldImg"/>
          </p:nvPr>
        </p:nvSpPr>
        <p:spPr>
          <a:xfrm>
            <a:off x="1257300" y="720725"/>
            <a:ext cx="4800600" cy="3600450"/>
          </a:xfrm>
          <a:ln/>
        </p:spPr>
      </p:sp>
      <p:sp>
        <p:nvSpPr>
          <p:cNvPr id="968708" name="Rectangle 3"/>
          <p:cNvSpPr>
            <a:spLocks noGrp="1" noChangeArrowheads="1"/>
          </p:cNvSpPr>
          <p:nvPr>
            <p:ph type="body" idx="1"/>
          </p:nvPr>
        </p:nvSpPr>
        <p:spPr>
          <a:xfrm>
            <a:off x="974725" y="4560888"/>
            <a:ext cx="5365750" cy="4319587"/>
          </a:xfrm>
        </p:spPr>
        <p:txBody>
          <a:bodyPr lIns="96661" tIns="48331" rIns="96661" bIns="48331"/>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50242" name="Group 2"/>
          <p:cNvGrpSpPr>
            <a:grpSpLocks/>
          </p:cNvGrpSpPr>
          <p:nvPr/>
        </p:nvGrpSpPr>
        <p:grpSpPr bwMode="auto">
          <a:xfrm>
            <a:off x="0" y="1422400"/>
            <a:ext cx="9147175" cy="5435600"/>
            <a:chOff x="0" y="896"/>
            <a:chExt cx="5762" cy="3424"/>
          </a:xfrm>
        </p:grpSpPr>
        <p:grpSp>
          <p:nvGrpSpPr>
            <p:cNvPr id="650243" name="Group 3"/>
            <p:cNvGrpSpPr>
              <a:grpSpLocks/>
            </p:cNvGrpSpPr>
            <p:nvPr userDrawn="1"/>
          </p:nvGrpSpPr>
          <p:grpSpPr bwMode="auto">
            <a:xfrm>
              <a:off x="20" y="896"/>
              <a:ext cx="5742" cy="3424"/>
              <a:chOff x="20" y="896"/>
              <a:chExt cx="5742" cy="3424"/>
            </a:xfrm>
          </p:grpSpPr>
          <p:sp>
            <p:nvSpPr>
              <p:cNvPr id="650244"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650245"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650246"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650247"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650248"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650249"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650250"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650251"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650252"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650253"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650254"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650255"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650256"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650257" name="Group 17"/>
            <p:cNvGrpSpPr>
              <a:grpSpLocks/>
            </p:cNvGrpSpPr>
            <p:nvPr userDrawn="1"/>
          </p:nvGrpSpPr>
          <p:grpSpPr bwMode="auto">
            <a:xfrm>
              <a:off x="0" y="2291"/>
              <a:ext cx="1385" cy="1702"/>
              <a:chOff x="0" y="2291"/>
              <a:chExt cx="1385" cy="1702"/>
            </a:xfrm>
          </p:grpSpPr>
          <p:sp>
            <p:nvSpPr>
              <p:cNvPr id="650258"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259"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260"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261"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62"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63"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64"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65"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66"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67"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68"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69"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270"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271"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272"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273"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274"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275"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276"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277"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278"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279"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280"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281"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82"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83"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84"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285"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86"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87"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88"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89"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290"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91"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92"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293"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650294"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650295"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650296"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297"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650298"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650299"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650300"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650301"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02"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03"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04"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650305"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06"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07"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08"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09"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10"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11"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12"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13"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14"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15"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16"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17"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18"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19"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20"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21"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650322"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650323"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650324"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650325"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650326"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27"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650328"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329"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330"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650331"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650332"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333"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334"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335"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336"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337"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338"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339"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340"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341"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342"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343"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344"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345"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346"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347"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650348"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349"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350"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351"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352"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650353"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650354"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650355"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650356"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650357"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650358"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650359"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650360"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650361"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650362"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650363"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650364"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650365"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650366"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650367"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650368"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650369"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650370"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650371"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650372"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650373"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650374"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650375"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650376"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650377"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650378"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650379"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650380"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650381"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650382"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650383"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650384"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650385"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650386"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650387"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650388"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650389"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650390"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650391"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65039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65039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65039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650395"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p>
        </p:txBody>
      </p:sp>
      <p:sp>
        <p:nvSpPr>
          <p:cNvPr id="650396"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p>
        </p:txBody>
      </p:sp>
      <p:sp>
        <p:nvSpPr>
          <p:cNvPr id="650397"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3454DCE8-E213-4AA0-A812-CA8A438A653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E2222C-D54A-46B5-9A69-01FA2DCD7E3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80BA36-867E-45AF-8211-A85A3844831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1625" y="1600200"/>
            <a:ext cx="8540750" cy="4498975"/>
          </a:xfrm>
        </p:spPr>
        <p:txBody>
          <a:bodyPr/>
          <a:lstStyle/>
          <a:p>
            <a:endParaRPr lang="en-US"/>
          </a:p>
        </p:txBody>
      </p:sp>
      <p:sp>
        <p:nvSpPr>
          <p:cNvPr id="4" name="Date Placeholder 3"/>
          <p:cNvSpPr>
            <a:spLocks noGrp="1"/>
          </p:cNvSpPr>
          <p:nvPr>
            <p:ph type="dt" sz="half" idx="10"/>
          </p:nvPr>
        </p:nvSpPr>
        <p:spPr>
          <a:xfrm>
            <a:off x="301625" y="6245225"/>
            <a:ext cx="2289175"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fld id="{8BFCEA25-C485-4951-997A-56E0210AB1B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536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53667" name="Rectangle 3"/>
          <p:cNvSpPr>
            <a:spLocks noGrp="1" noChangeArrowheads="1"/>
          </p:cNvSpPr>
          <p:nvPr>
            <p:ph type="ctrTitle"/>
          </p:nvPr>
        </p:nvSpPr>
        <p:spPr>
          <a:xfrm>
            <a:off x="1371600" y="1143000"/>
            <a:ext cx="7467600" cy="1470025"/>
          </a:xfrm>
        </p:spPr>
        <p:txBody>
          <a:bodyPr anchor="b"/>
          <a:lstStyle>
            <a:lvl1pPr algn="r">
              <a:defRPr/>
            </a:lvl1pPr>
          </a:lstStyle>
          <a:p>
            <a:r>
              <a:rPr lang="en-US"/>
              <a:t>Click to edit Master title style</a:t>
            </a:r>
          </a:p>
        </p:txBody>
      </p:sp>
      <p:sp>
        <p:nvSpPr>
          <p:cNvPr id="753668" name="Rectangle 4"/>
          <p:cNvSpPr>
            <a:spLocks noGrp="1" noChangeArrowheads="1"/>
          </p:cNvSpPr>
          <p:nvPr>
            <p:ph type="subTitle" idx="1"/>
          </p:nvPr>
        </p:nvSpPr>
        <p:spPr>
          <a:xfrm>
            <a:off x="2362200" y="3048000"/>
            <a:ext cx="6400800" cy="1752600"/>
          </a:xfrm>
        </p:spPr>
        <p:txBody>
          <a:bodyPr/>
          <a:lstStyle>
            <a:lvl1pPr marL="0" indent="0" algn="r">
              <a:buFontTx/>
              <a:buNone/>
              <a:defRPr/>
            </a:lvl1pPr>
          </a:lstStyle>
          <a:p>
            <a:r>
              <a:rPr lang="en-US"/>
              <a:t>Click to edit Master subtitle style</a:t>
            </a:r>
          </a:p>
        </p:txBody>
      </p:sp>
      <p:sp>
        <p:nvSpPr>
          <p:cNvPr id="753669" name="Rectangle 5"/>
          <p:cNvSpPr>
            <a:spLocks noGrp="1" noChangeArrowheads="1"/>
          </p:cNvSpPr>
          <p:nvPr>
            <p:ph type="dt" sz="half" idx="2"/>
          </p:nvPr>
        </p:nvSpPr>
        <p:spPr/>
        <p:txBody>
          <a:bodyPr/>
          <a:lstStyle>
            <a:lvl1pPr>
              <a:defRPr/>
            </a:lvl1pPr>
          </a:lstStyle>
          <a:p>
            <a:endParaRPr lang="en-US"/>
          </a:p>
        </p:txBody>
      </p:sp>
      <p:sp>
        <p:nvSpPr>
          <p:cNvPr id="753670" name="Rectangle 6"/>
          <p:cNvSpPr>
            <a:spLocks noGrp="1" noChangeArrowheads="1"/>
          </p:cNvSpPr>
          <p:nvPr>
            <p:ph type="ftr" sz="quarter" idx="3"/>
          </p:nvPr>
        </p:nvSpPr>
        <p:spPr/>
        <p:txBody>
          <a:bodyPr/>
          <a:lstStyle>
            <a:lvl1pPr>
              <a:defRPr/>
            </a:lvl1pPr>
          </a:lstStyle>
          <a:p>
            <a:endParaRPr lang="en-US"/>
          </a:p>
        </p:txBody>
      </p:sp>
      <p:sp>
        <p:nvSpPr>
          <p:cNvPr id="753671" name="Rectangle 7"/>
          <p:cNvSpPr>
            <a:spLocks noGrp="1" noChangeArrowheads="1"/>
          </p:cNvSpPr>
          <p:nvPr>
            <p:ph type="sldNum" sz="quarter" idx="4"/>
          </p:nvPr>
        </p:nvSpPr>
        <p:spPr/>
        <p:txBody>
          <a:bodyPr/>
          <a:lstStyle>
            <a:lvl1pPr>
              <a:defRPr/>
            </a:lvl1pPr>
          </a:lstStyle>
          <a:p>
            <a:fld id="{18DD33EC-9D99-4E64-995F-417ADBC4F09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B872A6-334F-4C83-AA70-AA5ECC452DC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2333F6-89D0-474D-A9C0-590B63305510}"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2D6296-0DA7-4DE6-BF5B-A27711F73AA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89503E-6CA0-4971-81AF-CD9A35584FE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4EC51C1-8BB5-48E3-A46F-8DC77910F09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3D0F711-40DB-44D2-A967-DFD77879A70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0F5271-148A-4FE8-BA5B-0415DEC95DD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0C7707-C91D-403F-84B9-A2F46F19F58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5DFF15-54FB-4E15-8D1B-965F25B8C63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ECAC91-27A3-4043-BD87-08290A3502E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74638"/>
            <a:ext cx="5334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C1E1F7-49B7-4035-B776-A9148A5ED345}"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447800" y="1600200"/>
            <a:ext cx="3543300" cy="4525963"/>
          </a:xfrm>
        </p:spPr>
        <p:txBody>
          <a:bodyPr/>
          <a:lstStyle/>
          <a:p>
            <a:endParaRPr lang="en-US"/>
          </a:p>
        </p:txBody>
      </p:sp>
      <p:sp>
        <p:nvSpPr>
          <p:cNvPr id="4" name="Text Placeholder 3"/>
          <p:cNvSpPr>
            <a:spLocks noGrp="1"/>
          </p:cNvSpPr>
          <p:nvPr>
            <p:ph type="body" sz="half" idx="2"/>
          </p:nvPr>
        </p:nvSpPr>
        <p:spPr>
          <a:xfrm>
            <a:off x="5143500" y="1600200"/>
            <a:ext cx="35433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447800" y="6245225"/>
            <a:ext cx="1905000" cy="476250"/>
          </a:xfrm>
        </p:spPr>
        <p:txBody>
          <a:bodyPr/>
          <a:lstStyle>
            <a:lvl1pPr>
              <a:defRPr/>
            </a:lvl1pPr>
          </a:lstStyle>
          <a:p>
            <a:endParaRPr lang="en-US"/>
          </a:p>
        </p:txBody>
      </p:sp>
      <p:sp>
        <p:nvSpPr>
          <p:cNvPr id="6" name="Footer Placeholder 5"/>
          <p:cNvSpPr>
            <a:spLocks noGrp="1"/>
          </p:cNvSpPr>
          <p:nvPr>
            <p:ph type="ftr" sz="quarter" idx="11"/>
          </p:nvPr>
        </p:nvSpPr>
        <p:spPr>
          <a:xfrm>
            <a:off x="3505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0CB55CC-1CA5-4C68-9288-293E8A99DF9A}"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7800" y="1600200"/>
            <a:ext cx="35433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3500" y="1600200"/>
            <a:ext cx="3543300" cy="4525963"/>
          </a:xfrm>
        </p:spPr>
        <p:txBody>
          <a:bodyPr/>
          <a:lstStyle/>
          <a:p>
            <a:endParaRPr lang="en-US"/>
          </a:p>
        </p:txBody>
      </p:sp>
      <p:sp>
        <p:nvSpPr>
          <p:cNvPr id="5" name="Date Placeholder 4"/>
          <p:cNvSpPr>
            <a:spLocks noGrp="1"/>
          </p:cNvSpPr>
          <p:nvPr>
            <p:ph type="dt" sz="half" idx="10"/>
          </p:nvPr>
        </p:nvSpPr>
        <p:spPr>
          <a:xfrm>
            <a:off x="1447800" y="6245225"/>
            <a:ext cx="1905000" cy="476250"/>
          </a:xfrm>
        </p:spPr>
        <p:txBody>
          <a:bodyPr/>
          <a:lstStyle>
            <a:lvl1pPr>
              <a:defRPr/>
            </a:lvl1pPr>
          </a:lstStyle>
          <a:p>
            <a:endParaRPr lang="en-US"/>
          </a:p>
        </p:txBody>
      </p:sp>
      <p:sp>
        <p:nvSpPr>
          <p:cNvPr id="6" name="Footer Placeholder 5"/>
          <p:cNvSpPr>
            <a:spLocks noGrp="1"/>
          </p:cNvSpPr>
          <p:nvPr>
            <p:ph type="ftr" sz="quarter" idx="11"/>
          </p:nvPr>
        </p:nvSpPr>
        <p:spPr>
          <a:xfrm>
            <a:off x="3505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064DA1A-6A91-4C1A-AEB0-B8D2ADE29388}"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89858" name="Group 2"/>
          <p:cNvGrpSpPr>
            <a:grpSpLocks/>
          </p:cNvGrpSpPr>
          <p:nvPr/>
        </p:nvGrpSpPr>
        <p:grpSpPr bwMode="auto">
          <a:xfrm>
            <a:off x="0" y="0"/>
            <a:ext cx="9140825" cy="6851650"/>
            <a:chOff x="0" y="0"/>
            <a:chExt cx="5758" cy="4316"/>
          </a:xfrm>
        </p:grpSpPr>
        <p:sp>
          <p:nvSpPr>
            <p:cNvPr id="889859"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60"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61"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6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n-US"/>
            </a:p>
          </p:txBody>
        </p:sp>
        <p:sp>
          <p:nvSpPr>
            <p:cNvPr id="889863"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64"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65"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66"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67"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68"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n-US"/>
            </a:p>
          </p:txBody>
        </p:sp>
        <p:sp>
          <p:nvSpPr>
            <p:cNvPr id="889869"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sp>
          <p:nvSpPr>
            <p:cNvPr id="889870"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grpSp>
          <p:nvGrpSpPr>
            <p:cNvPr id="889871" name="Group 15"/>
            <p:cNvGrpSpPr>
              <a:grpSpLocks/>
            </p:cNvGrpSpPr>
            <p:nvPr/>
          </p:nvGrpSpPr>
          <p:grpSpPr bwMode="auto">
            <a:xfrm>
              <a:off x="192" y="2284"/>
              <a:ext cx="1254" cy="923"/>
              <a:chOff x="192" y="2284"/>
              <a:chExt cx="1254" cy="923"/>
            </a:xfrm>
          </p:grpSpPr>
          <p:sp>
            <p:nvSpPr>
              <p:cNvPr id="889872"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n-US"/>
              </a:p>
            </p:txBody>
          </p:sp>
          <p:sp>
            <p:nvSpPr>
              <p:cNvPr id="889873"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74"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n-US"/>
              </a:p>
            </p:txBody>
          </p:sp>
          <p:sp>
            <p:nvSpPr>
              <p:cNvPr id="889875"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76"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77"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78"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79"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80"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81"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82"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83"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84"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85"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86"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87"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88"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89"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90"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91"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9892"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889893"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889894"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889895"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889896"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889897"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889898"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889899" name="Rectangle 43"/>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889900" name="Rectangle 44"/>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889901" name="Rectangle 45"/>
          <p:cNvSpPr>
            <a:spLocks noGrp="1" noChangeArrowheads="1"/>
          </p:cNvSpPr>
          <p:nvPr>
            <p:ph type="sldNum" sz="quarter" idx="4"/>
          </p:nvPr>
        </p:nvSpPr>
        <p:spPr>
          <a:xfrm>
            <a:off x="6553200" y="6245225"/>
            <a:ext cx="2133600" cy="476250"/>
          </a:xfrm>
        </p:spPr>
        <p:txBody>
          <a:bodyPr/>
          <a:lstStyle>
            <a:lvl1pPr>
              <a:defRPr/>
            </a:lvl1pPr>
          </a:lstStyle>
          <a:p>
            <a:fld id="{CE825050-BA28-4C8B-87D0-24F4EF531427}"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4DA1AE-F0DC-4A04-BC09-3EC8F8D2D004}"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6E7AE8-9E9B-45F8-84A5-C7288B23670D}"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D780FD-BB9B-4C49-88FD-F543CBB13D5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69F9CC-9573-4A15-99D8-E658946C40C9}"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8F323D5-E7C9-4FDF-AE3F-FDF1188FCCE6}"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5EF7C0E-EA8E-44FE-B2AF-B4527540E4D0}"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D6F425E-69D4-472B-8D35-6792BD9D8B33}"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E4BFEF-67C7-4BC6-ACC5-D753CAF9A0D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6B2066-D26C-4B12-B128-E48F847FBDB4}"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BD49B-E7B3-44A2-9B0F-0B4D0661AF9B}"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8E7C46-CF6B-4167-B577-8152FE07D41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85BBCE-40A7-4C6F-9FF9-39AE732A706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59215F1-17AC-4A35-A052-DA884C61E99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B4CADF9-6980-4F4F-996E-FF852CC8F6E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972809-04CE-44CA-A117-0EA1F94A94C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CFCF94-7146-4AEE-9831-81CFD5CEBC8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DAA97C-BB13-4D47-A36A-F460A4D281C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649218" name="Group 2"/>
          <p:cNvGrpSpPr>
            <a:grpSpLocks/>
          </p:cNvGrpSpPr>
          <p:nvPr/>
        </p:nvGrpSpPr>
        <p:grpSpPr bwMode="auto">
          <a:xfrm>
            <a:off x="0" y="1422400"/>
            <a:ext cx="9147175" cy="5435600"/>
            <a:chOff x="0" y="896"/>
            <a:chExt cx="5762" cy="3424"/>
          </a:xfrm>
        </p:grpSpPr>
        <p:grpSp>
          <p:nvGrpSpPr>
            <p:cNvPr id="649219" name="Group 3"/>
            <p:cNvGrpSpPr>
              <a:grpSpLocks/>
            </p:cNvGrpSpPr>
            <p:nvPr userDrawn="1"/>
          </p:nvGrpSpPr>
          <p:grpSpPr bwMode="auto">
            <a:xfrm>
              <a:off x="20" y="896"/>
              <a:ext cx="5742" cy="3424"/>
              <a:chOff x="20" y="896"/>
              <a:chExt cx="5742" cy="3424"/>
            </a:xfrm>
          </p:grpSpPr>
          <p:sp>
            <p:nvSpPr>
              <p:cNvPr id="64922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64922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64922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64922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64922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64922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64922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64922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64922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64922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64923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64923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64923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649233" name="Group 17"/>
            <p:cNvGrpSpPr>
              <a:grpSpLocks/>
            </p:cNvGrpSpPr>
            <p:nvPr userDrawn="1"/>
          </p:nvGrpSpPr>
          <p:grpSpPr bwMode="auto">
            <a:xfrm>
              <a:off x="0" y="2291"/>
              <a:ext cx="1385" cy="1702"/>
              <a:chOff x="0" y="2291"/>
              <a:chExt cx="1385" cy="1702"/>
            </a:xfrm>
          </p:grpSpPr>
          <p:sp>
            <p:nvSpPr>
              <p:cNvPr id="649234"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23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236"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23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38"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39"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4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41"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42"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43"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44"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45"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24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24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248"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24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25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251"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25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253"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254"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255"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25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25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5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5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6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26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6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6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6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6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26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6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6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26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64927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64927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64927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27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64927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64927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64927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64927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7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7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8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64928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8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8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8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8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8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8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8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8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9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9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9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9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9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9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9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29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64929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64929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649300"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64930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64930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30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64930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30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306"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649307"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64930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30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310"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311"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312"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313"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31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315"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31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317"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318"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31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32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32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32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323"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649324"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325"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32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32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32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64932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64933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64933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64933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64933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64933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64933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64933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64933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64933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64933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64934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64934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64934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64934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64934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64934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64934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64934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64934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64934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64935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64935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64935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64935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64935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64935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64935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64935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64935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64935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64936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64936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64936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64936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64936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64936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64936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64936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64936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64936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937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en-US"/>
          </a:p>
        </p:txBody>
      </p:sp>
      <p:sp>
        <p:nvSpPr>
          <p:cNvPr id="64937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en-US"/>
          </a:p>
        </p:txBody>
      </p:sp>
      <p:sp>
        <p:nvSpPr>
          <p:cNvPr id="64937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364E2917-3F2C-4AF0-A1E9-E7A3AFA1423E}" type="slidenum">
              <a:rPr lang="en-US"/>
              <a:pPr/>
              <a:t>‹#›</a:t>
            </a:fld>
            <a:endParaRPr lang="en-US"/>
          </a:p>
        </p:txBody>
      </p:sp>
      <p:sp>
        <p:nvSpPr>
          <p:cNvPr id="64937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8"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35"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2642" name="Picture 2"/>
          <p:cNvPicPr>
            <a:picLocks noChangeAspect="1" noChangeArrowheads="1"/>
          </p:cNvPicPr>
          <p:nvPr/>
        </p:nvPicPr>
        <p:blipFill>
          <a:blip r:embed="rId15" cstate="print"/>
          <a:srcRect/>
          <a:stretch>
            <a:fillRect/>
          </a:stretch>
        </p:blipFill>
        <p:spPr bwMode="auto">
          <a:xfrm>
            <a:off x="0" y="0"/>
            <a:ext cx="9144000" cy="6858000"/>
          </a:xfrm>
          <a:prstGeom prst="rect">
            <a:avLst/>
          </a:prstGeom>
          <a:noFill/>
        </p:spPr>
      </p:pic>
      <p:sp>
        <p:nvSpPr>
          <p:cNvPr id="752643" name="Rectangle 3"/>
          <p:cNvSpPr>
            <a:spLocks noGrp="1" noChangeArrowheads="1"/>
          </p:cNvSpPr>
          <p:nvPr>
            <p:ph type="title"/>
          </p:nvPr>
        </p:nvSpPr>
        <p:spPr bwMode="auto">
          <a:xfrm>
            <a:off x="1371600" y="274638"/>
            <a:ext cx="7315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2644" name="Rectangle 4"/>
          <p:cNvSpPr>
            <a:spLocks noGrp="1" noChangeArrowheads="1"/>
          </p:cNvSpPr>
          <p:nvPr>
            <p:ph type="body" idx="1"/>
          </p:nvPr>
        </p:nvSpPr>
        <p:spPr bwMode="auto">
          <a:xfrm>
            <a:off x="1447800" y="1600200"/>
            <a:ext cx="7239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2645" name="Rectangle 5"/>
          <p:cNvSpPr>
            <a:spLocks noGrp="1" noChangeArrowheads="1"/>
          </p:cNvSpPr>
          <p:nvPr>
            <p:ph type="dt" sz="half" idx="2"/>
          </p:nvPr>
        </p:nvSpPr>
        <p:spPr bwMode="auto">
          <a:xfrm>
            <a:off x="1447800" y="6245225"/>
            <a:ext cx="1905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mn-lt"/>
              </a:defRPr>
            </a:lvl1pPr>
          </a:lstStyle>
          <a:p>
            <a:endParaRPr lang="en-US"/>
          </a:p>
        </p:txBody>
      </p:sp>
      <p:sp>
        <p:nvSpPr>
          <p:cNvPr id="752646" name="Rectangle 6"/>
          <p:cNvSpPr>
            <a:spLocks noGrp="1" noChangeArrowheads="1"/>
          </p:cNvSpPr>
          <p:nvPr>
            <p:ph type="ftr" sz="quarter" idx="3"/>
          </p:nvPr>
        </p:nvSpPr>
        <p:spPr bwMode="auto">
          <a:xfrm>
            <a:off x="3505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latin typeface="+mn-lt"/>
              </a:defRPr>
            </a:lvl1pPr>
          </a:lstStyle>
          <a:p>
            <a:endParaRPr lang="en-US"/>
          </a:p>
        </p:txBody>
      </p:sp>
      <p:sp>
        <p:nvSpPr>
          <p:cNvPr id="75264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latin typeface="+mn-lt"/>
              </a:defRPr>
            </a:lvl1pPr>
          </a:lstStyle>
          <a:p>
            <a:fld id="{3A6AF788-8AB9-4CE0-882A-643C7C59F19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36" r:id="rId12"/>
    <p:sldLayoutId id="2147483737"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888834" name="Group 2"/>
          <p:cNvGrpSpPr>
            <a:grpSpLocks/>
          </p:cNvGrpSpPr>
          <p:nvPr/>
        </p:nvGrpSpPr>
        <p:grpSpPr bwMode="auto">
          <a:xfrm>
            <a:off x="0" y="0"/>
            <a:ext cx="9140825" cy="6851650"/>
            <a:chOff x="0" y="0"/>
            <a:chExt cx="5758" cy="4316"/>
          </a:xfrm>
        </p:grpSpPr>
        <p:sp>
          <p:nvSpPr>
            <p:cNvPr id="88883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3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3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3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n-US"/>
            </a:p>
          </p:txBody>
        </p:sp>
        <p:sp>
          <p:nvSpPr>
            <p:cNvPr id="88883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4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4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4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4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4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n-US"/>
            </a:p>
          </p:txBody>
        </p:sp>
        <p:sp>
          <p:nvSpPr>
            <p:cNvPr id="88884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sp>
          <p:nvSpPr>
            <p:cNvPr id="88884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grpSp>
          <p:nvGrpSpPr>
            <p:cNvPr id="888847" name="Group 15"/>
            <p:cNvGrpSpPr>
              <a:grpSpLocks/>
            </p:cNvGrpSpPr>
            <p:nvPr/>
          </p:nvGrpSpPr>
          <p:grpSpPr bwMode="auto">
            <a:xfrm>
              <a:off x="192" y="2284"/>
              <a:ext cx="1254" cy="923"/>
              <a:chOff x="192" y="2284"/>
              <a:chExt cx="1254" cy="923"/>
            </a:xfrm>
          </p:grpSpPr>
          <p:sp>
            <p:nvSpPr>
              <p:cNvPr id="88884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n-US"/>
              </a:p>
            </p:txBody>
          </p:sp>
          <p:sp>
            <p:nvSpPr>
              <p:cNvPr id="88884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5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n-US"/>
              </a:p>
            </p:txBody>
          </p:sp>
          <p:sp>
            <p:nvSpPr>
              <p:cNvPr id="88885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5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5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5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5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5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5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5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5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6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6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6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6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6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6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6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6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8886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88886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88887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88887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88887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888873"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88874"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8875"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en-US"/>
          </a:p>
        </p:txBody>
      </p:sp>
      <p:sp>
        <p:nvSpPr>
          <p:cNvPr id="888876"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en-US"/>
          </a:p>
        </p:txBody>
      </p:sp>
      <p:sp>
        <p:nvSpPr>
          <p:cNvPr id="888877"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873A358D-7C60-406A-827F-5F7ECA1413F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www.wyp.org/gallery/pages/lacuesta.htm"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mlDrawing" Target="../drawings/vmlDrawing1.vml"/><Relationship Id="rId1" Type="http://schemas.openxmlformats.org/officeDocument/2006/relationships/themeOverride" Target="../theme/themeOverride2.xml"/><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7.xml"/><Relationship Id="rId1" Type="http://schemas.openxmlformats.org/officeDocument/2006/relationships/themeOverride" Target="../theme/themeOverride4.xml"/><Relationship Id="rId4" Type="http://schemas.openxmlformats.org/officeDocument/2006/relationships/image" Target="../media/image12.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19.xml"/><Relationship Id="rId5" Type="http://schemas.openxmlformats.org/officeDocument/2006/relationships/image" Target="../media/image28.jpeg"/><Relationship Id="rId4" Type="http://schemas.openxmlformats.org/officeDocument/2006/relationships/image" Target="../media/image27.jpeg"/></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25.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ctrTitle"/>
          </p:nvPr>
        </p:nvSpPr>
        <p:spPr>
          <a:xfrm>
            <a:off x="1828800" y="1905000"/>
            <a:ext cx="7086600" cy="1600200"/>
          </a:xfrm>
        </p:spPr>
        <p:txBody>
          <a:bodyPr/>
          <a:lstStyle/>
          <a:p>
            <a:pPr algn="l"/>
            <a:r>
              <a:rPr lang="en-US" b="1"/>
              <a:t>Cultivating Gratitude: Evidence-Based Practices</a:t>
            </a:r>
          </a:p>
        </p:txBody>
      </p:sp>
      <p:sp>
        <p:nvSpPr>
          <p:cNvPr id="661507" name="Rectangle 3"/>
          <p:cNvSpPr>
            <a:spLocks noGrp="1" noChangeArrowheads="1"/>
          </p:cNvSpPr>
          <p:nvPr>
            <p:ph type="subTitle" idx="1"/>
          </p:nvPr>
        </p:nvSpPr>
        <p:spPr>
          <a:xfrm>
            <a:off x="1219200" y="4419600"/>
            <a:ext cx="5486400" cy="1295400"/>
          </a:xfrm>
        </p:spPr>
        <p:txBody>
          <a:bodyPr/>
          <a:lstStyle/>
          <a:p>
            <a:pPr>
              <a:lnSpc>
                <a:spcPct val="80000"/>
              </a:lnSpc>
            </a:pPr>
            <a:r>
              <a:rPr lang="en-US" sz="2400"/>
              <a:t>Robert A. Emmons</a:t>
            </a:r>
          </a:p>
          <a:p>
            <a:pPr>
              <a:lnSpc>
                <a:spcPct val="80000"/>
              </a:lnSpc>
            </a:pPr>
            <a:r>
              <a:rPr lang="en-US" sz="2400"/>
              <a:t>NY Counseling Workshop</a:t>
            </a:r>
          </a:p>
          <a:p>
            <a:pPr>
              <a:lnSpc>
                <a:spcPct val="80000"/>
              </a:lnSpc>
            </a:pPr>
            <a:r>
              <a:rPr lang="en-US" sz="2400"/>
              <a:t>June 9</a:t>
            </a:r>
            <a:r>
              <a:rPr lang="en-US" sz="2400" baseline="30000"/>
              <a:t>th</a:t>
            </a:r>
            <a:r>
              <a:rPr lang="en-US" sz="2400"/>
              <a:t>, 2010</a:t>
            </a:r>
          </a:p>
          <a:p>
            <a:pPr>
              <a:lnSpc>
                <a:spcPct val="80000"/>
              </a:lnSpc>
            </a:pPr>
            <a:r>
              <a:rPr lang="en-US" sz="2400"/>
              <a:t>Contact: raemmons@ucdavis.edu</a:t>
            </a:r>
            <a:endParaRPr lang="en-US" sz="2400">
              <a:solidFill>
                <a:srgbClr val="000000"/>
              </a:solidFill>
            </a:endParaRPr>
          </a:p>
          <a:p>
            <a:pPr>
              <a:lnSpc>
                <a:spcPct val="80000"/>
              </a:lnSpc>
            </a:pPr>
            <a:endParaRPr lang="en-US" sz="2400">
              <a:solidFill>
                <a:srgbClr val="000000"/>
              </a:solidFill>
            </a:endParaRPr>
          </a:p>
          <a:p>
            <a:pPr>
              <a:lnSpc>
                <a:spcPct val="80000"/>
              </a:lnSpc>
            </a:pPr>
            <a:endParaRPr lang="en-US" sz="2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60514" name="Rectangle 2"/>
          <p:cNvSpPr>
            <a:spLocks noGrp="1" noChangeArrowheads="1"/>
          </p:cNvSpPr>
          <p:nvPr>
            <p:ph type="title" idx="4294967295"/>
          </p:nvPr>
        </p:nvSpPr>
        <p:spPr>
          <a:xfrm>
            <a:off x="838200" y="274638"/>
            <a:ext cx="7670800" cy="914400"/>
          </a:xfrm>
        </p:spPr>
        <p:txBody>
          <a:bodyPr/>
          <a:lstStyle/>
          <a:p>
            <a:r>
              <a:rPr lang="en-US" sz="4000">
                <a:solidFill>
                  <a:srgbClr val="000000"/>
                </a:solidFill>
              </a:rPr>
              <a:t>   Manual of the Sanities: The VIA</a:t>
            </a:r>
          </a:p>
        </p:txBody>
      </p:sp>
      <p:pic>
        <p:nvPicPr>
          <p:cNvPr id="960515" name="Picture 4" descr="0195167015"/>
          <p:cNvPicPr>
            <a:picLocks noChangeAspect="1" noChangeArrowheads="1"/>
          </p:cNvPicPr>
          <p:nvPr/>
        </p:nvPicPr>
        <p:blipFill>
          <a:blip r:embed="rId2" cstate="print"/>
          <a:srcRect/>
          <a:stretch>
            <a:fillRect/>
          </a:stretch>
        </p:blipFill>
        <p:spPr bwMode="auto">
          <a:xfrm>
            <a:off x="2057400" y="1295400"/>
            <a:ext cx="47625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61538" name="Rectangle 2"/>
          <p:cNvSpPr>
            <a:spLocks noGrp="1" noChangeArrowheads="1"/>
          </p:cNvSpPr>
          <p:nvPr>
            <p:ph type="title" idx="4294967295"/>
          </p:nvPr>
        </p:nvSpPr>
        <p:spPr>
          <a:xfrm>
            <a:off x="685800" y="228600"/>
            <a:ext cx="7772400" cy="1143000"/>
          </a:xfrm>
        </p:spPr>
        <p:txBody>
          <a:bodyPr/>
          <a:lstStyle/>
          <a:p>
            <a:r>
              <a:rPr lang="en-US"/>
              <a:t>The 24 Character Strengths * </a:t>
            </a:r>
            <a:br>
              <a:rPr lang="en-US"/>
            </a:br>
            <a:r>
              <a:rPr lang="en-US" sz="2000"/>
              <a:t>(Shown by 6 Virtues)</a:t>
            </a:r>
            <a:endParaRPr lang="en-US"/>
          </a:p>
        </p:txBody>
      </p:sp>
      <p:sp>
        <p:nvSpPr>
          <p:cNvPr id="961539" name="Rectangle 3"/>
          <p:cNvSpPr>
            <a:spLocks noGrp="1" noChangeArrowheads="1"/>
          </p:cNvSpPr>
          <p:nvPr>
            <p:ph type="body" sz="half" idx="4294967295"/>
          </p:nvPr>
        </p:nvSpPr>
        <p:spPr>
          <a:xfrm>
            <a:off x="685800" y="1524000"/>
            <a:ext cx="3810000" cy="4724400"/>
          </a:xfrm>
        </p:spPr>
        <p:txBody>
          <a:bodyPr/>
          <a:lstStyle/>
          <a:p>
            <a:pPr>
              <a:lnSpc>
                <a:spcPct val="80000"/>
              </a:lnSpc>
              <a:buFont typeface="Wingdings" pitchFamily="2" charset="2"/>
              <a:buChar char="§"/>
            </a:pPr>
            <a:r>
              <a:rPr lang="en-US" sz="2000" u="sng"/>
              <a:t>Wisdom and Knowledge</a:t>
            </a:r>
            <a:endParaRPr lang="en-US" sz="1600" u="sng"/>
          </a:p>
          <a:p>
            <a:pPr lvl="1">
              <a:lnSpc>
                <a:spcPct val="80000"/>
              </a:lnSpc>
              <a:buFont typeface="Wingdings" pitchFamily="2" charset="2"/>
              <a:buChar char="§"/>
            </a:pPr>
            <a:r>
              <a:rPr lang="en-US" sz="1600"/>
              <a:t>Curiosity/interest</a:t>
            </a:r>
          </a:p>
          <a:p>
            <a:pPr lvl="1">
              <a:lnSpc>
                <a:spcPct val="80000"/>
              </a:lnSpc>
              <a:buFont typeface="Wingdings" pitchFamily="2" charset="2"/>
              <a:buChar char="§"/>
            </a:pPr>
            <a:r>
              <a:rPr lang="en-US" sz="1600"/>
              <a:t>Love of learning</a:t>
            </a:r>
          </a:p>
          <a:p>
            <a:pPr lvl="1">
              <a:lnSpc>
                <a:spcPct val="80000"/>
              </a:lnSpc>
              <a:buFont typeface="Wingdings" pitchFamily="2" charset="2"/>
              <a:buChar char="§"/>
            </a:pPr>
            <a:r>
              <a:rPr lang="en-US" sz="1600"/>
              <a:t>Judgment</a:t>
            </a:r>
          </a:p>
          <a:p>
            <a:pPr lvl="1">
              <a:lnSpc>
                <a:spcPct val="80000"/>
              </a:lnSpc>
              <a:buFont typeface="Wingdings" pitchFamily="2" charset="2"/>
              <a:buChar char="§"/>
            </a:pPr>
            <a:r>
              <a:rPr lang="en-US" sz="1600"/>
              <a:t>Creativity</a:t>
            </a:r>
          </a:p>
          <a:p>
            <a:pPr lvl="1">
              <a:lnSpc>
                <a:spcPct val="80000"/>
              </a:lnSpc>
              <a:buFont typeface="Wingdings" pitchFamily="2" charset="2"/>
              <a:buChar char="§"/>
            </a:pPr>
            <a:r>
              <a:rPr lang="en-US" sz="1600"/>
              <a:t>Perspective</a:t>
            </a:r>
          </a:p>
          <a:p>
            <a:pPr lvl="1">
              <a:lnSpc>
                <a:spcPct val="80000"/>
              </a:lnSpc>
              <a:buFont typeface="Wingdings" pitchFamily="2" charset="2"/>
              <a:buChar char="§"/>
            </a:pPr>
            <a:endParaRPr lang="en-US" sz="1600"/>
          </a:p>
          <a:p>
            <a:pPr>
              <a:lnSpc>
                <a:spcPct val="80000"/>
              </a:lnSpc>
              <a:buFont typeface="Wingdings" pitchFamily="2" charset="2"/>
              <a:buChar char="§"/>
            </a:pPr>
            <a:r>
              <a:rPr lang="en-US" sz="2000" u="sng"/>
              <a:t>Courage</a:t>
            </a:r>
            <a:endParaRPr lang="en-US" sz="1600" u="sng"/>
          </a:p>
          <a:p>
            <a:pPr lvl="1">
              <a:lnSpc>
                <a:spcPct val="80000"/>
              </a:lnSpc>
              <a:buFont typeface="Wingdings" pitchFamily="2" charset="2"/>
              <a:buChar char="§"/>
            </a:pPr>
            <a:r>
              <a:rPr lang="en-US" sz="1600"/>
              <a:t>Valor</a:t>
            </a:r>
          </a:p>
          <a:p>
            <a:pPr lvl="1">
              <a:lnSpc>
                <a:spcPct val="80000"/>
              </a:lnSpc>
              <a:buFont typeface="Wingdings" pitchFamily="2" charset="2"/>
              <a:buChar char="§"/>
            </a:pPr>
            <a:r>
              <a:rPr lang="en-US" sz="1600"/>
              <a:t>Persistence</a:t>
            </a:r>
          </a:p>
          <a:p>
            <a:pPr lvl="1">
              <a:lnSpc>
                <a:spcPct val="80000"/>
              </a:lnSpc>
              <a:buFont typeface="Wingdings" pitchFamily="2" charset="2"/>
              <a:buChar char="§"/>
            </a:pPr>
            <a:r>
              <a:rPr lang="en-US" sz="1600"/>
              <a:t>Integrity</a:t>
            </a:r>
          </a:p>
          <a:p>
            <a:pPr lvl="1">
              <a:lnSpc>
                <a:spcPct val="80000"/>
              </a:lnSpc>
              <a:buFont typeface="Wingdings" pitchFamily="2" charset="2"/>
              <a:buChar char="§"/>
            </a:pPr>
            <a:r>
              <a:rPr lang="en-US" sz="1600"/>
              <a:t>Zest/enthusiasm</a:t>
            </a:r>
          </a:p>
          <a:p>
            <a:pPr lvl="1">
              <a:lnSpc>
                <a:spcPct val="80000"/>
              </a:lnSpc>
              <a:buFont typeface="Wingdings" pitchFamily="2" charset="2"/>
              <a:buChar char="§"/>
            </a:pPr>
            <a:endParaRPr lang="en-US" sz="1600"/>
          </a:p>
          <a:p>
            <a:pPr>
              <a:lnSpc>
                <a:spcPct val="90000"/>
              </a:lnSpc>
              <a:buFont typeface="Wingdings" pitchFamily="2" charset="2"/>
              <a:buChar char="§"/>
            </a:pPr>
            <a:r>
              <a:rPr lang="en-US" sz="2000" u="sng"/>
              <a:t>Temperance</a:t>
            </a:r>
            <a:endParaRPr lang="en-US" sz="2400"/>
          </a:p>
          <a:p>
            <a:pPr lvl="1">
              <a:lnSpc>
                <a:spcPct val="90000"/>
              </a:lnSpc>
              <a:buFont typeface="Wingdings" pitchFamily="2" charset="2"/>
              <a:buChar char="§"/>
            </a:pPr>
            <a:r>
              <a:rPr lang="en-US" sz="1600"/>
              <a:t>Forgiveness/mercy</a:t>
            </a:r>
          </a:p>
          <a:p>
            <a:pPr lvl="1">
              <a:lnSpc>
                <a:spcPct val="90000"/>
              </a:lnSpc>
              <a:buFont typeface="Wingdings" pitchFamily="2" charset="2"/>
              <a:buChar char="§"/>
            </a:pPr>
            <a:r>
              <a:rPr lang="en-US" sz="1600"/>
              <a:t>Modesty/humility</a:t>
            </a:r>
          </a:p>
          <a:p>
            <a:pPr lvl="1">
              <a:lnSpc>
                <a:spcPct val="90000"/>
              </a:lnSpc>
              <a:buFont typeface="Wingdings" pitchFamily="2" charset="2"/>
              <a:buChar char="§"/>
            </a:pPr>
            <a:r>
              <a:rPr lang="en-US" sz="1600"/>
              <a:t>Prudence/caution</a:t>
            </a:r>
          </a:p>
          <a:p>
            <a:pPr lvl="1">
              <a:lnSpc>
                <a:spcPct val="90000"/>
              </a:lnSpc>
              <a:buFont typeface="Wingdings" pitchFamily="2" charset="2"/>
              <a:buChar char="§"/>
            </a:pPr>
            <a:r>
              <a:rPr lang="en-US" sz="1600"/>
              <a:t>Self-regulation</a:t>
            </a:r>
          </a:p>
        </p:txBody>
      </p:sp>
      <p:sp>
        <p:nvSpPr>
          <p:cNvPr id="961540" name="Rectangle 4"/>
          <p:cNvSpPr>
            <a:spLocks noGrp="1" noChangeArrowheads="1"/>
          </p:cNvSpPr>
          <p:nvPr>
            <p:ph type="body" sz="half" idx="4294967295"/>
          </p:nvPr>
        </p:nvSpPr>
        <p:spPr>
          <a:xfrm>
            <a:off x="4648200" y="1524000"/>
            <a:ext cx="3810000" cy="4724400"/>
          </a:xfrm>
        </p:spPr>
        <p:txBody>
          <a:bodyPr/>
          <a:lstStyle/>
          <a:p>
            <a:pPr>
              <a:lnSpc>
                <a:spcPct val="90000"/>
              </a:lnSpc>
              <a:buFont typeface="Wingdings" pitchFamily="2" charset="2"/>
              <a:buChar char="§"/>
            </a:pPr>
            <a:r>
              <a:rPr lang="en-US" sz="2000" u="sng"/>
              <a:t>Justice</a:t>
            </a:r>
            <a:endParaRPr lang="en-US" sz="2400"/>
          </a:p>
          <a:p>
            <a:pPr lvl="1">
              <a:lnSpc>
                <a:spcPct val="90000"/>
              </a:lnSpc>
              <a:buFont typeface="Wingdings" pitchFamily="2" charset="2"/>
              <a:buChar char="§"/>
            </a:pPr>
            <a:r>
              <a:rPr lang="en-US" sz="1600"/>
              <a:t>Citizenship</a:t>
            </a:r>
          </a:p>
          <a:p>
            <a:pPr lvl="1">
              <a:lnSpc>
                <a:spcPct val="90000"/>
              </a:lnSpc>
              <a:buFont typeface="Wingdings" pitchFamily="2" charset="2"/>
              <a:buChar char="§"/>
            </a:pPr>
            <a:r>
              <a:rPr lang="en-US" sz="1600"/>
              <a:t>Fairness/equity</a:t>
            </a:r>
          </a:p>
          <a:p>
            <a:pPr lvl="1">
              <a:lnSpc>
                <a:spcPct val="90000"/>
              </a:lnSpc>
              <a:buFont typeface="Wingdings" pitchFamily="2" charset="2"/>
              <a:buChar char="§"/>
            </a:pPr>
            <a:r>
              <a:rPr lang="en-US" sz="1600"/>
              <a:t>Leadership</a:t>
            </a:r>
            <a:endParaRPr lang="en-US" sz="2000"/>
          </a:p>
          <a:p>
            <a:pPr lvl="1">
              <a:lnSpc>
                <a:spcPct val="90000"/>
              </a:lnSpc>
              <a:buFont typeface="Wingdings" pitchFamily="2" charset="2"/>
              <a:buChar char="§"/>
            </a:pPr>
            <a:endParaRPr lang="en-US" sz="1600"/>
          </a:p>
          <a:p>
            <a:pPr>
              <a:lnSpc>
                <a:spcPct val="80000"/>
              </a:lnSpc>
              <a:buFont typeface="Wingdings" pitchFamily="2" charset="2"/>
              <a:buChar char="§"/>
            </a:pPr>
            <a:r>
              <a:rPr lang="en-US" sz="2000" u="sng"/>
              <a:t>Love</a:t>
            </a:r>
            <a:endParaRPr lang="en-US" sz="1600" u="sng"/>
          </a:p>
          <a:p>
            <a:pPr lvl="1">
              <a:lnSpc>
                <a:spcPct val="80000"/>
              </a:lnSpc>
              <a:buFont typeface="Wingdings" pitchFamily="2" charset="2"/>
              <a:buChar char="§"/>
            </a:pPr>
            <a:r>
              <a:rPr lang="en-US" sz="1600"/>
              <a:t>Love/intimacy</a:t>
            </a:r>
          </a:p>
          <a:p>
            <a:pPr lvl="1">
              <a:lnSpc>
                <a:spcPct val="80000"/>
              </a:lnSpc>
              <a:buFont typeface="Wingdings" pitchFamily="2" charset="2"/>
              <a:buChar char="§"/>
            </a:pPr>
            <a:r>
              <a:rPr lang="en-US" sz="1600"/>
              <a:t>Kindness</a:t>
            </a:r>
          </a:p>
          <a:p>
            <a:pPr lvl="1">
              <a:lnSpc>
                <a:spcPct val="80000"/>
              </a:lnSpc>
              <a:buFont typeface="Wingdings" pitchFamily="2" charset="2"/>
              <a:buChar char="§"/>
            </a:pPr>
            <a:r>
              <a:rPr lang="en-US" sz="1600"/>
              <a:t>Social/Emotional Intelligence</a:t>
            </a:r>
            <a:endParaRPr lang="en-US" sz="2000"/>
          </a:p>
          <a:p>
            <a:pPr lvl="1">
              <a:lnSpc>
                <a:spcPct val="90000"/>
              </a:lnSpc>
              <a:buFont typeface="Wingdings" pitchFamily="2" charset="2"/>
              <a:buChar char="§"/>
            </a:pPr>
            <a:endParaRPr lang="en-US" sz="1600"/>
          </a:p>
          <a:p>
            <a:pPr>
              <a:lnSpc>
                <a:spcPct val="90000"/>
              </a:lnSpc>
              <a:buFont typeface="Wingdings" pitchFamily="2" charset="2"/>
              <a:buChar char="§"/>
            </a:pPr>
            <a:r>
              <a:rPr lang="en-US" sz="2000" u="sng"/>
              <a:t>Transcendence</a:t>
            </a:r>
            <a:endParaRPr lang="en-US" sz="2400"/>
          </a:p>
          <a:p>
            <a:pPr lvl="1">
              <a:lnSpc>
                <a:spcPct val="90000"/>
              </a:lnSpc>
              <a:buFont typeface="Wingdings" pitchFamily="2" charset="2"/>
              <a:buChar char="§"/>
            </a:pPr>
            <a:r>
              <a:rPr lang="en-US" sz="1600"/>
              <a:t>Appreciation of beauty</a:t>
            </a:r>
          </a:p>
          <a:p>
            <a:pPr lvl="1">
              <a:lnSpc>
                <a:spcPct val="90000"/>
              </a:lnSpc>
              <a:buFont typeface="Wingdings" pitchFamily="2" charset="2"/>
              <a:buChar char="§"/>
            </a:pPr>
            <a:r>
              <a:rPr lang="en-US" sz="1600"/>
              <a:t>Gratitude</a:t>
            </a:r>
          </a:p>
          <a:p>
            <a:pPr lvl="1">
              <a:lnSpc>
                <a:spcPct val="90000"/>
              </a:lnSpc>
              <a:buFont typeface="Wingdings" pitchFamily="2" charset="2"/>
              <a:buChar char="§"/>
            </a:pPr>
            <a:r>
              <a:rPr lang="en-US" sz="1600"/>
              <a:t>Hope/optimism</a:t>
            </a:r>
          </a:p>
          <a:p>
            <a:pPr lvl="1">
              <a:lnSpc>
                <a:spcPct val="90000"/>
              </a:lnSpc>
              <a:buFont typeface="Wingdings" pitchFamily="2" charset="2"/>
              <a:buChar char="§"/>
            </a:pPr>
            <a:r>
              <a:rPr lang="en-US" sz="1600"/>
              <a:t>Playfulness/humor</a:t>
            </a:r>
          </a:p>
          <a:p>
            <a:pPr lvl="1">
              <a:lnSpc>
                <a:spcPct val="90000"/>
              </a:lnSpc>
              <a:buFont typeface="Wingdings" pitchFamily="2" charset="2"/>
              <a:buChar char="§"/>
            </a:pPr>
            <a:r>
              <a:rPr lang="en-US" sz="1600"/>
              <a:t>Spirituality</a:t>
            </a:r>
          </a:p>
        </p:txBody>
      </p:sp>
      <p:sp>
        <p:nvSpPr>
          <p:cNvPr id="961541" name="Text Box 5"/>
          <p:cNvSpPr txBox="1">
            <a:spLocks noChangeArrowheads="1"/>
          </p:cNvSpPr>
          <p:nvPr/>
        </p:nvSpPr>
        <p:spPr bwMode="auto">
          <a:xfrm>
            <a:off x="4648200" y="6019800"/>
            <a:ext cx="2438400" cy="274638"/>
          </a:xfrm>
          <a:prstGeom prst="rect">
            <a:avLst/>
          </a:prstGeom>
          <a:noFill/>
          <a:ln w="9525">
            <a:noFill/>
            <a:miter lim="800000"/>
            <a:headEnd/>
            <a:tailEnd/>
          </a:ln>
        </p:spPr>
        <p:txBody>
          <a:bodyPr>
            <a:spAutoFit/>
          </a:bodyPr>
          <a:lstStyle/>
          <a:p>
            <a:pPr eaLnBrk="0" hangingPunct="0">
              <a:spcBef>
                <a:spcPct val="50000"/>
              </a:spcBef>
            </a:pPr>
            <a:r>
              <a:rPr lang="en-US" sz="1200">
                <a:latin typeface="Trebuchet MS" pitchFamily="34" charset="0"/>
                <a:ea typeface="ヒラギノ角ゴ Pro W3" pitchFamily="-96" charset="-128"/>
              </a:rPr>
              <a:t>* Peterson &amp; Seligman, 2004</a:t>
            </a:r>
            <a:endParaRPr lang="en-US" sz="1800">
              <a:latin typeface="Trebuchet MS" pitchFamily="34" charset="0"/>
              <a:ea typeface="ヒラギノ角ゴ Pro W3" pitchFamily="-96"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63586" name="Rectangle 2"/>
          <p:cNvSpPr>
            <a:spLocks noGrp="1" noChangeArrowheads="1"/>
          </p:cNvSpPr>
          <p:nvPr>
            <p:ph type="title" idx="4294967295"/>
          </p:nvPr>
        </p:nvSpPr>
        <p:spPr/>
        <p:txBody>
          <a:bodyPr/>
          <a:lstStyle/>
          <a:p>
            <a:r>
              <a:rPr lang="en-US" sz="3200"/>
              <a:t>Why Focus on Character Strengths?</a:t>
            </a:r>
          </a:p>
        </p:txBody>
      </p:sp>
      <p:sp>
        <p:nvSpPr>
          <p:cNvPr id="320515" name="Rectangle 3"/>
          <p:cNvSpPr>
            <a:spLocks noChangeArrowheads="1"/>
          </p:cNvSpPr>
          <p:nvPr/>
        </p:nvSpPr>
        <p:spPr bwMode="auto">
          <a:xfrm>
            <a:off x="4267200" y="4343400"/>
            <a:ext cx="4394200" cy="1674813"/>
          </a:xfrm>
          <a:prstGeom prst="rect">
            <a:avLst/>
          </a:prstGeom>
          <a:noFill/>
          <a:ln w="9525">
            <a:noFill/>
            <a:miter lim="800000"/>
            <a:headEnd/>
            <a:tailEnd/>
          </a:ln>
        </p:spPr>
        <p:txBody>
          <a:bodyPr wrap="none">
            <a:spAutoFit/>
          </a:bodyPr>
          <a:lstStyle/>
          <a:p>
            <a:pPr>
              <a:spcBef>
                <a:spcPct val="20000"/>
              </a:spcBef>
              <a:buClr>
                <a:srgbClr val="650000"/>
              </a:buClr>
              <a:buFont typeface="Times" pitchFamily="18" charset="0"/>
              <a:buNone/>
            </a:pPr>
            <a:r>
              <a:rPr lang="en-US" sz="3200">
                <a:latin typeface="Trebuchet MS" pitchFamily="34" charset="0"/>
                <a:ea typeface="ヒラギノ角ゴ Pro W3" pitchFamily="-96" charset="-128"/>
              </a:rPr>
              <a:t>Positive Outcomes</a:t>
            </a:r>
            <a:endParaRPr lang="en-US" sz="2800">
              <a:latin typeface="Trebuchet MS" pitchFamily="34" charset="0"/>
              <a:ea typeface="ヒラギノ角ゴ Pro W3" pitchFamily="-96" charset="-128"/>
            </a:endParaRPr>
          </a:p>
          <a:p>
            <a:pPr lvl="1">
              <a:spcBef>
                <a:spcPct val="20000"/>
              </a:spcBef>
              <a:buClr>
                <a:srgbClr val="650000"/>
              </a:buClr>
              <a:buFont typeface="Times" pitchFamily="18" charset="0"/>
              <a:buChar char="•"/>
            </a:pPr>
            <a:r>
              <a:rPr lang="en-US" sz="2000">
                <a:latin typeface="Trebuchet MS" pitchFamily="34" charset="0"/>
                <a:ea typeface="ヒラギノ角ゴ Pro W3" pitchFamily="-96" charset="-128"/>
              </a:rPr>
              <a:t>Reduced anxiety and depression</a:t>
            </a:r>
          </a:p>
          <a:p>
            <a:pPr lvl="1">
              <a:spcBef>
                <a:spcPct val="20000"/>
              </a:spcBef>
              <a:buClr>
                <a:srgbClr val="650000"/>
              </a:buClr>
              <a:buFont typeface="Times" pitchFamily="18" charset="0"/>
              <a:buChar char="•"/>
            </a:pPr>
            <a:r>
              <a:rPr lang="en-US" sz="2000">
                <a:latin typeface="Trebuchet MS" pitchFamily="34" charset="0"/>
                <a:ea typeface="ヒラギノ角ゴ Pro W3" pitchFamily="-96" charset="-128"/>
              </a:rPr>
              <a:t>Well-being and happiness</a:t>
            </a:r>
          </a:p>
          <a:p>
            <a:pPr lvl="1">
              <a:spcBef>
                <a:spcPct val="20000"/>
              </a:spcBef>
              <a:buClr>
                <a:srgbClr val="650000"/>
              </a:buClr>
              <a:buFont typeface="Times" pitchFamily="18" charset="0"/>
              <a:buChar char="•"/>
            </a:pPr>
            <a:r>
              <a:rPr lang="en-US" sz="2000">
                <a:latin typeface="Trebuchet MS" pitchFamily="34" charset="0"/>
                <a:ea typeface="ヒラギノ角ゴ Pro W3" pitchFamily="-96" charset="-128"/>
              </a:rPr>
              <a:t>Mental and physical health</a:t>
            </a:r>
          </a:p>
        </p:txBody>
      </p:sp>
      <p:sp>
        <p:nvSpPr>
          <p:cNvPr id="320516" name="AutoShape 4"/>
          <p:cNvSpPr>
            <a:spLocks noChangeArrowheads="1"/>
          </p:cNvSpPr>
          <p:nvPr/>
        </p:nvSpPr>
        <p:spPr bwMode="auto">
          <a:xfrm>
            <a:off x="1371600" y="2133600"/>
            <a:ext cx="3810000" cy="1828800"/>
          </a:xfrm>
          <a:custGeom>
            <a:avLst/>
            <a:gdLst>
              <a:gd name="T0" fmla="*/ 1904824 w 21600"/>
              <a:gd name="T1" fmla="*/ 0 h 21600"/>
              <a:gd name="T2" fmla="*/ 476250 w 21600"/>
              <a:gd name="T3" fmla="*/ 914400 h 21600"/>
              <a:gd name="T4" fmla="*/ 1904824 w 21600"/>
              <a:gd name="T5" fmla="*/ 457200 h 21600"/>
              <a:gd name="T6" fmla="*/ 4286250 w 21600"/>
              <a:gd name="T7" fmla="*/ 914400 h 21600"/>
              <a:gd name="T8" fmla="*/ 3333750 w 21600"/>
              <a:gd name="T9" fmla="*/ 1371600 h 21600"/>
              <a:gd name="T10" fmla="*/ 2381250 w 21600"/>
              <a:gd name="T11" fmla="*/ 9144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2"/>
          </a:solidFill>
          <a:ln w="9525">
            <a:solidFill>
              <a:schemeClr val="tx1"/>
            </a:solidFill>
            <a:miter lim="800000"/>
            <a:headEnd/>
            <a:tailEnd/>
          </a:ln>
        </p:spPr>
        <p:txBody>
          <a:bodyPr wrap="none" anchor="ctr"/>
          <a:lstStyle/>
          <a:p>
            <a:pPr eaLnBrk="0" hangingPunct="0"/>
            <a:endParaRPr lang="en-US" sz="1800">
              <a:latin typeface="Arial" charset="0"/>
            </a:endParaRPr>
          </a:p>
        </p:txBody>
      </p:sp>
      <p:sp>
        <p:nvSpPr>
          <p:cNvPr id="320517" name="Text Box 5"/>
          <p:cNvSpPr txBox="1">
            <a:spLocks noChangeArrowheads="1"/>
          </p:cNvSpPr>
          <p:nvPr/>
        </p:nvSpPr>
        <p:spPr bwMode="auto">
          <a:xfrm>
            <a:off x="1981200" y="3657600"/>
            <a:ext cx="5410200" cy="579438"/>
          </a:xfrm>
          <a:prstGeom prst="rect">
            <a:avLst/>
          </a:prstGeom>
          <a:noFill/>
          <a:ln w="9525">
            <a:noFill/>
            <a:miter lim="800000"/>
            <a:headEnd/>
            <a:tailEnd/>
          </a:ln>
        </p:spPr>
        <p:txBody>
          <a:bodyPr>
            <a:spAutoFit/>
          </a:bodyPr>
          <a:lstStyle/>
          <a:p>
            <a:pPr algn="ctr" eaLnBrk="0" hangingPunct="0">
              <a:spcBef>
                <a:spcPct val="50000"/>
              </a:spcBef>
            </a:pPr>
            <a:r>
              <a:rPr lang="en-US" sz="3200">
                <a:latin typeface="Arial" charset="0"/>
                <a:ea typeface="ヒラギノ角ゴ Pro W3" pitchFamily="-96" charset="-128"/>
              </a:rPr>
              <a:t>Strengths-based Approach</a:t>
            </a:r>
          </a:p>
        </p:txBody>
      </p:sp>
      <p:sp>
        <p:nvSpPr>
          <p:cNvPr id="320518" name="Rectangle 6"/>
          <p:cNvSpPr>
            <a:spLocks noChangeArrowheads="1"/>
          </p:cNvSpPr>
          <p:nvPr/>
        </p:nvSpPr>
        <p:spPr bwMode="auto">
          <a:xfrm>
            <a:off x="533400" y="4343400"/>
            <a:ext cx="8077200" cy="1676400"/>
          </a:xfrm>
          <a:prstGeom prst="rect">
            <a:avLst/>
          </a:prstGeom>
          <a:solidFill>
            <a:srgbClr val="122E86">
              <a:alpha val="58823"/>
            </a:srgbClr>
          </a:solidFill>
          <a:ln w="9525">
            <a:solidFill>
              <a:schemeClr val="tx1"/>
            </a:solidFill>
            <a:miter lim="800000"/>
            <a:headEnd/>
            <a:tailEnd/>
          </a:ln>
        </p:spPr>
        <p:txBody>
          <a:bodyPr wrap="none" anchor="ctr"/>
          <a:lstStyle/>
          <a:p>
            <a:pPr eaLnBrk="0" hangingPunct="0"/>
            <a:endParaRPr lang="en-US" sz="1800">
              <a:latin typeface="Arial" charset="0"/>
            </a:endParaRPr>
          </a:p>
        </p:txBody>
      </p:sp>
      <p:sp>
        <p:nvSpPr>
          <p:cNvPr id="320519" name="Rectangle 7"/>
          <p:cNvSpPr>
            <a:spLocks noChangeArrowheads="1"/>
          </p:cNvSpPr>
          <p:nvPr/>
        </p:nvSpPr>
        <p:spPr bwMode="auto">
          <a:xfrm>
            <a:off x="990600" y="4343400"/>
            <a:ext cx="2336800" cy="579438"/>
          </a:xfrm>
          <a:prstGeom prst="rect">
            <a:avLst/>
          </a:prstGeom>
          <a:noFill/>
          <a:ln w="9525">
            <a:noFill/>
            <a:miter lim="800000"/>
            <a:headEnd/>
            <a:tailEnd/>
          </a:ln>
        </p:spPr>
        <p:txBody>
          <a:bodyPr wrap="none">
            <a:spAutoFit/>
          </a:bodyPr>
          <a:lstStyle/>
          <a:p>
            <a:pPr>
              <a:spcBef>
                <a:spcPct val="20000"/>
              </a:spcBef>
              <a:buClr>
                <a:srgbClr val="650000"/>
              </a:buClr>
              <a:buFont typeface="Times" pitchFamily="18" charset="0"/>
              <a:buNone/>
            </a:pPr>
            <a:r>
              <a:rPr lang="en-US" sz="3200">
                <a:latin typeface="Trebuchet MS" pitchFamily="34" charset="0"/>
                <a:ea typeface="ヒラギノ角ゴ Pro W3" pitchFamily="-96" charset="-128"/>
              </a:rPr>
              <a:t>What’s best</a:t>
            </a:r>
          </a:p>
        </p:txBody>
      </p:sp>
      <p:sp>
        <p:nvSpPr>
          <p:cNvPr id="320520" name="Line 8"/>
          <p:cNvSpPr>
            <a:spLocks noChangeShapeType="1"/>
          </p:cNvSpPr>
          <p:nvPr/>
        </p:nvSpPr>
        <p:spPr bwMode="auto">
          <a:xfrm>
            <a:off x="3429000" y="4648200"/>
            <a:ext cx="838200" cy="0"/>
          </a:xfrm>
          <a:prstGeom prst="line">
            <a:avLst/>
          </a:prstGeom>
          <a:noFill/>
          <a:ln w="57150">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5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5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05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05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05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0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p:bldP spid="320516" grpId="0" animBg="1"/>
      <p:bldP spid="320517" grpId="0"/>
      <p:bldP spid="320518" grpId="0" animBg="1"/>
      <p:bldP spid="320519" grpId="0"/>
      <p:bldP spid="32052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5634" name="Rectangle 2"/>
          <p:cNvSpPr>
            <a:spLocks noGrp="1" noChangeArrowheads="1"/>
          </p:cNvSpPr>
          <p:nvPr>
            <p:ph type="title" idx="4294967295"/>
          </p:nvPr>
        </p:nvSpPr>
        <p:spPr/>
        <p:txBody>
          <a:bodyPr/>
          <a:lstStyle/>
          <a:p>
            <a:r>
              <a:rPr lang="en-US"/>
              <a:t>Group PPT – Pilot Study</a:t>
            </a:r>
          </a:p>
        </p:txBody>
      </p:sp>
      <p:sp>
        <p:nvSpPr>
          <p:cNvPr id="336899" name="Rectangle 3"/>
          <p:cNvSpPr>
            <a:spLocks noGrp="1" noChangeArrowheads="1"/>
          </p:cNvSpPr>
          <p:nvPr>
            <p:ph type="body" idx="4294967295"/>
          </p:nvPr>
        </p:nvSpPr>
        <p:spPr>
          <a:xfrm>
            <a:off x="609600" y="1676400"/>
            <a:ext cx="8074025" cy="4953000"/>
          </a:xfrm>
        </p:spPr>
        <p:txBody>
          <a:bodyPr/>
          <a:lstStyle/>
          <a:p>
            <a:pPr>
              <a:lnSpc>
                <a:spcPct val="90000"/>
              </a:lnSpc>
            </a:pPr>
            <a:r>
              <a:rPr lang="en-US"/>
              <a:t>Six exercises presented over the course of six 1.5-hour sessions</a:t>
            </a:r>
            <a:endParaRPr lang="en-US" sz="2800"/>
          </a:p>
          <a:p>
            <a:pPr lvl="1">
              <a:lnSpc>
                <a:spcPct val="90000"/>
              </a:lnSpc>
            </a:pPr>
            <a:r>
              <a:rPr lang="en-US"/>
              <a:t>Practice the assigned exercise over the course of a week</a:t>
            </a:r>
          </a:p>
          <a:p>
            <a:pPr lvl="1">
              <a:lnSpc>
                <a:spcPct val="90000"/>
              </a:lnSpc>
            </a:pPr>
            <a:r>
              <a:rPr lang="en-US"/>
              <a:t>Complete written assignment</a:t>
            </a:r>
            <a:endParaRPr lang="en-US" sz="2400"/>
          </a:p>
          <a:p>
            <a:pPr>
              <a:lnSpc>
                <a:spcPct val="90000"/>
              </a:lnSpc>
            </a:pPr>
            <a:r>
              <a:rPr lang="en-US"/>
              <a:t>Manualized, led by a graduate student or postdoctoral fellow</a:t>
            </a:r>
          </a:p>
          <a:p>
            <a:pPr>
              <a:lnSpc>
                <a:spcPct val="90000"/>
              </a:lnSpc>
            </a:pPr>
            <a:r>
              <a:rPr lang="en-US"/>
              <a:t>Each session equally divided between discussing the previous week’s homework, and explaining the upcoming assignment</a:t>
            </a:r>
            <a:endParaRPr lang="en-US" sz="2800"/>
          </a:p>
          <a:p>
            <a:pPr>
              <a:lnSpc>
                <a:spcPct val="90000"/>
              </a:lnSpc>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6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368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36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68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68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7682" name="Rectangle 2"/>
          <p:cNvSpPr>
            <a:spLocks noGrp="1" noChangeArrowheads="1"/>
          </p:cNvSpPr>
          <p:nvPr>
            <p:ph type="title" idx="4294967295"/>
          </p:nvPr>
        </p:nvSpPr>
        <p:spPr/>
        <p:txBody>
          <a:bodyPr/>
          <a:lstStyle/>
          <a:p>
            <a:r>
              <a:rPr lang="en-US"/>
              <a:t>Group PPT – Pilot Study</a:t>
            </a:r>
          </a:p>
        </p:txBody>
      </p:sp>
      <p:sp>
        <p:nvSpPr>
          <p:cNvPr id="338947" name="Rectangle 3"/>
          <p:cNvSpPr>
            <a:spLocks noGrp="1" noChangeArrowheads="1"/>
          </p:cNvSpPr>
          <p:nvPr>
            <p:ph type="body" idx="4294967295"/>
          </p:nvPr>
        </p:nvSpPr>
        <p:spPr>
          <a:xfrm>
            <a:off x="762000" y="1676400"/>
            <a:ext cx="7921625" cy="4876800"/>
          </a:xfrm>
        </p:spPr>
        <p:txBody>
          <a:bodyPr/>
          <a:lstStyle/>
          <a:p>
            <a:r>
              <a:rPr lang="en-US"/>
              <a:t>Targeted mild-moderately depressed College freshmen</a:t>
            </a:r>
          </a:p>
          <a:p>
            <a:r>
              <a:rPr lang="en-US"/>
              <a:t>Randomly assigned to group PPT (N=16) vs. no-intervention control (N=21)</a:t>
            </a:r>
          </a:p>
          <a:p>
            <a:r>
              <a:rPr lang="en-US"/>
              <a:t>Outcome measures: Beck Depression Inventory (BDI), Satisfaction With Life Scale (SWLS)</a:t>
            </a:r>
          </a:p>
          <a:p>
            <a:r>
              <a:rPr lang="en-US"/>
              <a:t>Web-based assessments at pre, post, 3-month, 6-month, and 1-year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8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8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8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8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idx="4294967295"/>
          </p:nvPr>
        </p:nvSpPr>
        <p:spPr/>
        <p:txBody>
          <a:bodyPr/>
          <a:lstStyle/>
          <a:p>
            <a:r>
              <a:rPr lang="en-US" sz="4000"/>
              <a:t>Group PPT exercise descriptions:</a:t>
            </a:r>
          </a:p>
        </p:txBody>
      </p:sp>
      <p:sp>
        <p:nvSpPr>
          <p:cNvPr id="969731" name="Rectangle 3"/>
          <p:cNvSpPr>
            <a:spLocks noGrp="1" noChangeArrowheads="1"/>
          </p:cNvSpPr>
          <p:nvPr>
            <p:ph type="body" idx="4294967295"/>
          </p:nvPr>
        </p:nvSpPr>
        <p:spPr>
          <a:xfrm>
            <a:off x="1066800" y="1447800"/>
            <a:ext cx="7616825" cy="5181600"/>
          </a:xfrm>
        </p:spPr>
        <p:txBody>
          <a:bodyPr/>
          <a:lstStyle/>
          <a:p>
            <a:pPr>
              <a:lnSpc>
                <a:spcPct val="90000"/>
              </a:lnSpc>
            </a:pPr>
            <a:r>
              <a:rPr lang="en-US" sz="2400" u="sng"/>
              <a:t>Using Your Strengths</a:t>
            </a:r>
            <a:r>
              <a:rPr lang="en-US" sz="2400"/>
              <a:t>: Complete the VIA-IS strengths assessment, then every day use one of your strengths in a new way</a:t>
            </a:r>
          </a:p>
          <a:p>
            <a:pPr>
              <a:lnSpc>
                <a:spcPct val="90000"/>
              </a:lnSpc>
            </a:pPr>
            <a:r>
              <a:rPr lang="en-US" sz="2400" u="sng"/>
              <a:t>Three Good Things</a:t>
            </a:r>
            <a:r>
              <a:rPr lang="en-US" sz="2400"/>
              <a:t>: Each evening, write down three good things that happened and why you think they happened.</a:t>
            </a:r>
          </a:p>
          <a:p>
            <a:pPr>
              <a:lnSpc>
                <a:spcPct val="90000"/>
              </a:lnSpc>
            </a:pPr>
            <a:r>
              <a:rPr lang="en-US" sz="2400" u="sng"/>
              <a:t>Life Summary</a:t>
            </a:r>
            <a:r>
              <a:rPr lang="en-US" sz="2400"/>
              <a:t>: Write a 1-page summary of your life as you would like it to be remembered.</a:t>
            </a:r>
          </a:p>
          <a:p>
            <a:pPr>
              <a:lnSpc>
                <a:spcPct val="90000"/>
              </a:lnSpc>
            </a:pPr>
            <a:r>
              <a:rPr lang="en-US" sz="2400" u="sng"/>
              <a:t>Gratitude Visit</a:t>
            </a:r>
            <a:r>
              <a:rPr lang="en-US" sz="2400"/>
              <a:t>: Write a letter to someone expressing your gratitude and deliver it in person.</a:t>
            </a:r>
          </a:p>
          <a:p>
            <a:pPr>
              <a:lnSpc>
                <a:spcPct val="90000"/>
              </a:lnSpc>
            </a:pPr>
            <a:r>
              <a:rPr lang="en-US" sz="2400" u="sng"/>
              <a:t>Active-Constructive Responding</a:t>
            </a:r>
            <a:r>
              <a:rPr lang="en-US" sz="2400"/>
              <a:t>: Listen carefully to when people you care about report good events to you, and go out of your way to respond actively and constructively.</a:t>
            </a:r>
          </a:p>
          <a:p>
            <a:pPr>
              <a:lnSpc>
                <a:spcPct val="90000"/>
              </a:lnSpc>
            </a:pPr>
            <a:r>
              <a:rPr lang="en-US" sz="2400" u="sng"/>
              <a:t>Savoring</a:t>
            </a:r>
            <a:r>
              <a:rPr lang="en-US" sz="2400"/>
              <a:t>: Every day, savor at least two experiences.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1778" name="Rectangle 2"/>
          <p:cNvSpPr>
            <a:spLocks noGrp="1" noChangeArrowheads="1"/>
          </p:cNvSpPr>
          <p:nvPr>
            <p:ph type="title" idx="4294967295"/>
          </p:nvPr>
        </p:nvSpPr>
        <p:spPr/>
        <p:txBody>
          <a:bodyPr/>
          <a:lstStyle/>
          <a:p>
            <a:r>
              <a:rPr lang="en-US"/>
              <a:t>Group PPT – Pilot Study</a:t>
            </a:r>
          </a:p>
        </p:txBody>
      </p:sp>
      <p:pic>
        <p:nvPicPr>
          <p:cNvPr id="971779" name="Picture 3"/>
          <p:cNvPicPr>
            <a:picLocks noChangeAspect="1" noChangeArrowheads="1"/>
          </p:cNvPicPr>
          <p:nvPr>
            <p:ph type="body" idx="4294967295"/>
          </p:nvPr>
        </p:nvPicPr>
        <p:blipFill>
          <a:blip r:embed="rId3" cstate="print"/>
          <a:srcRect/>
          <a:stretch>
            <a:fillRect/>
          </a:stretch>
        </p:blipFill>
        <p:spPr>
          <a:xfrm>
            <a:off x="228600" y="2133600"/>
            <a:ext cx="8610600" cy="3832225"/>
          </a:xfrm>
          <a:noFill/>
        </p:spPr>
      </p:pic>
      <p:sp>
        <p:nvSpPr>
          <p:cNvPr id="971780" name="Text Box 4"/>
          <p:cNvSpPr txBox="1">
            <a:spLocks noChangeArrowheads="1"/>
          </p:cNvSpPr>
          <p:nvPr/>
        </p:nvSpPr>
        <p:spPr bwMode="auto">
          <a:xfrm>
            <a:off x="2667000" y="2692400"/>
            <a:ext cx="952500" cy="336550"/>
          </a:xfrm>
          <a:prstGeom prst="rect">
            <a:avLst/>
          </a:prstGeom>
          <a:noFill/>
          <a:ln w="9525">
            <a:noFill/>
            <a:miter lim="800000"/>
            <a:headEnd/>
            <a:tailEnd/>
          </a:ln>
        </p:spPr>
        <p:txBody>
          <a:bodyPr wrap="none">
            <a:spAutoFit/>
          </a:bodyPr>
          <a:lstStyle/>
          <a:p>
            <a:pPr eaLnBrk="0" hangingPunct="0"/>
            <a:r>
              <a:rPr lang="en-US" sz="1600">
                <a:latin typeface="Verdana" pitchFamily="34" charset="0"/>
              </a:rPr>
              <a:t>d = .48</a:t>
            </a:r>
          </a:p>
        </p:txBody>
      </p:sp>
      <p:sp>
        <p:nvSpPr>
          <p:cNvPr id="971781" name="Text Box 5"/>
          <p:cNvSpPr txBox="1">
            <a:spLocks noChangeArrowheads="1"/>
          </p:cNvSpPr>
          <p:nvPr/>
        </p:nvSpPr>
        <p:spPr bwMode="auto">
          <a:xfrm>
            <a:off x="3962400" y="2667000"/>
            <a:ext cx="1196975" cy="336550"/>
          </a:xfrm>
          <a:prstGeom prst="rect">
            <a:avLst/>
          </a:prstGeom>
          <a:noFill/>
          <a:ln w="9525">
            <a:noFill/>
            <a:miter lim="800000"/>
            <a:headEnd/>
            <a:tailEnd/>
          </a:ln>
        </p:spPr>
        <p:txBody>
          <a:bodyPr>
            <a:spAutoFit/>
          </a:bodyPr>
          <a:lstStyle/>
          <a:p>
            <a:pPr eaLnBrk="0" hangingPunct="0">
              <a:spcBef>
                <a:spcPct val="50000"/>
              </a:spcBef>
            </a:pPr>
            <a:r>
              <a:rPr lang="en-US" sz="1600">
                <a:latin typeface="Verdana" pitchFamily="34" charset="0"/>
              </a:rPr>
              <a:t>d = .67</a:t>
            </a:r>
          </a:p>
        </p:txBody>
      </p:sp>
      <p:sp>
        <p:nvSpPr>
          <p:cNvPr id="971782" name="Text Box 6"/>
          <p:cNvSpPr txBox="1">
            <a:spLocks noChangeArrowheads="1"/>
          </p:cNvSpPr>
          <p:nvPr/>
        </p:nvSpPr>
        <p:spPr bwMode="auto">
          <a:xfrm>
            <a:off x="5334000" y="2692400"/>
            <a:ext cx="952500" cy="336550"/>
          </a:xfrm>
          <a:prstGeom prst="rect">
            <a:avLst/>
          </a:prstGeom>
          <a:noFill/>
          <a:ln w="9525">
            <a:noFill/>
            <a:miter lim="800000"/>
            <a:headEnd/>
            <a:tailEnd/>
          </a:ln>
        </p:spPr>
        <p:txBody>
          <a:bodyPr wrap="none">
            <a:spAutoFit/>
          </a:bodyPr>
          <a:lstStyle/>
          <a:p>
            <a:pPr eaLnBrk="0" hangingPunct="0"/>
            <a:r>
              <a:rPr lang="en-US" sz="1600">
                <a:latin typeface="Verdana" pitchFamily="34" charset="0"/>
              </a:rPr>
              <a:t>d = .77</a:t>
            </a:r>
          </a:p>
        </p:txBody>
      </p:sp>
      <p:sp>
        <p:nvSpPr>
          <p:cNvPr id="971783" name="Text Box 7"/>
          <p:cNvSpPr txBox="1">
            <a:spLocks noChangeArrowheads="1"/>
          </p:cNvSpPr>
          <p:nvPr/>
        </p:nvSpPr>
        <p:spPr bwMode="auto">
          <a:xfrm>
            <a:off x="6629400" y="2692400"/>
            <a:ext cx="952500" cy="336550"/>
          </a:xfrm>
          <a:prstGeom prst="rect">
            <a:avLst/>
          </a:prstGeom>
          <a:noFill/>
          <a:ln w="9525">
            <a:noFill/>
            <a:miter lim="800000"/>
            <a:headEnd/>
            <a:tailEnd/>
          </a:ln>
        </p:spPr>
        <p:txBody>
          <a:bodyPr wrap="none">
            <a:spAutoFit/>
          </a:bodyPr>
          <a:lstStyle/>
          <a:p>
            <a:pPr eaLnBrk="0" hangingPunct="0"/>
            <a:r>
              <a:rPr lang="en-US" sz="1600">
                <a:latin typeface="Verdana" pitchFamily="34" charset="0"/>
              </a:rPr>
              <a:t>d = .59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idx="4294967295"/>
          </p:nvPr>
        </p:nvSpPr>
        <p:spPr/>
        <p:txBody>
          <a:bodyPr/>
          <a:lstStyle/>
          <a:p>
            <a:r>
              <a:rPr lang="en-US"/>
              <a:t>Next step: When to use PPT?</a:t>
            </a:r>
          </a:p>
        </p:txBody>
      </p:sp>
      <p:sp>
        <p:nvSpPr>
          <p:cNvPr id="347139" name="Rectangle 3"/>
          <p:cNvSpPr>
            <a:spLocks noGrp="1" noChangeArrowheads="1"/>
          </p:cNvSpPr>
          <p:nvPr>
            <p:ph type="body" idx="4294967295"/>
          </p:nvPr>
        </p:nvSpPr>
        <p:spPr>
          <a:xfrm>
            <a:off x="1371600" y="1676400"/>
            <a:ext cx="7312025" cy="4876800"/>
          </a:xfrm>
        </p:spPr>
        <p:txBody>
          <a:bodyPr/>
          <a:lstStyle/>
          <a:p>
            <a:r>
              <a:rPr lang="en-US"/>
              <a:t>Stand-alone treatment</a:t>
            </a:r>
          </a:p>
          <a:p>
            <a:pPr lvl="1"/>
            <a:r>
              <a:rPr lang="en-US"/>
              <a:t>May not be appropriate for more severe depression</a:t>
            </a:r>
          </a:p>
          <a:p>
            <a:r>
              <a:rPr lang="en-US"/>
              <a:t>Adjunct to existing treatments</a:t>
            </a:r>
          </a:p>
          <a:p>
            <a:pPr lvl="1"/>
            <a:r>
              <a:rPr lang="en-US"/>
              <a:t>For people who have successfully completed CBT</a:t>
            </a:r>
          </a:p>
          <a:p>
            <a:pPr lvl="1"/>
            <a:r>
              <a:rPr lang="en-US"/>
              <a:t>For CBT non-responders/non-compliers</a:t>
            </a:r>
          </a:p>
          <a:p>
            <a:r>
              <a:rPr lang="en-US"/>
              <a:t>Other disorders?</a:t>
            </a:r>
          </a:p>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7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471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471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471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471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471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lstStyle/>
          <a:p>
            <a:r>
              <a:rPr lang="en-US"/>
              <a:t>Are PP Interventions Effective?</a:t>
            </a:r>
          </a:p>
        </p:txBody>
      </p:sp>
      <p:sp>
        <p:nvSpPr>
          <p:cNvPr id="976899" name="Rectangle 3"/>
          <p:cNvSpPr>
            <a:spLocks noGrp="1" noChangeArrowheads="1"/>
          </p:cNvSpPr>
          <p:nvPr>
            <p:ph type="body" idx="1"/>
          </p:nvPr>
        </p:nvSpPr>
        <p:spPr/>
        <p:txBody>
          <a:bodyPr/>
          <a:lstStyle/>
          <a:p>
            <a:r>
              <a:rPr lang="en-US"/>
              <a:t>Meta-analysis of 51 interventions with 4,266 persons found they enhance WB (mean </a:t>
            </a:r>
            <a:r>
              <a:rPr lang="en-US" i="1"/>
              <a:t>r </a:t>
            </a:r>
            <a:r>
              <a:rPr lang="en-US"/>
              <a:t> = .29) and decrease depressive symptoms (mean </a:t>
            </a:r>
            <a:r>
              <a:rPr lang="en-US" i="1"/>
              <a:t>r</a:t>
            </a:r>
            <a:r>
              <a:rPr lang="en-US"/>
              <a:t> = .31)</a:t>
            </a:r>
          </a:p>
          <a:p>
            <a:r>
              <a:rPr lang="en-US"/>
              <a:t>Depression status, age, self-selection, format and duration of interventions impact the effectiveness</a:t>
            </a:r>
          </a:p>
          <a:p>
            <a:pPr>
              <a:buFontTx/>
              <a:buNone/>
            </a:pPr>
            <a:r>
              <a:rPr lang="en-US"/>
              <a:t>   </a:t>
            </a:r>
            <a:r>
              <a:rPr lang="en-US" sz="2800"/>
              <a:t>Source: </a:t>
            </a:r>
            <a:r>
              <a:rPr lang="en-US" sz="2800" i="1"/>
              <a:t>Journal of Clinical Psychology</a:t>
            </a:r>
            <a:r>
              <a:rPr lang="en-US" sz="2800"/>
              <a:t>, 2009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a:t>Recommendations:</a:t>
            </a:r>
          </a:p>
        </p:txBody>
      </p:sp>
      <p:sp>
        <p:nvSpPr>
          <p:cNvPr id="977923" name="Rectangle 3"/>
          <p:cNvSpPr>
            <a:spLocks noGrp="1" noChangeArrowheads="1"/>
          </p:cNvSpPr>
          <p:nvPr>
            <p:ph type="body" idx="1"/>
          </p:nvPr>
        </p:nvSpPr>
        <p:spPr/>
        <p:txBody>
          <a:bodyPr/>
          <a:lstStyle/>
          <a:p>
            <a:pPr marL="609600" indent="-609600">
              <a:buFontTx/>
              <a:buAutoNum type="arabicPeriod"/>
            </a:pPr>
            <a:r>
              <a:rPr lang="en-US"/>
              <a:t>Turn short-term strategies into long-term habits</a:t>
            </a:r>
          </a:p>
          <a:p>
            <a:pPr marL="609600" indent="-609600">
              <a:buFontTx/>
              <a:buAutoNum type="arabicPeriod"/>
            </a:pPr>
            <a:r>
              <a:rPr lang="en-US"/>
              <a:t>“Shotgun” approach is more effective than is a single PP intervention</a:t>
            </a:r>
          </a:p>
          <a:p>
            <a:pPr marL="609600" indent="-609600">
              <a:buFontTx/>
              <a:buAutoNum type="arabicPeriod"/>
            </a:pPr>
            <a:r>
              <a:rPr lang="en-US"/>
              <a:t>People in individualistic cultures benefit more from PPI’s than those in collectivistic cultures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idx="4294967295"/>
          </p:nvPr>
        </p:nvSpPr>
        <p:spPr/>
        <p:txBody>
          <a:bodyPr lIns="92075" tIns="46038" rIns="92075" bIns="46038"/>
          <a:lstStyle/>
          <a:p>
            <a:r>
              <a:rPr lang="en-US"/>
              <a:t>Enhancing feeling and being…</a:t>
            </a:r>
          </a:p>
        </p:txBody>
      </p:sp>
      <p:sp>
        <p:nvSpPr>
          <p:cNvPr id="956419" name="Rectangle 3"/>
          <p:cNvSpPr>
            <a:spLocks noGrp="1" noChangeArrowheads="1"/>
          </p:cNvSpPr>
          <p:nvPr>
            <p:ph type="body" idx="4294967295"/>
          </p:nvPr>
        </p:nvSpPr>
        <p:spPr/>
        <p:txBody>
          <a:bodyPr lIns="92075" tIns="46038" rIns="92075" bIns="46038" anchorCtr="1"/>
          <a:lstStyle/>
          <a:p>
            <a:r>
              <a:rPr lang="en-US" sz="4000" i="1"/>
              <a:t>How can I go beyond just feeling more grateful to actually BEING a more grateful person?”</a:t>
            </a:r>
          </a:p>
          <a:p>
            <a:endParaRPr lang="en-US" sz="400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a:xfrm>
            <a:off x="1443038" y="274638"/>
            <a:ext cx="7243762" cy="1066800"/>
          </a:xfrm>
        </p:spPr>
        <p:txBody>
          <a:bodyPr/>
          <a:lstStyle/>
          <a:p>
            <a:r>
              <a:rPr lang="en-US" sz="4000" i="1">
                <a:solidFill>
                  <a:srgbClr val="000000"/>
                </a:solidFill>
              </a:rPr>
              <a:t> </a:t>
            </a:r>
            <a:r>
              <a:rPr lang="en-US" sz="3600" i="1"/>
              <a:t>Evidence-Based Prescriptions for Building Gratitude: The Top 10</a:t>
            </a:r>
          </a:p>
        </p:txBody>
      </p:sp>
      <p:sp>
        <p:nvSpPr>
          <p:cNvPr id="748547" name="Rectangle 3"/>
          <p:cNvSpPr>
            <a:spLocks noGrp="1" noChangeArrowheads="1"/>
          </p:cNvSpPr>
          <p:nvPr>
            <p:ph type="body" sz="half" idx="1"/>
          </p:nvPr>
        </p:nvSpPr>
        <p:spPr>
          <a:xfrm>
            <a:off x="1219200" y="1600200"/>
            <a:ext cx="4800600" cy="4518025"/>
          </a:xfrm>
        </p:spPr>
        <p:txBody>
          <a:bodyPr/>
          <a:lstStyle/>
          <a:p>
            <a:pPr marL="533400" indent="-533400">
              <a:lnSpc>
                <a:spcPct val="90000"/>
              </a:lnSpc>
              <a:buClr>
                <a:schemeClr val="tx1"/>
              </a:buClr>
              <a:buSzPct val="90000"/>
              <a:buFontTx/>
              <a:buAutoNum type="arabicPeriod"/>
            </a:pPr>
            <a:r>
              <a:rPr lang="en-US" sz="3200"/>
              <a:t>Keep a gratitude journal</a:t>
            </a:r>
          </a:p>
          <a:p>
            <a:pPr marL="533400" indent="-533400">
              <a:lnSpc>
                <a:spcPct val="90000"/>
              </a:lnSpc>
              <a:buClr>
                <a:schemeClr val="tx1"/>
              </a:buClr>
              <a:buSzPct val="90000"/>
              <a:buFontTx/>
              <a:buAutoNum type="arabicPeriod"/>
            </a:pPr>
            <a:r>
              <a:rPr lang="en-US" sz="3200"/>
              <a:t>Remember the bad</a:t>
            </a:r>
          </a:p>
          <a:p>
            <a:pPr marL="533400" indent="-533400">
              <a:lnSpc>
                <a:spcPct val="90000"/>
              </a:lnSpc>
              <a:buClr>
                <a:schemeClr val="tx1"/>
              </a:buClr>
              <a:buSzPct val="90000"/>
              <a:buFontTx/>
              <a:buAutoNum type="arabicPeriod"/>
            </a:pPr>
            <a:r>
              <a:rPr lang="en-US" sz="3200"/>
              <a:t>Ask yourself 3 questions</a:t>
            </a:r>
          </a:p>
          <a:p>
            <a:pPr marL="533400" indent="-533400">
              <a:lnSpc>
                <a:spcPct val="90000"/>
              </a:lnSpc>
              <a:buClr>
                <a:schemeClr val="tx1"/>
              </a:buClr>
              <a:buSzPct val="90000"/>
              <a:buFontTx/>
              <a:buAutoNum type="arabicPeriod"/>
            </a:pPr>
            <a:r>
              <a:rPr lang="en-US" sz="3200"/>
              <a:t>Gratitude prayers/meditations</a:t>
            </a:r>
          </a:p>
          <a:p>
            <a:pPr marL="533400" indent="-533400">
              <a:lnSpc>
                <a:spcPct val="90000"/>
              </a:lnSpc>
              <a:buClr>
                <a:schemeClr val="tx1"/>
              </a:buClr>
              <a:buSzPct val="90000"/>
              <a:buFontTx/>
              <a:buAutoNum type="arabicPeriod"/>
            </a:pPr>
            <a:r>
              <a:rPr lang="en-US" sz="3200"/>
              <a:t>Come to your senses</a:t>
            </a:r>
          </a:p>
          <a:p>
            <a:pPr marL="533400" indent="-533400">
              <a:lnSpc>
                <a:spcPct val="90000"/>
              </a:lnSpc>
              <a:buClr>
                <a:schemeClr val="tx1"/>
              </a:buClr>
              <a:buSzPct val="90000"/>
              <a:buFontTx/>
              <a:buAutoNum type="arabicPeriod"/>
            </a:pPr>
            <a:endParaRPr lang="en-US" sz="3600"/>
          </a:p>
          <a:p>
            <a:pPr marL="533400" indent="-533400">
              <a:lnSpc>
                <a:spcPct val="90000"/>
              </a:lnSpc>
              <a:buClr>
                <a:schemeClr val="tx1"/>
              </a:buClr>
              <a:buSzPct val="90000"/>
              <a:buFontTx/>
              <a:buAutoNum type="arabicPeriod"/>
            </a:pPr>
            <a:endParaRPr lang="en-US" sz="3600"/>
          </a:p>
        </p:txBody>
      </p:sp>
      <p:sp>
        <p:nvSpPr>
          <p:cNvPr id="748548" name="Rectangle 4"/>
          <p:cNvSpPr>
            <a:spLocks noGrp="1" noChangeArrowheads="1"/>
          </p:cNvSpPr>
          <p:nvPr>
            <p:ph type="body" sz="half" idx="2"/>
          </p:nvPr>
        </p:nvSpPr>
        <p:spPr>
          <a:xfrm flipV="1">
            <a:off x="9677400" y="1219200"/>
            <a:ext cx="5105400" cy="76200"/>
          </a:xfrm>
        </p:spPr>
        <p:txBody>
          <a:bodyPr/>
          <a:lstStyle/>
          <a:p>
            <a:pPr marL="533400" indent="-533400">
              <a:buFont typeface="Wingdings" pitchFamily="2" charset="2"/>
              <a:buAutoNum type="arabicPeriod" startAt="6"/>
            </a:pPr>
            <a:endParaRPr lang="en-US" sz="3200"/>
          </a:p>
        </p:txBody>
      </p:sp>
      <p:pic>
        <p:nvPicPr>
          <p:cNvPr id="748549" name="Picture 5" descr="journaling">
            <a:hlinkClick r:id="rId3"/>
          </p:cNvPr>
          <p:cNvPicPr>
            <a:picLocks noChangeAspect="1" noChangeArrowheads="1"/>
          </p:cNvPicPr>
          <p:nvPr/>
        </p:nvPicPr>
        <p:blipFill>
          <a:blip r:embed="rId4" cstate="print"/>
          <a:srcRect/>
          <a:stretch>
            <a:fillRect/>
          </a:stretch>
        </p:blipFill>
        <p:spPr bwMode="auto">
          <a:xfrm>
            <a:off x="5867400" y="1752600"/>
            <a:ext cx="3016250" cy="30194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a:xfrm>
            <a:off x="1143000" y="304800"/>
            <a:ext cx="8001000" cy="1371600"/>
          </a:xfrm>
        </p:spPr>
        <p:txBody>
          <a:bodyPr/>
          <a:lstStyle/>
          <a:p>
            <a:pPr>
              <a:buFont typeface="Wingdings" pitchFamily="2" charset="2"/>
              <a:buNone/>
            </a:pPr>
            <a:r>
              <a:rPr lang="en-US" sz="3600" b="1">
                <a:solidFill>
                  <a:schemeClr val="tx1"/>
                </a:solidFill>
              </a:rPr>
              <a:t>The Benefits of Gratitude Interventions</a:t>
            </a:r>
          </a:p>
        </p:txBody>
      </p:sp>
      <p:sp>
        <p:nvSpPr>
          <p:cNvPr id="945155" name="Rectangle 3"/>
          <p:cNvSpPr>
            <a:spLocks noGrp="1" noChangeArrowheads="1"/>
          </p:cNvSpPr>
          <p:nvPr>
            <p:ph type="body" idx="1"/>
          </p:nvPr>
        </p:nvSpPr>
        <p:spPr>
          <a:xfrm>
            <a:off x="1447800" y="1755775"/>
            <a:ext cx="7239000" cy="4137025"/>
          </a:xfrm>
        </p:spPr>
        <p:txBody>
          <a:bodyPr/>
          <a:lstStyle/>
          <a:p>
            <a:r>
              <a:rPr lang="en-US" b="1"/>
              <a:t>Psychological</a:t>
            </a:r>
            <a:r>
              <a:rPr lang="en-US"/>
              <a:t> (Positive affect: alert, energetic, enthused, attentive)</a:t>
            </a:r>
          </a:p>
          <a:p>
            <a:r>
              <a:rPr lang="en-US" b="1"/>
              <a:t>Physical</a:t>
            </a:r>
            <a:r>
              <a:rPr lang="en-US"/>
              <a:t> (exercise, better sleep, fewer symptoms)</a:t>
            </a:r>
          </a:p>
          <a:p>
            <a:r>
              <a:rPr lang="en-US" b="1"/>
              <a:t>Interpersonal</a:t>
            </a:r>
            <a:r>
              <a:rPr lang="en-US"/>
              <a:t> (more helpful and connected, less lonely and isolated)</a:t>
            </a:r>
          </a:p>
          <a:p>
            <a:endParaRPr lang="en-US"/>
          </a:p>
          <a:p>
            <a:pPr>
              <a:buFontTx/>
              <a:buNone/>
            </a:pPr>
            <a:r>
              <a:rPr lang="en-US" sz="2000"/>
              <a:t>Source:  R.A. Emmons &amp; M.E. McCullough, </a:t>
            </a:r>
            <a:r>
              <a:rPr lang="en-US" sz="2000" i="1"/>
              <a:t>Journal of Personality and Social Psychology</a:t>
            </a:r>
            <a:r>
              <a:rPr lang="en-US" sz="2000"/>
              <a:t>, 2003, </a:t>
            </a:r>
            <a:r>
              <a:rPr lang="en-US" sz="2000" i="1"/>
              <a:t>84</a:t>
            </a:r>
            <a:r>
              <a:rPr lang="en-US" sz="2000"/>
              <a:t>, 377-389.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r>
              <a:rPr lang="en-US"/>
              <a:t>Are there limits to the benefits?</a:t>
            </a:r>
          </a:p>
        </p:txBody>
      </p:sp>
      <p:sp>
        <p:nvSpPr>
          <p:cNvPr id="830467" name="Rectangle 3"/>
          <p:cNvSpPr>
            <a:spLocks noGrp="1" noChangeArrowheads="1"/>
          </p:cNvSpPr>
          <p:nvPr>
            <p:ph type="body" idx="1"/>
          </p:nvPr>
        </p:nvSpPr>
        <p:spPr>
          <a:xfrm>
            <a:off x="1371600" y="1676400"/>
            <a:ext cx="7391400" cy="4419600"/>
          </a:xfrm>
        </p:spPr>
        <p:txBody>
          <a:bodyPr/>
          <a:lstStyle/>
          <a:p>
            <a:r>
              <a:rPr lang="en-US" b="1"/>
              <a:t>The gratitude intervention appears to increase pleasant emotions more than it decreases unpleasant emotions</a:t>
            </a:r>
          </a:p>
          <a:p>
            <a:r>
              <a:rPr lang="en-US" b="1"/>
              <a:t>The gratitude intervention was not able to reduce physical pain in patients with neuromuscular disease</a:t>
            </a:r>
          </a:p>
          <a:p>
            <a:r>
              <a:rPr lang="en-US" b="1"/>
              <a:t>The effects may be short-term</a:t>
            </a:r>
          </a:p>
          <a:p>
            <a:r>
              <a:rPr lang="en-US" b="1"/>
              <a:t>The effects may be gender-specific</a:t>
            </a:r>
          </a:p>
          <a:p>
            <a:endParaRPr lang="en-US"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a:lstStyle/>
          <a:p>
            <a:r>
              <a:rPr lang="en-US">
                <a:latin typeface="Arial" charset="0"/>
              </a:rPr>
              <a:t>Why is journaling beneficial?</a:t>
            </a:r>
          </a:p>
        </p:txBody>
      </p:sp>
      <p:sp>
        <p:nvSpPr>
          <p:cNvPr id="840707" name="Rectangle 3"/>
          <p:cNvSpPr>
            <a:spLocks noGrp="1" noChangeArrowheads="1"/>
          </p:cNvSpPr>
          <p:nvPr>
            <p:ph type="body" idx="1"/>
          </p:nvPr>
        </p:nvSpPr>
        <p:spPr/>
        <p:txBody>
          <a:bodyPr/>
          <a:lstStyle/>
          <a:p>
            <a:pPr marL="609600" indent="-609600">
              <a:buFontTx/>
              <a:buAutoNum type="arabicPeriod"/>
            </a:pPr>
            <a:r>
              <a:rPr lang="en-US" b="1"/>
              <a:t>As an aid to memory</a:t>
            </a:r>
          </a:p>
          <a:p>
            <a:pPr marL="609600" indent="-609600">
              <a:buFontTx/>
              <a:buAutoNum type="arabicPeriod"/>
            </a:pPr>
            <a:r>
              <a:rPr lang="en-US" b="1"/>
              <a:t>Helps us go from the global to the specific</a:t>
            </a:r>
          </a:p>
          <a:p>
            <a:pPr marL="609600" indent="-609600">
              <a:buFontTx/>
              <a:buAutoNum type="arabicPeriod"/>
            </a:pPr>
            <a:r>
              <a:rPr lang="en-US" b="1"/>
              <a:t>Stimulates surprise</a:t>
            </a:r>
          </a:p>
          <a:p>
            <a:pPr marL="609600" indent="-609600">
              <a:buFontTx/>
              <a:buAutoNum type="arabicPeriod"/>
            </a:pPr>
            <a:r>
              <a:rPr lang="en-US" b="1"/>
              <a:t>Is inspirational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Rot="1" noChangeArrowheads="1"/>
          </p:cNvSpPr>
          <p:nvPr>
            <p:ph type="title"/>
          </p:nvPr>
        </p:nvSpPr>
        <p:spPr>
          <a:xfrm>
            <a:off x="228600" y="277813"/>
            <a:ext cx="8686800" cy="941387"/>
          </a:xfrm>
        </p:spPr>
        <p:txBody>
          <a:bodyPr/>
          <a:lstStyle/>
          <a:p>
            <a:r>
              <a:rPr lang="en-US" sz="3600">
                <a:solidFill>
                  <a:schemeClr val="tx1"/>
                </a:solidFill>
              </a:rPr>
              <a:t>An Integrated Mind-Body Gratitude Training</a:t>
            </a:r>
          </a:p>
        </p:txBody>
      </p:sp>
      <p:graphicFrame>
        <p:nvGraphicFramePr>
          <p:cNvPr id="683011" name="Organization Chart 3"/>
          <p:cNvGraphicFramePr>
            <a:graphicFrameLocks/>
          </p:cNvGraphicFramePr>
          <p:nvPr>
            <p:ph type="dgm" idx="1"/>
          </p:nvPr>
        </p:nvGraphicFramePr>
        <p:xfrm>
          <a:off x="301625" y="1614488"/>
          <a:ext cx="8540750" cy="4468812"/>
        </p:xfrm>
        <a:graphic>
          <a:graphicData uri="http://schemas.openxmlformats.org/drawingml/2006/compatibility">
            <com:legacyDrawing xmlns:com="http://schemas.openxmlformats.org/drawingml/2006/compatibility" spid="_x0000_s683011"/>
          </a:graphicData>
        </a:graphic>
      </p:graphicFrame>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p:txBody>
          <a:bodyPr/>
          <a:lstStyle/>
          <a:p>
            <a:r>
              <a:rPr lang="en-US" sz="4000"/>
              <a:t>Gratitude Exercise II:</a:t>
            </a:r>
            <a:br>
              <a:rPr lang="en-US" sz="4000"/>
            </a:br>
            <a:r>
              <a:rPr lang="en-US" sz="4000"/>
              <a:t>The Daily Gratitude Inventory</a:t>
            </a:r>
          </a:p>
        </p:txBody>
      </p:sp>
      <p:sp>
        <p:nvSpPr>
          <p:cNvPr id="795651" name="Rectangle 3"/>
          <p:cNvSpPr>
            <a:spLocks noGrp="1" noChangeArrowheads="1"/>
          </p:cNvSpPr>
          <p:nvPr>
            <p:ph type="body" idx="1"/>
          </p:nvPr>
        </p:nvSpPr>
        <p:spPr/>
        <p:txBody>
          <a:bodyPr/>
          <a:lstStyle/>
          <a:p>
            <a:pPr marL="609600" indent="-609600">
              <a:buClr>
                <a:schemeClr val="tx2"/>
              </a:buClr>
              <a:buFontTx/>
              <a:buAutoNum type="arabicPeriod"/>
            </a:pPr>
            <a:r>
              <a:rPr lang="en-US" sz="2800">
                <a:latin typeface="Times New Roman" pitchFamily="18" charset="0"/>
              </a:rPr>
              <a:t>Recall your day</a:t>
            </a:r>
          </a:p>
          <a:p>
            <a:pPr marL="609600" indent="-609600">
              <a:buClr>
                <a:schemeClr val="tx2"/>
              </a:buClr>
              <a:buFontTx/>
              <a:buNone/>
            </a:pPr>
            <a:r>
              <a:rPr lang="en-US" sz="2800">
                <a:latin typeface="Times New Roman" pitchFamily="18" charset="0"/>
              </a:rPr>
              <a:t>      a. everyday pleasures</a:t>
            </a:r>
          </a:p>
          <a:p>
            <a:pPr marL="609600" indent="-609600">
              <a:buClr>
                <a:schemeClr val="tx2"/>
              </a:buClr>
              <a:buFontTx/>
              <a:buNone/>
            </a:pPr>
            <a:r>
              <a:rPr lang="en-US" sz="2800">
                <a:latin typeface="Times New Roman" pitchFamily="18" charset="0"/>
              </a:rPr>
              <a:t>	b. important people</a:t>
            </a:r>
          </a:p>
          <a:p>
            <a:pPr marL="609600" indent="-609600">
              <a:buClr>
                <a:schemeClr val="tx2"/>
              </a:buClr>
              <a:buFontTx/>
              <a:buNone/>
            </a:pPr>
            <a:r>
              <a:rPr lang="en-US" sz="2800">
                <a:latin typeface="Times New Roman" pitchFamily="18" charset="0"/>
              </a:rPr>
              <a:t>	c. my life</a:t>
            </a:r>
          </a:p>
          <a:p>
            <a:pPr marL="609600" indent="-609600">
              <a:buClr>
                <a:schemeClr val="tx2"/>
              </a:buClr>
              <a:buFontTx/>
              <a:buAutoNum type="arabicPeriod" startAt="2"/>
            </a:pPr>
            <a:r>
              <a:rPr lang="en-US" sz="2800">
                <a:latin typeface="Times New Roman" pitchFamily="18" charset="0"/>
              </a:rPr>
              <a:t>Associate each item with the word </a:t>
            </a:r>
            <a:r>
              <a:rPr lang="en-US" sz="2800" i="1">
                <a:latin typeface="Times New Roman" pitchFamily="18" charset="0"/>
              </a:rPr>
              <a:t>gift</a:t>
            </a:r>
            <a:r>
              <a:rPr lang="en-US" sz="2800">
                <a:latin typeface="Times New Roman" pitchFamily="18" charset="0"/>
              </a:rPr>
              <a:t>. Take time to relish and savor this gift.</a:t>
            </a:r>
          </a:p>
          <a:p>
            <a:pPr marL="609600" indent="-609600">
              <a:buClr>
                <a:schemeClr val="tx2"/>
              </a:buClr>
              <a:buFontTx/>
              <a:buAutoNum type="arabicPeriod" startAt="2"/>
            </a:pPr>
            <a:r>
              <a:rPr lang="en-US" sz="2800">
                <a:latin typeface="Times New Roman" pitchFamily="18" charset="0"/>
              </a:rPr>
              <a:t>In what ways might I “give back" to others as an appropriate response for the gratitude I feel? </a:t>
            </a:r>
          </a:p>
          <a:p>
            <a:pPr marL="609600" indent="-609600">
              <a:buClr>
                <a:schemeClr val="tx2"/>
              </a:buClr>
              <a:buFontTx/>
              <a:buAutoNum type="alphaLcParenR"/>
            </a:pPr>
            <a:endParaRPr lang="en-US" sz="2800">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en-US" sz="4000"/>
              <a:t>What is the optimal gratitude intervention?</a:t>
            </a:r>
          </a:p>
        </p:txBody>
      </p:sp>
      <p:sp>
        <p:nvSpPr>
          <p:cNvPr id="832515" name="Rectangle 3"/>
          <p:cNvSpPr>
            <a:spLocks noGrp="1" noChangeArrowheads="1"/>
          </p:cNvSpPr>
          <p:nvPr>
            <p:ph type="body" idx="1"/>
          </p:nvPr>
        </p:nvSpPr>
        <p:spPr/>
        <p:txBody>
          <a:bodyPr/>
          <a:lstStyle/>
          <a:p>
            <a:r>
              <a:rPr lang="en-US"/>
              <a:t>Emmons &amp; McCullough, Study 1: Once a week for 10 weeks</a:t>
            </a:r>
          </a:p>
          <a:p>
            <a:r>
              <a:rPr lang="en-US"/>
              <a:t>Emmons &amp; McCullough, Study 2: Every day for 3 weeks</a:t>
            </a:r>
          </a:p>
          <a:p>
            <a:r>
              <a:rPr lang="en-US"/>
              <a:t>Lyubomirsky (2005) compared  a once a week with a 3x a week intervention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p:txBody>
          <a:bodyPr/>
          <a:lstStyle/>
          <a:p>
            <a:r>
              <a:rPr lang="en-US" sz="4000"/>
              <a:t>Changes in well-being as a function of counting blessings</a:t>
            </a:r>
          </a:p>
        </p:txBody>
      </p:sp>
      <p:sp>
        <p:nvSpPr>
          <p:cNvPr id="834563" name="Rectangle 3"/>
          <p:cNvSpPr>
            <a:spLocks noGrp="1" noChangeArrowheads="1"/>
          </p:cNvSpPr>
          <p:nvPr>
            <p:ph type="body" idx="1"/>
          </p:nvPr>
        </p:nvSpPr>
        <p:spPr/>
        <p:txBody>
          <a:bodyPr/>
          <a:lstStyle/>
          <a:p>
            <a:r>
              <a:rPr lang="en-US" sz="2400"/>
              <a:t>Source: </a:t>
            </a:r>
            <a:r>
              <a:rPr lang="en-US" sz="2400" i="1"/>
              <a:t>Review of General Psychology,</a:t>
            </a:r>
            <a:r>
              <a:rPr lang="en-US" sz="2400"/>
              <a:t> 2005</a:t>
            </a:r>
          </a:p>
        </p:txBody>
      </p:sp>
      <p:pic>
        <p:nvPicPr>
          <p:cNvPr id="834564" name="Picture 4" descr="resolver"/>
          <p:cNvPicPr>
            <a:picLocks noChangeAspect="1" noChangeArrowheads="1"/>
          </p:cNvPicPr>
          <p:nvPr/>
        </p:nvPicPr>
        <p:blipFill>
          <a:blip r:embed="rId3" cstate="print"/>
          <a:srcRect t="46875"/>
          <a:stretch>
            <a:fillRect/>
          </a:stretch>
        </p:blipFill>
        <p:spPr bwMode="auto">
          <a:xfrm>
            <a:off x="2667000" y="2590800"/>
            <a:ext cx="4789488" cy="34099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p:txBody>
          <a:bodyPr/>
          <a:lstStyle/>
          <a:p>
            <a:r>
              <a:rPr lang="en-US"/>
              <a:t>It’s not how often, it’s how…</a:t>
            </a:r>
          </a:p>
        </p:txBody>
      </p:sp>
      <p:sp>
        <p:nvSpPr>
          <p:cNvPr id="836611" name="Rectangle 3"/>
          <p:cNvSpPr>
            <a:spLocks noGrp="1" noChangeArrowheads="1"/>
          </p:cNvSpPr>
          <p:nvPr>
            <p:ph type="body" idx="1"/>
          </p:nvPr>
        </p:nvSpPr>
        <p:spPr/>
        <p:txBody>
          <a:bodyPr/>
          <a:lstStyle/>
          <a:p>
            <a:pPr>
              <a:lnSpc>
                <a:spcPct val="90000"/>
              </a:lnSpc>
            </a:pPr>
            <a:r>
              <a:rPr lang="en-US" sz="2800" b="1"/>
              <a:t>“when we reflect upon a benefit that God (or by extension, another person) has done for us, we should break it into its multiple components, meditating on each element. This will engender a greater appreciation of the effort that was expended by the benefactor and of the multiplicity of the benefits that inhere in the ‘global’ one, that a more hurried and superficial acknowledgment of gratitude might overlook (Schimmel, 2004, p. 40)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762000" y="174625"/>
            <a:ext cx="7924800" cy="990600"/>
          </a:xfrm>
        </p:spPr>
        <p:txBody>
          <a:bodyPr anchorCtr="1"/>
          <a:lstStyle/>
          <a:p>
            <a:r>
              <a:rPr lang="en-US">
                <a:solidFill>
                  <a:srgbClr val="C00000"/>
                </a:solidFill>
                <a:effectLst>
                  <a:outerShdw blurRad="38100" dist="38100" dir="2700000" algn="tl">
                    <a:srgbClr val="000000"/>
                  </a:outerShdw>
                </a:effectLst>
              </a:rPr>
              <a:t>How to develop a practice of “counting your blessings”</a:t>
            </a:r>
          </a:p>
        </p:txBody>
      </p:sp>
      <p:sp>
        <p:nvSpPr>
          <p:cNvPr id="906243" name="Rectangle 3"/>
          <p:cNvSpPr>
            <a:spLocks noGrp="1" noChangeArrowheads="1"/>
          </p:cNvSpPr>
          <p:nvPr>
            <p:ph type="body" idx="4294967295"/>
          </p:nvPr>
        </p:nvSpPr>
        <p:spPr>
          <a:xfrm>
            <a:off x="1447800" y="1447800"/>
            <a:ext cx="7696200" cy="5105400"/>
          </a:xfrm>
        </p:spPr>
        <p:txBody>
          <a:bodyPr/>
          <a:lstStyle/>
          <a:p>
            <a:r>
              <a:rPr lang="en-US">
                <a:solidFill>
                  <a:srgbClr val="C00000"/>
                </a:solidFill>
                <a:effectLst>
                  <a:outerShdw blurRad="38100" dist="38100" dir="2700000" algn="tl">
                    <a:srgbClr val="000000"/>
                  </a:outerShdw>
                </a:effectLst>
              </a:rPr>
              <a:t>Develop a practice that’s best for you</a:t>
            </a:r>
          </a:p>
          <a:p>
            <a:r>
              <a:rPr lang="en-US">
                <a:solidFill>
                  <a:srgbClr val="C00000"/>
                </a:solidFill>
                <a:effectLst>
                  <a:outerShdw blurRad="38100" dist="38100" dir="2700000" algn="tl">
                    <a:srgbClr val="000000"/>
                  </a:outerShdw>
                </a:effectLst>
              </a:rPr>
              <a:t>First, think about 3 good things--3 things that went well recently</a:t>
            </a:r>
          </a:p>
          <a:p>
            <a:r>
              <a:rPr lang="en-US">
                <a:solidFill>
                  <a:srgbClr val="C00000"/>
                </a:solidFill>
                <a:effectLst>
                  <a:outerShdw blurRad="38100" dist="38100" dir="2700000" algn="tl">
                    <a:srgbClr val="000000"/>
                  </a:outerShdw>
                </a:effectLst>
              </a:rPr>
              <a:t>Then write abut how you are grateful for these things</a:t>
            </a:r>
          </a:p>
          <a:p>
            <a:r>
              <a:rPr lang="en-US">
                <a:solidFill>
                  <a:srgbClr val="C00000"/>
                </a:solidFill>
                <a:effectLst>
                  <a:outerShdw blurRad="38100" dist="38100" dir="2700000" algn="tl">
                    <a:srgbClr val="000000"/>
                  </a:outerShdw>
                </a:effectLst>
              </a:rPr>
              <a:t>Begin by counting your blessings every day for a week, then follow this week up with regular “booster” sessions</a:t>
            </a:r>
          </a:p>
          <a:p>
            <a:r>
              <a:rPr lang="en-US">
                <a:solidFill>
                  <a:srgbClr val="C00000"/>
                </a:solidFill>
                <a:effectLst>
                  <a:outerShdw blurRad="38100" dist="38100" dir="2700000" algn="tl">
                    <a:srgbClr val="000000"/>
                  </a:outerShdw>
                </a:effectLst>
              </a:rPr>
              <a:t>Be creative, not repetitive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6243">
                                            <p:txEl>
                                              <p:pRg st="4" end="4"/>
                                            </p:txEl>
                                          </p:spTgt>
                                        </p:tgtEl>
                                        <p:attrNameLst>
                                          <p:attrName>style.visibility</p:attrName>
                                        </p:attrNameLst>
                                      </p:cBhvr>
                                      <p:to>
                                        <p:strVal val="visible"/>
                                      </p:to>
                                    </p:set>
                                    <p:animEffect transition="in" filter="dissolve">
                                      <p:cBhvr>
                                        <p:cTn id="7" dur="500"/>
                                        <p:tgtEl>
                                          <p:spTgt spid="906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62232" name="Group 24"/>
          <p:cNvGraphicFramePr>
            <a:graphicFrameLocks noGrp="1"/>
          </p:cNvGraphicFramePr>
          <p:nvPr>
            <p:ph type="tbl" idx="4294967295"/>
          </p:nvPr>
        </p:nvGraphicFramePr>
        <p:xfrm>
          <a:off x="228600" y="228600"/>
          <a:ext cx="8915400" cy="6566663"/>
        </p:xfrm>
        <a:graphic>
          <a:graphicData uri="http://schemas.openxmlformats.org/drawingml/2006/table">
            <a:tbl>
              <a:tblPr/>
              <a:tblGrid>
                <a:gridCol w="2971800"/>
                <a:gridCol w="2971800"/>
                <a:gridCol w="2971800"/>
              </a:tblGrid>
              <a:tr h="798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FFFF00"/>
                          </a:solidFill>
                          <a:effectLst/>
                          <a:latin typeface="Times New Roman" pitchFamily="18" charset="0"/>
                        </a:rPr>
                        <a:t>Gratitude</a:t>
                      </a:r>
                    </a:p>
                  </a:txBody>
                  <a:tcP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2"/>
                          </a:solidFill>
                          <a:effectLst/>
                          <a:latin typeface="Times New Roman" pitchFamily="18" charset="0"/>
                        </a:rPr>
                        <a:t>Non-Gratitude</a:t>
                      </a: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FFFFFF"/>
                          </a:solidFill>
                          <a:effectLst/>
                          <a:latin typeface="Times New Roman" pitchFamily="18" charset="0"/>
                        </a:rPr>
                        <a:t>Ingratitude</a:t>
                      </a:r>
                    </a:p>
                  </a:txBody>
                  <a:tcP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28575"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1976438">
                <a:tc>
                  <a:txBody>
                    <a:bodyPr/>
                    <a:lstStyle/>
                    <a:p>
                      <a:pPr marL="457200" marR="0" lvl="0" indent="-45720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FFFF00"/>
                          </a:solidFill>
                          <a:effectLst/>
                          <a:latin typeface="Times New Roman" pitchFamily="18" charset="0"/>
                        </a:rPr>
                        <a:t>Recognize</a:t>
                      </a:r>
                    </a:p>
                    <a:p>
                      <a:pPr marL="457200" marR="0" lvl="0" indent="-45720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FFFF00"/>
                          </a:solidFill>
                          <a:effectLst/>
                          <a:latin typeface="Times New Roman" pitchFamily="18" charset="0"/>
                        </a:rPr>
                        <a:t>benefit</a:t>
                      </a:r>
                    </a:p>
                    <a:p>
                      <a:pPr marL="457200" marR="0" lvl="0" indent="-4572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2"/>
                          </a:solidFill>
                          <a:effectLst/>
                          <a:latin typeface="Times New Roman" pitchFamily="18" charset="0"/>
                        </a:rPr>
                        <a:t>Fail to recognize benefit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imes New Roman" pitchFamily="18" charset="0"/>
                        </a:rPr>
                        <a:t>Find fault with the benefit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FFFFFF"/>
                        </a:solidFill>
                        <a:effectLst/>
                        <a:latin typeface="Times New Roman" pitchFamily="18" charset="0"/>
                      </a:endParaRPr>
                    </a:p>
                  </a:txBody>
                  <a:tcP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2046288">
                <a:tc>
                  <a:txBody>
                    <a:bodyPr/>
                    <a:lstStyle/>
                    <a:p>
                      <a:pPr marL="457200" marR="0" lvl="0" indent="-45720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FFFF00"/>
                          </a:solidFill>
                          <a:effectLst/>
                          <a:latin typeface="Times New Roman" pitchFamily="18" charset="0"/>
                        </a:rPr>
                        <a:t>Acknowledge</a:t>
                      </a:r>
                    </a:p>
                    <a:p>
                      <a:pPr marL="457200" marR="0" lvl="0" indent="-45720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FFFF00"/>
                          </a:solidFill>
                          <a:effectLst/>
                          <a:latin typeface="Times New Roman" pitchFamily="18" charset="0"/>
                        </a:rPr>
                        <a:t>receiving it</a:t>
                      </a:r>
                    </a:p>
                    <a:p>
                      <a:pPr marL="457200" marR="0" lvl="0" indent="-4572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2"/>
                          </a:solidFill>
                          <a:effectLst/>
                          <a:latin typeface="Times New Roman" pitchFamily="18" charset="0"/>
                        </a:rPr>
                        <a:t>Fail to acknowledge receiving it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2"/>
                        </a:solidFill>
                        <a:effectLst/>
                        <a:latin typeface="Times New Roman" pitchFamily="18" charset="0"/>
                      </a:endParaRP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imes New Roman" pitchFamily="18" charset="0"/>
                        </a:rPr>
                        <a:t>Impugn motive of benefactor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FFFFFF"/>
                        </a:solidFill>
                        <a:effectLst/>
                        <a:latin typeface="Times New Roman" pitchFamily="18" charset="0"/>
                      </a:endParaRPr>
                    </a:p>
                  </a:txBody>
                  <a:tcP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12700" cap="flat" cmpd="sng" algn="ctr">
                      <a:solidFill>
                        <a:schemeClr val="tx1"/>
                      </a:solidFill>
                      <a:prstDash val="solid"/>
                      <a:miter lim="800000"/>
                      <a:headEnd type="none" w="sm" len="sm"/>
                      <a:tailEnd type="none" w="sm" len="sm"/>
                    </a:lnB>
                    <a:lnTlToBr>
                      <a:noFill/>
                    </a:lnTlToBr>
                    <a:lnBlToTr>
                      <a:noFill/>
                    </a:lnBlToTr>
                    <a:noFill/>
                  </a:tcPr>
                </a:tc>
              </a:tr>
              <a:tr h="157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FFFF00"/>
                          </a:solidFill>
                          <a:effectLst/>
                          <a:latin typeface="Times New Roman" pitchFamily="18" charset="0"/>
                        </a:rPr>
                        <a:t>Return the favor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chemeClr val="tx2"/>
                          </a:solidFill>
                          <a:effectLst/>
                          <a:latin typeface="Times New Roman" pitchFamily="18" charset="0"/>
                        </a:rPr>
                        <a:t>Fail to return the favor</a:t>
                      </a:r>
                    </a:p>
                  </a:txBody>
                  <a:tcPr horzOverflow="overflow">
                    <a:lnL w="12700" cap="flat" cmpd="sng" algn="ctr">
                      <a:solidFill>
                        <a:schemeClr val="tx1"/>
                      </a:solidFill>
                      <a:prstDash val="solid"/>
                      <a:miter lim="800000"/>
                      <a:headEnd type="none" w="sm" len="sm"/>
                      <a:tailEnd type="none" w="sm" len="sm"/>
                    </a:lnL>
                    <a:lnR w="12700"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FFFFFF"/>
                          </a:solidFill>
                          <a:effectLst/>
                          <a:latin typeface="Times New Roman" pitchFamily="18" charset="0"/>
                        </a:rPr>
                        <a:t>Return harm for good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rgbClr val="FFFFFF"/>
                        </a:solidFill>
                        <a:effectLst/>
                        <a:latin typeface="Times New Roman" pitchFamily="18" charset="0"/>
                      </a:endParaRPr>
                    </a:p>
                  </a:txBody>
                  <a:tcPr horzOverflow="overflow">
                    <a:lnL w="12700" cap="flat" cmpd="sng" algn="ctr">
                      <a:solidFill>
                        <a:schemeClr val="tx1"/>
                      </a:solidFill>
                      <a:prstDash val="solid"/>
                      <a:miter lim="800000"/>
                      <a:headEnd type="none" w="sm" len="sm"/>
                      <a:tailEnd type="none" w="sm" len="sm"/>
                    </a:lnL>
                    <a:lnR w="28575" cap="flat" cmpd="sng" algn="ctr">
                      <a:solidFill>
                        <a:schemeClr val="tx1"/>
                      </a:solidFill>
                      <a:prstDash val="solid"/>
                      <a:miter lim="800000"/>
                      <a:headEnd type="none" w="sm" len="sm"/>
                      <a:tailEnd type="none" w="sm" len="sm"/>
                    </a:lnR>
                    <a:lnT w="12700" cap="flat" cmpd="sng" algn="ctr">
                      <a:solidFill>
                        <a:schemeClr val="tx1"/>
                      </a:solidFill>
                      <a:prstDash val="solid"/>
                      <a:miter lim="800000"/>
                      <a:headEnd type="none" w="sm" len="sm"/>
                      <a:tailEnd type="none" w="sm" len="sm"/>
                    </a:lnT>
                    <a:lnB w="28575" cap="flat" cmpd="sng" algn="ctr">
                      <a:solidFill>
                        <a:schemeClr val="tx1"/>
                      </a:solidFill>
                      <a:prstDash val="solid"/>
                      <a:miter lim="800000"/>
                      <a:headEnd type="none" w="sm" len="sm"/>
                      <a:tailEnd type="none" w="sm" len="sm"/>
                    </a:lnB>
                    <a:lnTlToBr>
                      <a:noFill/>
                    </a:lnTlToBr>
                    <a:lnBlToTr>
                      <a:noFill/>
                    </a:lnBlToTr>
                    <a:noFill/>
                  </a:tcPr>
                </a:tc>
              </a:tr>
            </a:tbl>
          </a:graphicData>
        </a:graphic>
      </p:graphicFrame>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lstStyle/>
          <a:p>
            <a:r>
              <a:rPr lang="en-US" sz="4000"/>
              <a:t>Gratitude Exercise III:</a:t>
            </a:r>
          </a:p>
        </p:txBody>
      </p:sp>
      <p:sp>
        <p:nvSpPr>
          <p:cNvPr id="838659" name="Rectangle 3"/>
          <p:cNvSpPr>
            <a:spLocks noGrp="1" noChangeArrowheads="1"/>
          </p:cNvSpPr>
          <p:nvPr>
            <p:ph type="body" idx="1"/>
          </p:nvPr>
        </p:nvSpPr>
        <p:spPr/>
        <p:txBody>
          <a:bodyPr/>
          <a:lstStyle/>
          <a:p>
            <a:r>
              <a:rPr lang="en-US"/>
              <a:t>Group 1: Think about how a positive event for which you are grateful happened easily or was not surprising (presence)</a:t>
            </a:r>
          </a:p>
          <a:p>
            <a:r>
              <a:rPr lang="en-US"/>
              <a:t>Group 2: Think about how a positive event might never have happened or might never have been part of your life (absence)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38659">
                                            <p:txEl>
                                              <p:pRg st="1" end="1"/>
                                            </p:txEl>
                                          </p:spTgt>
                                        </p:tgtEl>
                                        <p:attrNameLst>
                                          <p:attrName>style.visibility</p:attrName>
                                        </p:attrNameLst>
                                      </p:cBhvr>
                                      <p:to>
                                        <p:strVal val="visible"/>
                                      </p:to>
                                    </p:set>
                                    <p:anim calcmode="lin" valueType="num">
                                      <p:cBhvr additive="base">
                                        <p:cTn id="7" dur="500" fill="hold"/>
                                        <p:tgtEl>
                                          <p:spTgt spid="83865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3865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ChangeArrowheads="1"/>
          </p:cNvSpPr>
          <p:nvPr>
            <p:ph type="title"/>
          </p:nvPr>
        </p:nvSpPr>
        <p:spPr/>
        <p:txBody>
          <a:bodyPr/>
          <a:lstStyle/>
          <a:p>
            <a:r>
              <a:rPr lang="en-US" sz="4000"/>
              <a:t>It’s a Wonderful Life: </a:t>
            </a:r>
            <a:br>
              <a:rPr lang="en-US" sz="4000"/>
            </a:br>
            <a:r>
              <a:rPr lang="en-US" sz="4000"/>
              <a:t>The George Bailey effect</a:t>
            </a:r>
          </a:p>
        </p:txBody>
      </p:sp>
      <p:sp>
        <p:nvSpPr>
          <p:cNvPr id="949251" name="Rectangle 3"/>
          <p:cNvSpPr>
            <a:spLocks noGrp="1" noChangeArrowheads="1"/>
          </p:cNvSpPr>
          <p:nvPr>
            <p:ph type="body" idx="1"/>
          </p:nvPr>
        </p:nvSpPr>
        <p:spPr/>
        <p:txBody>
          <a:bodyPr/>
          <a:lstStyle/>
          <a:p>
            <a:r>
              <a:rPr lang="en-US" sz="2800"/>
              <a:t>Thinking about the </a:t>
            </a:r>
            <a:r>
              <a:rPr lang="en-US" sz="2800" i="1"/>
              <a:t>absence </a:t>
            </a:r>
            <a:r>
              <a:rPr lang="en-US" sz="2800"/>
              <a:t>of a positive event from one’s life improves happiness more than thinking about the </a:t>
            </a:r>
            <a:r>
              <a:rPr lang="en-US" sz="2800" i="1"/>
              <a:t>presence</a:t>
            </a:r>
            <a:r>
              <a:rPr lang="en-US" sz="2800"/>
              <a:t> of an event</a:t>
            </a:r>
          </a:p>
          <a:p>
            <a:r>
              <a:rPr lang="en-US" sz="2800"/>
              <a:t>The way in which people think about positive life events is critical</a:t>
            </a:r>
          </a:p>
          <a:p>
            <a:r>
              <a:rPr lang="en-US" sz="2800"/>
              <a:t>Therefore, gratitude journaling should include writing about how one’s life would be like </a:t>
            </a:r>
            <a:r>
              <a:rPr lang="en-US" sz="2800" u="sng"/>
              <a:t>without</a:t>
            </a:r>
            <a:r>
              <a:rPr lang="en-US" sz="2800"/>
              <a:t> that event/person/gift in the list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1371600" y="274638"/>
            <a:ext cx="6958013" cy="1143000"/>
          </a:xfrm>
        </p:spPr>
        <p:txBody>
          <a:bodyPr/>
          <a:lstStyle/>
          <a:p>
            <a:r>
              <a:rPr lang="en-US" sz="4000" b="1" i="1"/>
              <a:t>  </a:t>
            </a:r>
            <a:r>
              <a:rPr lang="en-US" b="1" i="1">
                <a:solidFill>
                  <a:schemeClr val="tx1"/>
                </a:solidFill>
              </a:rPr>
              <a:t>Naikan</a:t>
            </a:r>
            <a:r>
              <a:rPr lang="en-US">
                <a:solidFill>
                  <a:schemeClr val="tx1"/>
                </a:solidFill>
              </a:rPr>
              <a:t>: “Looking inside”</a:t>
            </a:r>
          </a:p>
        </p:txBody>
      </p:sp>
      <p:sp>
        <p:nvSpPr>
          <p:cNvPr id="820227" name="Rectangle 3"/>
          <p:cNvSpPr>
            <a:spLocks noGrp="1" noChangeArrowheads="1"/>
          </p:cNvSpPr>
          <p:nvPr>
            <p:ph type="body" idx="1"/>
          </p:nvPr>
        </p:nvSpPr>
        <p:spPr>
          <a:xfrm>
            <a:off x="1371600" y="1447800"/>
            <a:ext cx="7086600" cy="4686300"/>
          </a:xfrm>
        </p:spPr>
        <p:txBody>
          <a:bodyPr/>
          <a:lstStyle/>
          <a:p>
            <a:pPr marL="609600" indent="-609600"/>
            <a:r>
              <a:rPr lang="en-US"/>
              <a:t>Japanese self-reflective psychotherapy</a:t>
            </a:r>
          </a:p>
          <a:p>
            <a:pPr marL="609600" indent="-609600"/>
            <a:r>
              <a:rPr lang="en-US"/>
              <a:t>The Three Questions:</a:t>
            </a:r>
          </a:p>
          <a:p>
            <a:pPr marL="609600" indent="-609600">
              <a:buFontTx/>
              <a:buAutoNum type="arabicPeriod"/>
            </a:pPr>
            <a:r>
              <a:rPr lang="en-US" i="1"/>
              <a:t>What have I received from</a:t>
            </a:r>
            <a:r>
              <a:rPr lang="en-US"/>
              <a:t>________?</a:t>
            </a:r>
          </a:p>
          <a:p>
            <a:pPr marL="609600" indent="-609600">
              <a:buFontTx/>
              <a:buAutoNum type="arabicPeriod"/>
            </a:pPr>
            <a:r>
              <a:rPr lang="en-US" i="1"/>
              <a:t>What have I given to</a:t>
            </a:r>
            <a:r>
              <a:rPr lang="en-US"/>
              <a:t>_____________?</a:t>
            </a:r>
          </a:p>
          <a:p>
            <a:pPr marL="609600" indent="-609600">
              <a:buFontTx/>
              <a:buAutoNum type="arabicPeriod"/>
            </a:pPr>
            <a:r>
              <a:rPr lang="en-US" i="1"/>
              <a:t>What troubles and difficulty have I caused</a:t>
            </a:r>
            <a:r>
              <a:rPr lang="en-US"/>
              <a:t>________________________?</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lstStyle/>
          <a:p>
            <a:r>
              <a:rPr lang="en-US"/>
              <a:t>     Two principal themes:</a:t>
            </a:r>
          </a:p>
        </p:txBody>
      </p:sp>
      <p:sp>
        <p:nvSpPr>
          <p:cNvPr id="894979" name="Rectangle 3"/>
          <p:cNvSpPr>
            <a:spLocks noGrp="1" noChangeArrowheads="1"/>
          </p:cNvSpPr>
          <p:nvPr>
            <p:ph type="body" idx="1"/>
          </p:nvPr>
        </p:nvSpPr>
        <p:spPr/>
        <p:txBody>
          <a:bodyPr/>
          <a:lstStyle/>
          <a:p>
            <a:pPr marL="609600" indent="-609600">
              <a:buFontTx/>
              <a:buAutoNum type="arabicPeriod"/>
            </a:pPr>
            <a:r>
              <a:rPr lang="en-US"/>
              <a:t>The rediscovery of authentic guilt for having been unappreciative and neglectful toward people in the past</a:t>
            </a:r>
          </a:p>
          <a:p>
            <a:pPr marL="609600" indent="-609600">
              <a:buFontTx/>
              <a:buAutoNum type="arabicPeriod"/>
            </a:pPr>
            <a:r>
              <a:rPr lang="en-US"/>
              <a:t>The (re)discovery of positive gratitude toward those persons who have given to the person in the past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US" sz="4000"/>
              <a:t>Naikan has reported to be effective in the following domains:</a:t>
            </a:r>
          </a:p>
        </p:txBody>
      </p:sp>
      <p:sp>
        <p:nvSpPr>
          <p:cNvPr id="896003" name="Rectangle 3"/>
          <p:cNvSpPr>
            <a:spLocks noGrp="1" noChangeArrowheads="1"/>
          </p:cNvSpPr>
          <p:nvPr>
            <p:ph type="body" idx="1"/>
          </p:nvPr>
        </p:nvSpPr>
        <p:spPr/>
        <p:txBody>
          <a:bodyPr/>
          <a:lstStyle/>
          <a:p>
            <a:pPr>
              <a:lnSpc>
                <a:spcPct val="90000"/>
              </a:lnSpc>
            </a:pPr>
            <a:r>
              <a:rPr lang="en-US"/>
              <a:t>Eating disorders</a:t>
            </a:r>
          </a:p>
          <a:p>
            <a:pPr>
              <a:lnSpc>
                <a:spcPct val="90000"/>
              </a:lnSpc>
            </a:pPr>
            <a:r>
              <a:rPr lang="en-US"/>
              <a:t>Delinquency</a:t>
            </a:r>
          </a:p>
          <a:p>
            <a:pPr>
              <a:lnSpc>
                <a:spcPct val="90000"/>
              </a:lnSpc>
            </a:pPr>
            <a:r>
              <a:rPr lang="en-US"/>
              <a:t>Existential concerns</a:t>
            </a:r>
          </a:p>
          <a:p>
            <a:pPr>
              <a:lnSpc>
                <a:spcPct val="90000"/>
              </a:lnSpc>
            </a:pPr>
            <a:r>
              <a:rPr lang="en-US"/>
              <a:t>Narcissism and related pathologies of the self</a:t>
            </a:r>
          </a:p>
          <a:p>
            <a:pPr>
              <a:lnSpc>
                <a:spcPct val="90000"/>
              </a:lnSpc>
            </a:pPr>
            <a:r>
              <a:rPr lang="en-US"/>
              <a:t>Substance abuse</a:t>
            </a:r>
          </a:p>
          <a:p>
            <a:pPr>
              <a:lnSpc>
                <a:spcPct val="90000"/>
              </a:lnSpc>
            </a:pPr>
            <a:r>
              <a:rPr lang="en-US"/>
              <a:t>Mild to moderate depression</a:t>
            </a:r>
          </a:p>
          <a:p>
            <a:pPr>
              <a:lnSpc>
                <a:spcPct val="90000"/>
              </a:lnSpc>
            </a:pPr>
            <a:r>
              <a:rPr lang="en-US"/>
              <a:t>Marital and relationship problems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p:txBody>
          <a:bodyPr/>
          <a:lstStyle/>
          <a:p>
            <a:r>
              <a:rPr lang="en-US"/>
              <a:t>Myths About Gratitude</a:t>
            </a:r>
          </a:p>
        </p:txBody>
      </p:sp>
      <p:sp>
        <p:nvSpPr>
          <p:cNvPr id="870403" name="Rectangle 3"/>
          <p:cNvSpPr>
            <a:spLocks noGrp="1" noChangeArrowheads="1"/>
          </p:cNvSpPr>
          <p:nvPr>
            <p:ph type="body" idx="1"/>
          </p:nvPr>
        </p:nvSpPr>
        <p:spPr>
          <a:xfrm>
            <a:off x="1295400" y="1447800"/>
            <a:ext cx="7543800" cy="4724400"/>
          </a:xfrm>
        </p:spPr>
        <p:txBody>
          <a:bodyPr/>
          <a:lstStyle/>
          <a:p>
            <a:pPr marL="609600" indent="-609600">
              <a:lnSpc>
                <a:spcPct val="80000"/>
              </a:lnSpc>
              <a:buFont typeface="Wingdings" pitchFamily="2" charset="2"/>
              <a:buAutoNum type="arabicPeriod"/>
            </a:pPr>
            <a:endParaRPr lang="en-US" sz="2800"/>
          </a:p>
          <a:p>
            <a:pPr marL="609600" indent="-609600">
              <a:lnSpc>
                <a:spcPct val="80000"/>
              </a:lnSpc>
              <a:buFont typeface="Wingdings" pitchFamily="2" charset="2"/>
              <a:buAutoNum type="arabicPeriod"/>
            </a:pPr>
            <a:r>
              <a:rPr lang="en-US" sz="2800" b="1"/>
              <a:t>Gratitude just another form of positive thinking</a:t>
            </a:r>
            <a:r>
              <a:rPr lang="en-US" sz="2800"/>
              <a:t>.</a:t>
            </a:r>
          </a:p>
          <a:p>
            <a:pPr marL="609600" indent="-609600">
              <a:lnSpc>
                <a:spcPct val="80000"/>
              </a:lnSpc>
              <a:buFont typeface="Wingdings" pitchFamily="2" charset="2"/>
              <a:buAutoNum type="arabicPeriod"/>
            </a:pPr>
            <a:r>
              <a:rPr lang="en-US" sz="2800"/>
              <a:t>Gratitude strips people of initiative and leads to complacency or even passive resignation.</a:t>
            </a:r>
          </a:p>
          <a:p>
            <a:pPr marL="609600" indent="-609600">
              <a:lnSpc>
                <a:spcPct val="80000"/>
              </a:lnSpc>
              <a:buFont typeface="Wingdings" pitchFamily="2" charset="2"/>
              <a:buAutoNum type="arabicPeriod"/>
            </a:pPr>
            <a:r>
              <a:rPr lang="en-US" sz="2800"/>
              <a:t>Most expressions of gratitude are insincere. </a:t>
            </a:r>
          </a:p>
          <a:p>
            <a:pPr marL="609600" indent="-609600">
              <a:lnSpc>
                <a:spcPct val="80000"/>
              </a:lnSpc>
              <a:buFont typeface="Wingdings" pitchFamily="2" charset="2"/>
              <a:buAutoNum type="arabicPeriod"/>
            </a:pPr>
            <a:r>
              <a:rPr lang="en-US" sz="2800"/>
              <a:t>There is an optimal level of gratitude beyond which any more is maladaptive.</a:t>
            </a:r>
          </a:p>
          <a:p>
            <a:pPr marL="609600" indent="-609600">
              <a:lnSpc>
                <a:spcPct val="80000"/>
              </a:lnSpc>
              <a:buFont typeface="Wingdings" pitchFamily="2" charset="2"/>
              <a:buAutoNum type="arabicPeriod"/>
            </a:pPr>
            <a:r>
              <a:rPr lang="en-US" sz="2800"/>
              <a:t>Gratitude is fine in a religious context, but it has little relevance in secular society.</a:t>
            </a:r>
          </a:p>
          <a:p>
            <a:pPr marL="609600" indent="-609600">
              <a:lnSpc>
                <a:spcPct val="80000"/>
              </a:lnSpc>
              <a:buFont typeface="Wingdings" pitchFamily="2" charset="2"/>
              <a:buAutoNum type="arabicPeriod"/>
            </a:pPr>
            <a:r>
              <a:rPr lang="en-US" sz="2800"/>
              <a:t>It is impossible to be grateful in the midst of suffering.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70403">
                                            <p:txEl>
                                              <p:pRg st="1" end="1"/>
                                            </p:txEl>
                                          </p:spTgt>
                                        </p:tgtEl>
                                        <p:attrNameLst>
                                          <p:attrName>style.visibility</p:attrName>
                                        </p:attrNameLst>
                                      </p:cBhvr>
                                      <p:to>
                                        <p:strVal val="visible"/>
                                      </p:to>
                                    </p:set>
                                    <p:anim calcmode="lin" valueType="num">
                                      <p:cBhvr>
                                        <p:cTn id="7" dur="500" fill="hold"/>
                                        <p:tgtEl>
                                          <p:spTgt spid="87040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7040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70403">
                                            <p:txEl>
                                              <p:pRg st="2" end="2"/>
                                            </p:txEl>
                                          </p:spTgt>
                                        </p:tgtEl>
                                        <p:attrNameLst>
                                          <p:attrName>style.visibility</p:attrName>
                                        </p:attrNameLst>
                                      </p:cBhvr>
                                      <p:to>
                                        <p:strVal val="visible"/>
                                      </p:to>
                                    </p:set>
                                    <p:anim calcmode="lin" valueType="num">
                                      <p:cBhvr>
                                        <p:cTn id="13" dur="500" fill="hold"/>
                                        <p:tgtEl>
                                          <p:spTgt spid="87040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7040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70403">
                                            <p:txEl>
                                              <p:pRg st="3" end="3"/>
                                            </p:txEl>
                                          </p:spTgt>
                                        </p:tgtEl>
                                        <p:attrNameLst>
                                          <p:attrName>style.visibility</p:attrName>
                                        </p:attrNameLst>
                                      </p:cBhvr>
                                      <p:to>
                                        <p:strVal val="visible"/>
                                      </p:to>
                                    </p:set>
                                    <p:anim calcmode="lin" valueType="num">
                                      <p:cBhvr>
                                        <p:cTn id="19" dur="500" fill="hold"/>
                                        <p:tgtEl>
                                          <p:spTgt spid="87040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87040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870403">
                                            <p:txEl>
                                              <p:pRg st="4" end="4"/>
                                            </p:txEl>
                                          </p:spTgt>
                                        </p:tgtEl>
                                        <p:attrNameLst>
                                          <p:attrName>style.visibility</p:attrName>
                                        </p:attrNameLst>
                                      </p:cBhvr>
                                      <p:to>
                                        <p:strVal val="visible"/>
                                      </p:to>
                                    </p:set>
                                    <p:anim calcmode="lin" valueType="num">
                                      <p:cBhvr>
                                        <p:cTn id="25" dur="500" fill="hold"/>
                                        <p:tgtEl>
                                          <p:spTgt spid="87040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87040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870403">
                                            <p:txEl>
                                              <p:pRg st="5" end="5"/>
                                            </p:txEl>
                                          </p:spTgt>
                                        </p:tgtEl>
                                        <p:attrNameLst>
                                          <p:attrName>style.visibility</p:attrName>
                                        </p:attrNameLst>
                                      </p:cBhvr>
                                      <p:to>
                                        <p:strVal val="visible"/>
                                      </p:to>
                                    </p:set>
                                    <p:anim calcmode="lin" valueType="num">
                                      <p:cBhvr>
                                        <p:cTn id="31" dur="500" fill="hold"/>
                                        <p:tgtEl>
                                          <p:spTgt spid="87040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87040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870403">
                                            <p:txEl>
                                              <p:pRg st="6" end="6"/>
                                            </p:txEl>
                                          </p:spTgt>
                                        </p:tgtEl>
                                        <p:attrNameLst>
                                          <p:attrName>style.visibility</p:attrName>
                                        </p:attrNameLst>
                                      </p:cBhvr>
                                      <p:to>
                                        <p:strVal val="visible"/>
                                      </p:to>
                                    </p:set>
                                    <p:anim calcmode="lin" valueType="num">
                                      <p:cBhvr>
                                        <p:cTn id="37" dur="500" fill="hold"/>
                                        <p:tgtEl>
                                          <p:spTgt spid="87040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87040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a:xfrm>
            <a:off x="457200" y="609600"/>
            <a:ext cx="8686800" cy="990600"/>
          </a:xfrm>
        </p:spPr>
        <p:txBody>
          <a:bodyPr/>
          <a:lstStyle/>
          <a:p>
            <a:r>
              <a:rPr lang="en-US"/>
              <a:t>   </a:t>
            </a:r>
            <a:r>
              <a:rPr lang="en-US">
                <a:solidFill>
                  <a:schemeClr val="tx1"/>
                </a:solidFill>
              </a:rPr>
              <a:t>Gratitude:</a:t>
            </a:r>
            <a:r>
              <a:rPr lang="en-US"/>
              <a:t> </a:t>
            </a:r>
          </a:p>
        </p:txBody>
      </p:sp>
      <p:sp>
        <p:nvSpPr>
          <p:cNvPr id="872451" name="Rectangle 3"/>
          <p:cNvSpPr>
            <a:spLocks noGrp="1" noChangeArrowheads="1"/>
          </p:cNvSpPr>
          <p:nvPr>
            <p:ph type="body" idx="1"/>
          </p:nvPr>
        </p:nvSpPr>
        <p:spPr>
          <a:xfrm>
            <a:off x="1649413" y="1600200"/>
            <a:ext cx="6835775" cy="4187825"/>
          </a:xfrm>
        </p:spPr>
        <p:txBody>
          <a:bodyPr/>
          <a:lstStyle/>
          <a:p>
            <a:pPr>
              <a:lnSpc>
                <a:spcPct val="90000"/>
              </a:lnSpc>
            </a:pPr>
            <a:endParaRPr lang="en-US" sz="2400">
              <a:cs typeface="Times New Roman" pitchFamily="18" charset="0"/>
            </a:endParaRPr>
          </a:p>
          <a:p>
            <a:pPr>
              <a:lnSpc>
                <a:spcPct val="90000"/>
              </a:lnSpc>
            </a:pPr>
            <a:r>
              <a:rPr lang="en-US">
                <a:cs typeface="Times New Roman" pitchFamily="18" charset="0"/>
              </a:rPr>
              <a:t>“An attitude toward the giver, and an attitude toward the gift, a determination to use it well, to employ it imaginatively and inventively in accordance with the giver’s intention” </a:t>
            </a:r>
          </a:p>
          <a:p>
            <a:pPr>
              <a:lnSpc>
                <a:spcPct val="90000"/>
              </a:lnSpc>
              <a:buFontTx/>
              <a:buNone/>
            </a:pPr>
            <a:r>
              <a:rPr lang="en-US">
                <a:cs typeface="Times New Roman" pitchFamily="18" charset="0"/>
              </a:rPr>
              <a:t>      (Harned, 1997) </a:t>
            </a:r>
          </a:p>
          <a:p>
            <a:pPr>
              <a:lnSpc>
                <a:spcPct val="90000"/>
              </a:lnSpc>
              <a:buFontTx/>
              <a:buNone/>
            </a:pPr>
            <a:endParaRPr lang="en-US">
              <a:cs typeface="Times New Roman" pitchFamily="18" charset="0"/>
            </a:endParaRPr>
          </a:p>
          <a:p>
            <a:pPr>
              <a:lnSpc>
                <a:spcPct val="90000"/>
              </a:lnSpc>
              <a:buFontTx/>
              <a:buNone/>
            </a:pPr>
            <a:endParaRPr lang="en-US" sz="2400">
              <a:cs typeface="Times New Roman" pitchFamily="18" charset="0"/>
            </a:endParaRPr>
          </a:p>
          <a:p>
            <a:pPr>
              <a:lnSpc>
                <a:spcPct val="90000"/>
              </a:lnSpc>
              <a:buFontTx/>
              <a:buNone/>
            </a:pPr>
            <a:endParaRPr lang="en-US" sz="280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p:txBody>
          <a:bodyPr/>
          <a:lstStyle/>
          <a:p>
            <a:endParaRPr lang="en-US"/>
          </a:p>
        </p:txBody>
      </p:sp>
      <p:sp>
        <p:nvSpPr>
          <p:cNvPr id="874499" name="Rectangle 3"/>
          <p:cNvSpPr>
            <a:spLocks noGrp="1" noChangeArrowheads="1"/>
          </p:cNvSpPr>
          <p:nvPr>
            <p:ph type="body" idx="1"/>
          </p:nvPr>
        </p:nvSpPr>
        <p:spPr/>
        <p:txBody>
          <a:bodyPr/>
          <a:lstStyle/>
          <a:p>
            <a:r>
              <a:rPr lang="en-US"/>
              <a:t>“the willingness to recognize the unearned increments of value in one’s experience, whether the emotional response of gratitude is present or not, by thought and action suitable to the value received” (Bertocci and Millard, 1963)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p:txBody>
          <a:bodyPr/>
          <a:lstStyle/>
          <a:p>
            <a:r>
              <a:rPr lang="en-US"/>
              <a:t>Two components of gratitude:</a:t>
            </a:r>
          </a:p>
        </p:txBody>
      </p:sp>
      <p:sp>
        <p:nvSpPr>
          <p:cNvPr id="875523" name="Rectangle 3"/>
          <p:cNvSpPr>
            <a:spLocks noGrp="1" noChangeArrowheads="1"/>
          </p:cNvSpPr>
          <p:nvPr>
            <p:ph type="body" idx="1"/>
          </p:nvPr>
        </p:nvSpPr>
        <p:spPr/>
        <p:txBody>
          <a:bodyPr/>
          <a:lstStyle/>
          <a:p>
            <a:r>
              <a:rPr lang="en-US"/>
              <a:t>Positive feelings</a:t>
            </a:r>
          </a:p>
          <a:p>
            <a:r>
              <a:rPr lang="en-US"/>
              <a:t>Feelings of indebtedness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p:txBody>
          <a:bodyPr/>
          <a:lstStyle/>
          <a:p>
            <a:r>
              <a:rPr lang="en-US"/>
              <a:t>Can people be too grateful?</a:t>
            </a:r>
          </a:p>
        </p:txBody>
      </p:sp>
      <p:sp>
        <p:nvSpPr>
          <p:cNvPr id="882691" name="Rectangle 3"/>
          <p:cNvSpPr>
            <a:spLocks noGrp="1" noChangeArrowheads="1"/>
          </p:cNvSpPr>
          <p:nvPr>
            <p:ph type="body" idx="1"/>
          </p:nvPr>
        </p:nvSpPr>
        <p:spPr/>
        <p:txBody>
          <a:bodyPr/>
          <a:lstStyle/>
          <a:p>
            <a:r>
              <a:rPr lang="en-US"/>
              <a:t>Is there an optimal level of gratitude?</a:t>
            </a:r>
          </a:p>
          <a:p>
            <a:r>
              <a:rPr lang="en-US"/>
              <a:t>“Excess on any one character strength does not diminish life satisfaction” (Park, Peterson, &amp; Seligman, 2004)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1371600" y="838200"/>
            <a:ext cx="7315200" cy="1447800"/>
          </a:xfrm>
        </p:spPr>
        <p:txBody>
          <a:bodyPr/>
          <a:lstStyle/>
          <a:p>
            <a:r>
              <a:rPr lang="en-US" sz="3200" b="1"/>
              <a:t>The failure to express gratitude: exploring why</a:t>
            </a:r>
            <a:r>
              <a:rPr lang="en-US" sz="3200"/>
              <a:t/>
            </a:r>
            <a:br>
              <a:rPr lang="en-US" sz="3200"/>
            </a:br>
            <a:r>
              <a:rPr lang="en-US" sz="3200"/>
              <a:t/>
            </a:r>
            <a:br>
              <a:rPr lang="en-US" sz="3200"/>
            </a:br>
            <a:endParaRPr lang="en-US" sz="3200"/>
          </a:p>
        </p:txBody>
      </p:sp>
      <p:sp>
        <p:nvSpPr>
          <p:cNvPr id="855043" name="Rectangle 3"/>
          <p:cNvSpPr>
            <a:spLocks noGrp="1" noChangeArrowheads="1"/>
          </p:cNvSpPr>
          <p:nvPr>
            <p:ph type="body" idx="1"/>
          </p:nvPr>
        </p:nvSpPr>
        <p:spPr>
          <a:xfrm>
            <a:off x="1447800" y="1676400"/>
            <a:ext cx="7239000" cy="4449763"/>
          </a:xfrm>
        </p:spPr>
        <p:txBody>
          <a:bodyPr/>
          <a:lstStyle/>
          <a:p>
            <a:r>
              <a:rPr lang="en-US" sz="2800"/>
              <a:t>Those who have supported and sustained us deserve our thanks. It would not be an exaggeration to say that we have a moral obligation to be grateful. Yet there are many times in our lives where we have failed to tell someone how grateful we are. Similarly, at other times people have failed to show </a:t>
            </a:r>
            <a:r>
              <a:rPr lang="en-US" sz="2800" i="1"/>
              <a:t>us</a:t>
            </a:r>
            <a:r>
              <a:rPr lang="en-US" sz="2800"/>
              <a:t> gratitude. What are some reasons you can think of for failing to express gratitude?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1219200" y="152400"/>
            <a:ext cx="7467600" cy="1371600"/>
          </a:xfrm>
        </p:spPr>
        <p:txBody>
          <a:bodyPr/>
          <a:lstStyle/>
          <a:p>
            <a:r>
              <a:rPr lang="en-US" sz="4000"/>
              <a:t>Gratitude in the VIA: Some data from Peterson and colleagues</a:t>
            </a:r>
          </a:p>
        </p:txBody>
      </p:sp>
      <p:sp>
        <p:nvSpPr>
          <p:cNvPr id="883715" name="Rectangle 3"/>
          <p:cNvSpPr>
            <a:spLocks noGrp="1" noChangeArrowheads="1"/>
          </p:cNvSpPr>
          <p:nvPr>
            <p:ph type="body" idx="1"/>
          </p:nvPr>
        </p:nvSpPr>
        <p:spPr>
          <a:xfrm>
            <a:off x="838200" y="1524000"/>
            <a:ext cx="7848600" cy="4343400"/>
          </a:xfrm>
        </p:spPr>
        <p:txBody>
          <a:bodyPr/>
          <a:lstStyle/>
          <a:p>
            <a:r>
              <a:rPr lang="en-US">
                <a:latin typeface="Times New Roman" pitchFamily="18" charset="0"/>
              </a:rPr>
              <a:t>Gratitude scores increased 1 and 2-mos. post 9/11</a:t>
            </a:r>
          </a:p>
          <a:p>
            <a:r>
              <a:rPr lang="en-US">
                <a:latin typeface="Times New Roman" pitchFamily="18" charset="0"/>
              </a:rPr>
              <a:t>Gratitude is one of 5 strengths that is robustly related to life satisfaction</a:t>
            </a:r>
          </a:p>
          <a:p>
            <a:r>
              <a:rPr lang="en-US">
                <a:latin typeface="Times New Roman" pitchFamily="18" charset="0"/>
              </a:rPr>
              <a:t>Across 54  nations, gratitude is the 4</a:t>
            </a:r>
            <a:r>
              <a:rPr lang="en-US" baseline="30000">
                <a:latin typeface="Times New Roman" pitchFamily="18" charset="0"/>
              </a:rPr>
              <a:t>th</a:t>
            </a:r>
            <a:r>
              <a:rPr lang="en-US">
                <a:latin typeface="Times New Roman" pitchFamily="18" charset="0"/>
              </a:rPr>
              <a:t> most common strength</a:t>
            </a:r>
          </a:p>
          <a:p>
            <a:r>
              <a:rPr lang="en-US">
                <a:latin typeface="Times New Roman" pitchFamily="18" charset="0"/>
              </a:rPr>
              <a:t>Gratitude is correlated with work satisfaction across various occupations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p:txBody>
          <a:bodyPr/>
          <a:lstStyle/>
          <a:p>
            <a:r>
              <a:rPr lang="en-US"/>
              <a:t> Can people be too happy?</a:t>
            </a:r>
          </a:p>
        </p:txBody>
      </p:sp>
      <p:sp>
        <p:nvSpPr>
          <p:cNvPr id="930819" name="Rectangle 3"/>
          <p:cNvSpPr>
            <a:spLocks noGrp="1" noChangeArrowheads="1"/>
          </p:cNvSpPr>
          <p:nvPr>
            <p:ph type="body" idx="1"/>
          </p:nvPr>
        </p:nvSpPr>
        <p:spPr/>
        <p:txBody>
          <a:bodyPr/>
          <a:lstStyle/>
          <a:p>
            <a:r>
              <a:rPr lang="en-US"/>
              <a:t>Highest levels of happiness are associated with success in close relationships, but</a:t>
            </a:r>
          </a:p>
          <a:p>
            <a:r>
              <a:rPr lang="en-US"/>
              <a:t>The highest level of income, education, and political participation are reported by moderately happy and satisfied persons, not the most happy</a:t>
            </a:r>
          </a:p>
          <a:p>
            <a:r>
              <a:rPr lang="en-US" sz="2800"/>
              <a:t>Source: </a:t>
            </a:r>
            <a:r>
              <a:rPr lang="en-US" sz="2800" i="1"/>
              <a:t>Psychological Science</a:t>
            </a:r>
            <a:r>
              <a:rPr lang="en-US" sz="2800"/>
              <a:t>, 2007</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932866" name="Picture 2" descr="Fig 4. Life satisfaction and salary in the German Socioeconomic Panel Study. Bars reflect average inc..."/>
          <p:cNvPicPr>
            <a:picLocks noChangeAspect="1" noChangeArrowheads="1"/>
          </p:cNvPicPr>
          <p:nvPr/>
        </p:nvPicPr>
        <p:blipFill>
          <a:blip r:embed="rId3" cstate="print"/>
          <a:srcRect/>
          <a:stretch>
            <a:fillRect/>
          </a:stretch>
        </p:blipFill>
        <p:spPr bwMode="auto">
          <a:xfrm>
            <a:off x="0" y="1219200"/>
            <a:ext cx="4451350" cy="3608388"/>
          </a:xfrm>
          <a:prstGeom prst="rect">
            <a:avLst/>
          </a:prstGeom>
          <a:noFill/>
        </p:spPr>
      </p:pic>
      <p:pic>
        <p:nvPicPr>
          <p:cNvPr id="932867" name="Picture 3" descr="Fig 5. Life satisfaction and salary in the British Household Panel Study. Bars reflect average income..."/>
          <p:cNvPicPr>
            <a:picLocks noChangeAspect="1" noChangeArrowheads="1"/>
          </p:cNvPicPr>
          <p:nvPr/>
        </p:nvPicPr>
        <p:blipFill>
          <a:blip r:embed="rId4" cstate="print"/>
          <a:srcRect/>
          <a:stretch>
            <a:fillRect/>
          </a:stretch>
        </p:blipFill>
        <p:spPr bwMode="auto">
          <a:xfrm>
            <a:off x="4692650" y="1371600"/>
            <a:ext cx="4451350" cy="361632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p:txBody>
          <a:bodyPr/>
          <a:lstStyle/>
          <a:p>
            <a:r>
              <a:rPr lang="en-US"/>
              <a:t>Why?</a:t>
            </a:r>
          </a:p>
        </p:txBody>
      </p:sp>
      <p:sp>
        <p:nvSpPr>
          <p:cNvPr id="934915" name="Rectangle 3"/>
          <p:cNvSpPr>
            <a:spLocks noGrp="1" noChangeArrowheads="1"/>
          </p:cNvSpPr>
          <p:nvPr>
            <p:ph type="body" idx="1"/>
          </p:nvPr>
        </p:nvSpPr>
        <p:spPr/>
        <p:txBody>
          <a:bodyPr/>
          <a:lstStyle/>
          <a:p>
            <a:pPr>
              <a:lnSpc>
                <a:spcPct val="80000"/>
              </a:lnSpc>
            </a:pPr>
            <a:r>
              <a:rPr lang="en-US" sz="2800"/>
              <a:t>Complete satisfaction with current conditions might prevent individuals from energetically pursuing change in achievement domains such as education and income, but</a:t>
            </a:r>
          </a:p>
          <a:p>
            <a:pPr>
              <a:lnSpc>
                <a:spcPct val="80000"/>
              </a:lnSpc>
            </a:pPr>
            <a:r>
              <a:rPr lang="en-US" sz="2800"/>
              <a:t> the optimal mindset for an intimate relationship might be to see mostly the positive aspects of the partner and relationship, whereas the optimal mindset for income, education, and political participation might be to simultaneously consider the empty part of the glass as well as the fullness of 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34915">
                                            <p:txEl>
                                              <p:pRg st="1" end="1"/>
                                            </p:txEl>
                                          </p:spTgt>
                                        </p:tgtEl>
                                        <p:attrNameLst>
                                          <p:attrName>style.visibility</p:attrName>
                                        </p:attrNameLst>
                                      </p:cBhvr>
                                      <p:to>
                                        <p:strVal val="visible"/>
                                      </p:to>
                                    </p:set>
                                    <p:anim calcmode="lin" valueType="num">
                                      <p:cBhvr>
                                        <p:cTn id="7" dur="500" fill="hold"/>
                                        <p:tgtEl>
                                          <p:spTgt spid="93491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3491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p:txBody>
          <a:bodyPr/>
          <a:lstStyle/>
          <a:p>
            <a:r>
              <a:rPr lang="en-US"/>
              <a:t>Myths About Gratitude</a:t>
            </a:r>
          </a:p>
        </p:txBody>
      </p:sp>
      <p:sp>
        <p:nvSpPr>
          <p:cNvPr id="936963" name="Rectangle 3"/>
          <p:cNvSpPr>
            <a:spLocks noGrp="1" noChangeArrowheads="1"/>
          </p:cNvSpPr>
          <p:nvPr>
            <p:ph type="body" idx="1"/>
          </p:nvPr>
        </p:nvSpPr>
        <p:spPr>
          <a:xfrm>
            <a:off x="1295400" y="1447800"/>
            <a:ext cx="7543800" cy="4724400"/>
          </a:xfrm>
        </p:spPr>
        <p:txBody>
          <a:bodyPr/>
          <a:lstStyle/>
          <a:p>
            <a:pPr marL="609600" indent="-609600">
              <a:lnSpc>
                <a:spcPct val="80000"/>
              </a:lnSpc>
              <a:buFont typeface="Wingdings" pitchFamily="2" charset="2"/>
              <a:buAutoNum type="arabicPeriod"/>
            </a:pPr>
            <a:endParaRPr lang="en-US" sz="2800"/>
          </a:p>
          <a:p>
            <a:pPr marL="609600" indent="-609600">
              <a:lnSpc>
                <a:spcPct val="80000"/>
              </a:lnSpc>
              <a:buFont typeface="Wingdings" pitchFamily="2" charset="2"/>
              <a:buAutoNum type="arabicPeriod"/>
            </a:pPr>
            <a:r>
              <a:rPr lang="en-US" sz="2800"/>
              <a:t>Gratitude just another form of positive thinking.</a:t>
            </a:r>
          </a:p>
          <a:p>
            <a:pPr marL="609600" indent="-609600">
              <a:lnSpc>
                <a:spcPct val="80000"/>
              </a:lnSpc>
              <a:buFont typeface="Wingdings" pitchFamily="2" charset="2"/>
              <a:buAutoNum type="arabicPeriod"/>
            </a:pPr>
            <a:r>
              <a:rPr lang="en-US" sz="2800" b="1"/>
              <a:t>Gratitude strips people of initiative and leads to complacency or even passive resignation.</a:t>
            </a:r>
          </a:p>
          <a:p>
            <a:pPr marL="609600" indent="-609600">
              <a:lnSpc>
                <a:spcPct val="80000"/>
              </a:lnSpc>
              <a:buFont typeface="Wingdings" pitchFamily="2" charset="2"/>
              <a:buAutoNum type="arabicPeriod"/>
            </a:pPr>
            <a:r>
              <a:rPr lang="en-US" sz="2800"/>
              <a:t>Most expressions of gratitude are insincere. </a:t>
            </a:r>
          </a:p>
          <a:p>
            <a:pPr marL="609600" indent="-609600">
              <a:lnSpc>
                <a:spcPct val="80000"/>
              </a:lnSpc>
              <a:buFont typeface="Wingdings" pitchFamily="2" charset="2"/>
              <a:buAutoNum type="arabicPeriod"/>
            </a:pPr>
            <a:r>
              <a:rPr lang="en-US" sz="2800"/>
              <a:t>There is an optimal level of gratitude beyond which any more is maladaptive.</a:t>
            </a:r>
          </a:p>
          <a:p>
            <a:pPr marL="609600" indent="-609600">
              <a:lnSpc>
                <a:spcPct val="80000"/>
              </a:lnSpc>
              <a:buFont typeface="Wingdings" pitchFamily="2" charset="2"/>
              <a:buAutoNum type="arabicPeriod"/>
            </a:pPr>
            <a:r>
              <a:rPr lang="en-US" sz="2800"/>
              <a:t>Gratitude is fine in a religious context, but it has little relevance in secular society.</a:t>
            </a:r>
          </a:p>
          <a:p>
            <a:pPr marL="609600" indent="-609600">
              <a:lnSpc>
                <a:spcPct val="80000"/>
              </a:lnSpc>
              <a:buFont typeface="Wingdings" pitchFamily="2" charset="2"/>
              <a:buAutoNum type="arabicPeriod"/>
            </a:pPr>
            <a:r>
              <a:rPr lang="en-US" sz="2800"/>
              <a:t>It is impossible to be grateful in the midst of suffering.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36963">
                                            <p:txEl>
                                              <p:pRg st="1" end="1"/>
                                            </p:txEl>
                                          </p:spTgt>
                                        </p:tgtEl>
                                        <p:attrNameLst>
                                          <p:attrName>style.visibility</p:attrName>
                                        </p:attrNameLst>
                                      </p:cBhvr>
                                      <p:to>
                                        <p:strVal val="visible"/>
                                      </p:to>
                                    </p:set>
                                    <p:anim calcmode="lin" valueType="num">
                                      <p:cBhvr>
                                        <p:cTn id="7" dur="500" fill="hold"/>
                                        <p:tgtEl>
                                          <p:spTgt spid="93696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3696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36963">
                                            <p:txEl>
                                              <p:pRg st="2" end="2"/>
                                            </p:txEl>
                                          </p:spTgt>
                                        </p:tgtEl>
                                        <p:attrNameLst>
                                          <p:attrName>style.visibility</p:attrName>
                                        </p:attrNameLst>
                                      </p:cBhvr>
                                      <p:to>
                                        <p:strVal val="visible"/>
                                      </p:to>
                                    </p:set>
                                    <p:anim calcmode="lin" valueType="num">
                                      <p:cBhvr>
                                        <p:cTn id="13" dur="500" fill="hold"/>
                                        <p:tgtEl>
                                          <p:spTgt spid="93696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3696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36963">
                                            <p:txEl>
                                              <p:pRg st="3" end="3"/>
                                            </p:txEl>
                                          </p:spTgt>
                                        </p:tgtEl>
                                        <p:attrNameLst>
                                          <p:attrName>style.visibility</p:attrName>
                                        </p:attrNameLst>
                                      </p:cBhvr>
                                      <p:to>
                                        <p:strVal val="visible"/>
                                      </p:to>
                                    </p:set>
                                    <p:anim calcmode="lin" valueType="num">
                                      <p:cBhvr>
                                        <p:cTn id="19" dur="500" fill="hold"/>
                                        <p:tgtEl>
                                          <p:spTgt spid="93696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3696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36963">
                                            <p:txEl>
                                              <p:pRg st="4" end="4"/>
                                            </p:txEl>
                                          </p:spTgt>
                                        </p:tgtEl>
                                        <p:attrNameLst>
                                          <p:attrName>style.visibility</p:attrName>
                                        </p:attrNameLst>
                                      </p:cBhvr>
                                      <p:to>
                                        <p:strVal val="visible"/>
                                      </p:to>
                                    </p:set>
                                    <p:anim calcmode="lin" valueType="num">
                                      <p:cBhvr>
                                        <p:cTn id="25" dur="500" fill="hold"/>
                                        <p:tgtEl>
                                          <p:spTgt spid="93696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93696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936963">
                                            <p:txEl>
                                              <p:pRg st="5" end="5"/>
                                            </p:txEl>
                                          </p:spTgt>
                                        </p:tgtEl>
                                        <p:attrNameLst>
                                          <p:attrName>style.visibility</p:attrName>
                                        </p:attrNameLst>
                                      </p:cBhvr>
                                      <p:to>
                                        <p:strVal val="visible"/>
                                      </p:to>
                                    </p:set>
                                    <p:anim calcmode="lin" valueType="num">
                                      <p:cBhvr>
                                        <p:cTn id="31" dur="500" fill="hold"/>
                                        <p:tgtEl>
                                          <p:spTgt spid="93696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93696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936963">
                                            <p:txEl>
                                              <p:pRg st="6" end="6"/>
                                            </p:txEl>
                                          </p:spTgt>
                                        </p:tgtEl>
                                        <p:attrNameLst>
                                          <p:attrName>style.visibility</p:attrName>
                                        </p:attrNameLst>
                                      </p:cBhvr>
                                      <p:to>
                                        <p:strVal val="visible"/>
                                      </p:to>
                                    </p:set>
                                    <p:anim calcmode="lin" valueType="num">
                                      <p:cBhvr>
                                        <p:cTn id="37" dur="500" fill="hold"/>
                                        <p:tgtEl>
                                          <p:spTgt spid="93696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93696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p:txBody>
          <a:bodyPr/>
          <a:lstStyle/>
          <a:p>
            <a:r>
              <a:rPr lang="en-US" sz="4000">
                <a:latin typeface="Times New Roman" pitchFamily="18" charset="0"/>
              </a:rPr>
              <a:t>Does gratitude encourage passivity?</a:t>
            </a:r>
            <a:br>
              <a:rPr lang="en-US" sz="4000">
                <a:latin typeface="Times New Roman" pitchFamily="18" charset="0"/>
              </a:rPr>
            </a:br>
            <a:r>
              <a:rPr lang="en-US" sz="4000">
                <a:latin typeface="Times New Roman" pitchFamily="18" charset="0"/>
              </a:rPr>
              <a:t>Gratitude facilitates goal attainment</a:t>
            </a:r>
          </a:p>
        </p:txBody>
      </p:sp>
      <p:sp>
        <p:nvSpPr>
          <p:cNvPr id="885763" name="Rectangle 3"/>
          <p:cNvSpPr>
            <a:spLocks noGrp="1" noChangeArrowheads="1"/>
          </p:cNvSpPr>
          <p:nvPr>
            <p:ph type="body" idx="1"/>
          </p:nvPr>
        </p:nvSpPr>
        <p:spPr>
          <a:xfrm>
            <a:off x="619125" y="1676400"/>
            <a:ext cx="4333875" cy="4195763"/>
          </a:xfrm>
        </p:spPr>
        <p:txBody>
          <a:bodyPr/>
          <a:lstStyle/>
          <a:p>
            <a:pPr>
              <a:lnSpc>
                <a:spcPct val="90000"/>
              </a:lnSpc>
            </a:pPr>
            <a:r>
              <a:rPr lang="en-US" sz="2400"/>
              <a:t>Participants identified 6 personal goals they intended to pursue in the next 2 months</a:t>
            </a:r>
          </a:p>
          <a:p>
            <a:pPr>
              <a:lnSpc>
                <a:spcPct val="90000"/>
              </a:lnSpc>
            </a:pPr>
            <a:r>
              <a:rPr lang="en-US" sz="2400"/>
              <a:t>Academic/vocational, relational, health</a:t>
            </a:r>
          </a:p>
          <a:p>
            <a:pPr>
              <a:lnSpc>
                <a:spcPct val="90000"/>
              </a:lnSpc>
            </a:pPr>
            <a:r>
              <a:rPr lang="en-US" sz="2400"/>
              <a:t>Participants in the gratitude condition made 20% more progress, </a:t>
            </a:r>
            <a:r>
              <a:rPr lang="en-US" sz="2400" i="1"/>
              <a:t>yet were no more satisfied</a:t>
            </a:r>
            <a:r>
              <a:rPr lang="en-US" sz="2400"/>
              <a:t> with the progress they had made compared to those in other conditions</a:t>
            </a:r>
          </a:p>
          <a:p>
            <a:pPr>
              <a:lnSpc>
                <a:spcPct val="90000"/>
              </a:lnSpc>
            </a:pPr>
            <a:endParaRPr lang="en-US" sz="2400"/>
          </a:p>
        </p:txBody>
      </p:sp>
      <p:pic>
        <p:nvPicPr>
          <p:cNvPr id="885764" name="Picture 4"/>
          <p:cNvPicPr>
            <a:picLocks noChangeAspect="1" noChangeArrowheads="1"/>
          </p:cNvPicPr>
          <p:nvPr/>
        </p:nvPicPr>
        <p:blipFill>
          <a:blip r:embed="rId4" cstate="print"/>
          <a:srcRect l="55302" b="21390"/>
          <a:stretch>
            <a:fillRect/>
          </a:stretch>
        </p:blipFill>
        <p:spPr bwMode="auto">
          <a:xfrm>
            <a:off x="5029200" y="2667000"/>
            <a:ext cx="3733800" cy="251460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xfrm>
            <a:off x="838200" y="277813"/>
            <a:ext cx="7848600" cy="1703387"/>
          </a:xfrm>
        </p:spPr>
        <p:txBody>
          <a:bodyPr/>
          <a:lstStyle/>
          <a:p>
            <a:pPr marL="838200" indent="-838200"/>
            <a:r>
              <a:rPr lang="en-US" sz="4000"/>
              <a:t> </a:t>
            </a:r>
            <a:r>
              <a:rPr lang="en-US" sz="3200"/>
              <a:t>Myth: Gratitude just another form of positive thinking, akin to denial (unrealistic)</a:t>
            </a:r>
            <a:br>
              <a:rPr lang="en-US" sz="3200"/>
            </a:br>
            <a:endParaRPr lang="en-US" sz="3200"/>
          </a:p>
        </p:txBody>
      </p:sp>
      <p:sp>
        <p:nvSpPr>
          <p:cNvPr id="891907" name="Rectangle 3"/>
          <p:cNvSpPr>
            <a:spLocks noGrp="1" noChangeArrowheads="1"/>
          </p:cNvSpPr>
          <p:nvPr>
            <p:ph type="body" idx="1"/>
          </p:nvPr>
        </p:nvSpPr>
        <p:spPr>
          <a:xfrm>
            <a:off x="1066800" y="1600200"/>
            <a:ext cx="8077200" cy="4525963"/>
          </a:xfrm>
        </p:spPr>
        <p:txBody>
          <a:bodyPr/>
          <a:lstStyle/>
          <a:p>
            <a:pPr marL="533400" indent="-533400">
              <a:buFont typeface="Wingdings" pitchFamily="2" charset="2"/>
              <a:buAutoNum type="arabicPeriod"/>
            </a:pPr>
            <a:r>
              <a:rPr lang="en-US"/>
              <a:t>The definition of gratitude (examples)</a:t>
            </a:r>
          </a:p>
          <a:p>
            <a:pPr marL="533400" indent="-533400">
              <a:buFont typeface="Wingdings" pitchFamily="2" charset="2"/>
              <a:buAutoNum type="arabicPeriod"/>
            </a:pPr>
            <a:r>
              <a:rPr lang="en-US"/>
              <a:t>Requires a more elaborate set of cognitive processes (recognition, thinking and thanking)</a:t>
            </a:r>
          </a:p>
          <a:p>
            <a:pPr marL="533400" indent="-533400">
              <a:buFont typeface="Wingdings" pitchFamily="2" charset="2"/>
              <a:buAutoNum type="arabicPeriod"/>
            </a:pPr>
            <a:r>
              <a:rPr lang="en-US"/>
              <a:t>Gratitude amplifies positive emotions and states more so than diminishing negative emotions and states (both from IV’s and trait correlates)</a:t>
            </a:r>
          </a:p>
          <a:p>
            <a:pPr marL="533400" indent="-533400">
              <a:buFont typeface="Wingdings" pitchFamily="2" charset="2"/>
              <a:buAutoNum type="arabicPeriod"/>
            </a:pPr>
            <a:r>
              <a:rPr lang="en-US"/>
              <a:t>Gratitude often co-occurs with mild levels of anxiety, as well as feelings of responsibility, obligation, and even indebtedness.</a:t>
            </a:r>
          </a:p>
          <a:p>
            <a:pPr marL="533400" indent="-533400">
              <a:buFont typeface="Wingdings" pitchFamily="2" charset="2"/>
              <a:buAutoNum type="arabicPeriod"/>
            </a:pP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lstStyle/>
          <a:p>
            <a:r>
              <a:rPr lang="en-US" sz="4000"/>
              <a:t>Does gratitude motivate moral action?</a:t>
            </a:r>
          </a:p>
        </p:txBody>
      </p:sp>
      <p:sp>
        <p:nvSpPr>
          <p:cNvPr id="887811" name="Rectangle 3"/>
          <p:cNvSpPr>
            <a:spLocks noGrp="1" noChangeArrowheads="1"/>
          </p:cNvSpPr>
          <p:nvPr>
            <p:ph type="body" idx="1"/>
          </p:nvPr>
        </p:nvSpPr>
        <p:spPr>
          <a:xfrm>
            <a:off x="609600" y="1600200"/>
            <a:ext cx="8077200" cy="4525963"/>
          </a:xfrm>
        </p:spPr>
        <p:txBody>
          <a:bodyPr/>
          <a:lstStyle/>
          <a:p>
            <a:pPr marL="609600" indent="-609600">
              <a:buFont typeface="Wingdings" pitchFamily="2" charset="2"/>
              <a:buAutoNum type="arabicPeriod"/>
            </a:pPr>
            <a:r>
              <a:rPr lang="en-US"/>
              <a:t>Receiving gifts leads to helping behavior</a:t>
            </a:r>
          </a:p>
          <a:p>
            <a:pPr marL="609600" indent="-609600">
              <a:buFont typeface="Wingdings" pitchFamily="2" charset="2"/>
              <a:buAutoNum type="arabicPeriod"/>
            </a:pPr>
            <a:r>
              <a:rPr lang="en-US"/>
              <a:t>Correlates of the grateful disposition</a:t>
            </a:r>
          </a:p>
          <a:p>
            <a:pPr marL="609600" indent="-609600">
              <a:buFont typeface="Wingdings" pitchFamily="2" charset="2"/>
              <a:buAutoNum type="arabicPeriod"/>
            </a:pPr>
            <a:r>
              <a:rPr lang="en-US"/>
              <a:t>Gratitude and service: volunteerism and altruism</a:t>
            </a:r>
          </a:p>
          <a:p>
            <a:pPr marL="609600" indent="-609600">
              <a:buFont typeface="Wingdings" pitchFamily="2" charset="2"/>
              <a:buAutoNum type="arabicPeriod"/>
            </a:pPr>
            <a:r>
              <a:rPr lang="en-US"/>
              <a:t>Gratitude and organ donation</a:t>
            </a:r>
          </a:p>
          <a:p>
            <a:pPr marL="609600" indent="-609600">
              <a:buFont typeface="Wingdings" pitchFamily="2" charset="2"/>
              <a:buAutoNum type="arabicPeriod"/>
            </a:pPr>
            <a:r>
              <a:rPr lang="en-US"/>
              <a:t>Distinguishing gratitude from reciprocity and indebtedness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r>
              <a:rPr lang="en-US"/>
              <a:t>Albert Schweitzer on gratitude</a:t>
            </a:r>
          </a:p>
        </p:txBody>
      </p:sp>
      <p:sp>
        <p:nvSpPr>
          <p:cNvPr id="909315" name="Rectangle 3"/>
          <p:cNvSpPr>
            <a:spLocks noGrp="1" noChangeArrowheads="1"/>
          </p:cNvSpPr>
          <p:nvPr>
            <p:ph type="body" sz="half" idx="2"/>
          </p:nvPr>
        </p:nvSpPr>
        <p:spPr>
          <a:xfrm>
            <a:off x="4652963" y="1371600"/>
            <a:ext cx="4033837" cy="4759325"/>
          </a:xfrm>
        </p:spPr>
        <p:txBody>
          <a:bodyPr/>
          <a:lstStyle/>
          <a:p>
            <a:endParaRPr lang="en-US" sz="2800"/>
          </a:p>
          <a:p>
            <a:r>
              <a:rPr lang="en-US" sz="2800"/>
              <a:t>“The gratitude that we encounter helps us believe in the goodness of the world, and strengthens us thereby to do what is good”</a:t>
            </a:r>
          </a:p>
        </p:txBody>
      </p:sp>
      <p:pic>
        <p:nvPicPr>
          <p:cNvPr id="909316" name="Picture 4" descr="albert"/>
          <p:cNvPicPr>
            <a:picLocks noGrp="1" noChangeAspect="1" noChangeArrowheads="1"/>
          </p:cNvPicPr>
          <p:nvPr>
            <p:ph type="clipArt" sz="half" idx="1"/>
          </p:nvPr>
        </p:nvPicPr>
        <p:blipFill>
          <a:blip r:embed="rId3" cstate="print"/>
          <a:srcRect/>
          <a:stretch>
            <a:fillRect/>
          </a:stretch>
        </p:blipFill>
        <p:spPr>
          <a:xfrm>
            <a:off x="1524000" y="1600200"/>
            <a:ext cx="3089275" cy="4525963"/>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title"/>
          </p:nvPr>
        </p:nvSpPr>
        <p:spPr/>
        <p:txBody>
          <a:bodyPr/>
          <a:lstStyle/>
          <a:p>
            <a:r>
              <a:rPr lang="en-US" sz="4000"/>
              <a:t>What’s Beyond the</a:t>
            </a:r>
            <a:br>
              <a:rPr lang="en-US" sz="4000"/>
            </a:br>
            <a:r>
              <a:rPr lang="en-US" sz="4000"/>
              <a:t> Letter and the Journal?</a:t>
            </a:r>
          </a:p>
        </p:txBody>
      </p:sp>
      <p:sp>
        <p:nvSpPr>
          <p:cNvPr id="858115" name="Rectangle 3"/>
          <p:cNvSpPr>
            <a:spLocks noGrp="1" noChangeArrowheads="1"/>
          </p:cNvSpPr>
          <p:nvPr>
            <p:ph type="body" idx="1"/>
          </p:nvPr>
        </p:nvSpPr>
        <p:spPr/>
        <p:txBody>
          <a:bodyPr/>
          <a:lstStyle/>
          <a:p>
            <a:endParaRPr lang="en-US"/>
          </a:p>
        </p:txBody>
      </p:sp>
      <p:pic>
        <p:nvPicPr>
          <p:cNvPr id="858116" name="Picture 4" descr="GreenLeafJournal"/>
          <p:cNvPicPr>
            <a:picLocks noChangeAspect="1" noChangeArrowheads="1"/>
          </p:cNvPicPr>
          <p:nvPr/>
        </p:nvPicPr>
        <p:blipFill>
          <a:blip r:embed="rId3" cstate="print"/>
          <a:srcRect/>
          <a:stretch>
            <a:fillRect/>
          </a:stretch>
        </p:blipFill>
        <p:spPr bwMode="auto">
          <a:xfrm>
            <a:off x="1752600" y="2286000"/>
            <a:ext cx="2238375" cy="2733675"/>
          </a:xfrm>
          <a:prstGeom prst="rect">
            <a:avLst/>
          </a:prstGeom>
          <a:noFill/>
        </p:spPr>
      </p:pic>
      <p:pic>
        <p:nvPicPr>
          <p:cNvPr id="858117" name="Picture 5" descr="gratitudeLetter"/>
          <p:cNvPicPr>
            <a:picLocks noChangeAspect="1" noChangeArrowheads="1"/>
          </p:cNvPicPr>
          <p:nvPr/>
        </p:nvPicPr>
        <p:blipFill>
          <a:blip r:embed="rId4" cstate="print"/>
          <a:srcRect/>
          <a:stretch>
            <a:fillRect/>
          </a:stretch>
        </p:blipFill>
        <p:spPr bwMode="auto">
          <a:xfrm>
            <a:off x="4572000" y="1828800"/>
            <a:ext cx="3524250" cy="43338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1371600" y="277813"/>
            <a:ext cx="7772400" cy="1474787"/>
          </a:xfrm>
        </p:spPr>
        <p:txBody>
          <a:bodyPr/>
          <a:lstStyle/>
          <a:p>
            <a:r>
              <a:rPr lang="en-US" sz="4800"/>
              <a:t>Taking AIM on gratitude…</a:t>
            </a:r>
          </a:p>
        </p:txBody>
      </p:sp>
      <p:sp>
        <p:nvSpPr>
          <p:cNvPr id="951299" name="Rectangle 3"/>
          <p:cNvSpPr>
            <a:spLocks noGrp="1" noChangeArrowheads="1"/>
          </p:cNvSpPr>
          <p:nvPr>
            <p:ph type="body" idx="1"/>
          </p:nvPr>
        </p:nvSpPr>
        <p:spPr>
          <a:xfrm>
            <a:off x="1590675" y="2284413"/>
            <a:ext cx="4683125" cy="3841750"/>
          </a:xfrm>
        </p:spPr>
        <p:txBody>
          <a:bodyPr/>
          <a:lstStyle/>
          <a:p>
            <a:pPr>
              <a:buClr>
                <a:srgbClr val="000066"/>
              </a:buClr>
              <a:buFont typeface="Wingdings" pitchFamily="2" charset="2"/>
              <a:buChar char="v"/>
            </a:pPr>
            <a:r>
              <a:rPr lang="en-US" sz="4400" b="1"/>
              <a:t>A</a:t>
            </a:r>
            <a:r>
              <a:rPr lang="en-US" sz="4400"/>
              <a:t>ttention</a:t>
            </a:r>
          </a:p>
          <a:p>
            <a:pPr>
              <a:buClr>
                <a:srgbClr val="000066"/>
              </a:buClr>
              <a:buFont typeface="Wingdings" pitchFamily="2" charset="2"/>
              <a:buChar char="v"/>
            </a:pPr>
            <a:r>
              <a:rPr lang="en-US" sz="4400" b="1"/>
              <a:t>I</a:t>
            </a:r>
            <a:r>
              <a:rPr lang="en-US" sz="4400"/>
              <a:t>nterpretation</a:t>
            </a:r>
          </a:p>
          <a:p>
            <a:pPr>
              <a:buClr>
                <a:srgbClr val="000066"/>
              </a:buClr>
              <a:buFont typeface="Wingdings" pitchFamily="2" charset="2"/>
              <a:buChar char="v"/>
            </a:pPr>
            <a:r>
              <a:rPr lang="en-US" sz="4400" b="1"/>
              <a:t>M</a:t>
            </a:r>
            <a:r>
              <a:rPr lang="en-US" sz="4400"/>
              <a:t>emory</a:t>
            </a:r>
          </a:p>
        </p:txBody>
      </p:sp>
      <p:pic>
        <p:nvPicPr>
          <p:cNvPr id="951300" name="Picture 4" descr="2004-11-21-Gratitude"/>
          <p:cNvPicPr>
            <a:picLocks noChangeAspect="1" noChangeArrowheads="1"/>
          </p:cNvPicPr>
          <p:nvPr/>
        </p:nvPicPr>
        <p:blipFill>
          <a:blip r:embed="rId3" cstate="print"/>
          <a:srcRect l="1280" t="4567" r="10719" b="19344"/>
          <a:stretch>
            <a:fillRect/>
          </a:stretch>
        </p:blipFill>
        <p:spPr bwMode="auto">
          <a:xfrm>
            <a:off x="5410200" y="1752600"/>
            <a:ext cx="3427413" cy="1765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51299">
                                            <p:txEl>
                                              <p:pRg st="0" end="0"/>
                                            </p:txEl>
                                          </p:spTgt>
                                        </p:tgtEl>
                                        <p:attrNameLst>
                                          <p:attrName>style.visibility</p:attrName>
                                        </p:attrNameLst>
                                      </p:cBhvr>
                                      <p:to>
                                        <p:strVal val="visible"/>
                                      </p:to>
                                    </p:set>
                                    <p:animEffect transition="in" filter="dissolve">
                                      <p:cBhvr>
                                        <p:cTn id="7" dur="500"/>
                                        <p:tgtEl>
                                          <p:spTgt spid="951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51299">
                                            <p:txEl>
                                              <p:pRg st="1" end="1"/>
                                            </p:txEl>
                                          </p:spTgt>
                                        </p:tgtEl>
                                        <p:attrNameLst>
                                          <p:attrName>style.visibility</p:attrName>
                                        </p:attrNameLst>
                                      </p:cBhvr>
                                      <p:to>
                                        <p:strVal val="visible"/>
                                      </p:to>
                                    </p:set>
                                    <p:animEffect transition="in" filter="dissolve">
                                      <p:cBhvr>
                                        <p:cTn id="12" dur="500"/>
                                        <p:tgtEl>
                                          <p:spTgt spid="951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51299">
                                            <p:txEl>
                                              <p:pRg st="2" end="2"/>
                                            </p:txEl>
                                          </p:spTgt>
                                        </p:tgtEl>
                                        <p:attrNameLst>
                                          <p:attrName>style.visibility</p:attrName>
                                        </p:attrNameLst>
                                      </p:cBhvr>
                                      <p:to>
                                        <p:strVal val="visible"/>
                                      </p:to>
                                    </p:set>
                                    <p:animEffect transition="in" filter="dissolve">
                                      <p:cBhvr>
                                        <p:cTn id="17" dur="500"/>
                                        <p:tgtEl>
                                          <p:spTgt spid="951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body" idx="4294967295"/>
          </p:nvPr>
        </p:nvSpPr>
        <p:spPr>
          <a:xfrm>
            <a:off x="1295400" y="1600200"/>
            <a:ext cx="4876800" cy="4525963"/>
          </a:xfrm>
        </p:spPr>
        <p:txBody>
          <a:bodyPr/>
          <a:lstStyle/>
          <a:p>
            <a:pPr marL="609600" indent="-609600">
              <a:buClr>
                <a:schemeClr val="tx1"/>
              </a:buClr>
              <a:buSzPct val="90000"/>
              <a:buFont typeface="Wingdings" pitchFamily="2" charset="2"/>
              <a:buAutoNum type="arabicPeriod" startAt="6"/>
            </a:pPr>
            <a:r>
              <a:rPr lang="en-US">
                <a:latin typeface="Times New Roman" pitchFamily="18" charset="0"/>
              </a:rPr>
              <a:t>Use visual reminders/cues</a:t>
            </a:r>
          </a:p>
          <a:p>
            <a:pPr marL="609600" indent="-609600">
              <a:buClr>
                <a:schemeClr val="tx1"/>
              </a:buClr>
              <a:buSzPct val="90000"/>
              <a:buFont typeface="Wingdings" pitchFamily="2" charset="2"/>
              <a:buAutoNum type="arabicPeriod" startAt="6"/>
            </a:pPr>
            <a:r>
              <a:rPr lang="en-US">
                <a:latin typeface="Times New Roman" pitchFamily="18" charset="0"/>
              </a:rPr>
              <a:t>Watch your language</a:t>
            </a:r>
          </a:p>
          <a:p>
            <a:pPr marL="609600" indent="-609600">
              <a:buClr>
                <a:schemeClr val="tx1"/>
              </a:buClr>
              <a:buSzPct val="90000"/>
              <a:buFont typeface="Wingdings" pitchFamily="2" charset="2"/>
              <a:buAutoNum type="arabicPeriod" startAt="6"/>
            </a:pPr>
            <a:r>
              <a:rPr lang="en-US">
                <a:latin typeface="Times New Roman" pitchFamily="18" charset="0"/>
              </a:rPr>
              <a:t>Make a vow to practice gratitude</a:t>
            </a:r>
          </a:p>
          <a:p>
            <a:pPr marL="609600" indent="-609600">
              <a:buClr>
                <a:schemeClr val="tx1"/>
              </a:buClr>
              <a:buSzPct val="90000"/>
              <a:buFont typeface="Wingdings" pitchFamily="2" charset="2"/>
              <a:buAutoNum type="arabicPeriod" startAt="6"/>
            </a:pPr>
            <a:r>
              <a:rPr lang="en-US">
                <a:latin typeface="Times New Roman" pitchFamily="18" charset="0"/>
              </a:rPr>
              <a:t>Go through the motions</a:t>
            </a:r>
          </a:p>
          <a:p>
            <a:pPr marL="609600" indent="-609600">
              <a:buClr>
                <a:schemeClr val="tx1"/>
              </a:buClr>
              <a:buSzPct val="90000"/>
              <a:buFont typeface="Wingdings" pitchFamily="2" charset="2"/>
              <a:buAutoNum type="arabicPeriod" startAt="6"/>
            </a:pPr>
            <a:r>
              <a:rPr lang="en-US">
                <a:latin typeface="Times New Roman" pitchFamily="18" charset="0"/>
              </a:rPr>
              <a:t>Think outside the box</a:t>
            </a:r>
          </a:p>
          <a:p>
            <a:pPr marL="609600" indent="-609600">
              <a:buClr>
                <a:schemeClr val="tx1"/>
              </a:buClr>
              <a:buSzPct val="90000"/>
            </a:pPr>
            <a:endParaRPr lang="en-US">
              <a:latin typeface="Times New Roman" pitchFamily="18" charset="0"/>
            </a:endParaRPr>
          </a:p>
        </p:txBody>
      </p:sp>
      <p:pic>
        <p:nvPicPr>
          <p:cNvPr id="755715" name="Picture 3" descr="DSC_0018"/>
          <p:cNvPicPr>
            <a:picLocks noChangeAspect="1" noChangeArrowheads="1"/>
          </p:cNvPicPr>
          <p:nvPr/>
        </p:nvPicPr>
        <p:blipFill>
          <a:blip r:embed="rId3" cstate="print"/>
          <a:srcRect l="14371" t="11429"/>
          <a:stretch>
            <a:fillRect/>
          </a:stretch>
        </p:blipFill>
        <p:spPr bwMode="auto">
          <a:xfrm>
            <a:off x="6477000" y="304800"/>
            <a:ext cx="2270125" cy="3543300"/>
          </a:xfrm>
          <a:prstGeom prst="rect">
            <a:avLst/>
          </a:prstGeom>
          <a:noFill/>
        </p:spPr>
      </p:pic>
      <p:pic>
        <p:nvPicPr>
          <p:cNvPr id="755716" name="Picture 4" descr="scan0002"/>
          <p:cNvPicPr>
            <a:picLocks noChangeAspect="1" noChangeArrowheads="1"/>
          </p:cNvPicPr>
          <p:nvPr/>
        </p:nvPicPr>
        <p:blipFill>
          <a:blip r:embed="rId4" cstate="print"/>
          <a:srcRect l="7373" t="2448" b="19908"/>
          <a:stretch>
            <a:fillRect/>
          </a:stretch>
        </p:blipFill>
        <p:spPr bwMode="auto">
          <a:xfrm>
            <a:off x="5943600" y="3886200"/>
            <a:ext cx="2971800" cy="2971800"/>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p:txBody>
          <a:bodyPr/>
          <a:lstStyle/>
          <a:p>
            <a:r>
              <a:rPr lang="en-US" sz="4000"/>
              <a:t>Come to your senses: </a:t>
            </a:r>
            <a:br>
              <a:rPr lang="en-US" sz="4000"/>
            </a:br>
            <a:r>
              <a:rPr lang="en-US" sz="4000"/>
              <a:t>Gratitude for our bodies</a:t>
            </a:r>
          </a:p>
        </p:txBody>
      </p:sp>
      <p:sp>
        <p:nvSpPr>
          <p:cNvPr id="897027" name="Rectangle 3"/>
          <p:cNvSpPr>
            <a:spLocks noGrp="1" noChangeArrowheads="1"/>
          </p:cNvSpPr>
          <p:nvPr>
            <p:ph type="body" idx="1"/>
          </p:nvPr>
        </p:nvSpPr>
        <p:spPr/>
        <p:txBody>
          <a:bodyPr/>
          <a:lstStyle/>
          <a:p>
            <a:r>
              <a:rPr lang="en-US"/>
              <a:t>Breath of thanks</a:t>
            </a:r>
          </a:p>
          <a:p>
            <a:r>
              <a:rPr lang="en-US"/>
              <a:t>Awareness of miracles</a:t>
            </a:r>
          </a:p>
          <a:p>
            <a:r>
              <a:rPr lang="en-US"/>
              <a:t>What has you body done for you lately?</a:t>
            </a:r>
          </a:p>
          <a:p>
            <a:r>
              <a:rPr lang="en-US"/>
              <a:t>Body Naikan</a:t>
            </a:r>
          </a:p>
          <a:p>
            <a:r>
              <a:rPr lang="en-US"/>
              <a:t>Yoga and other mind-body practices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a:xfrm>
            <a:off x="1066800" y="533400"/>
            <a:ext cx="7848600" cy="1295400"/>
          </a:xfrm>
        </p:spPr>
        <p:txBody>
          <a:bodyPr/>
          <a:lstStyle/>
          <a:p>
            <a:r>
              <a:rPr lang="en-US" sz="4000" b="1"/>
              <a:t>Grateful vs. Ungrateful People: Contrasting Worldviews</a:t>
            </a:r>
          </a:p>
        </p:txBody>
      </p:sp>
      <p:sp>
        <p:nvSpPr>
          <p:cNvPr id="901123" name="Rectangle 3"/>
          <p:cNvSpPr>
            <a:spLocks noGrp="1" noChangeArrowheads="1"/>
          </p:cNvSpPr>
          <p:nvPr>
            <p:ph type="body" sz="half" idx="1"/>
          </p:nvPr>
        </p:nvSpPr>
        <p:spPr>
          <a:xfrm>
            <a:off x="1066800" y="1828800"/>
            <a:ext cx="3429000" cy="4297363"/>
          </a:xfrm>
        </p:spPr>
        <p:txBody>
          <a:bodyPr/>
          <a:lstStyle/>
          <a:p>
            <a:pPr>
              <a:buFont typeface="Wingdings" pitchFamily="2" charset="2"/>
              <a:buChar char="Ø"/>
            </a:pPr>
            <a:r>
              <a:rPr lang="en-US" sz="3200" b="1">
                <a:latin typeface="Times New Roman" pitchFamily="18" charset="0"/>
              </a:rPr>
              <a:t>Lens of abundance</a:t>
            </a:r>
          </a:p>
          <a:p>
            <a:pPr>
              <a:buFont typeface="Wingdings" pitchFamily="2" charset="2"/>
              <a:buChar char="Ø"/>
            </a:pPr>
            <a:r>
              <a:rPr lang="en-US" sz="3200" b="1">
                <a:latin typeface="Times New Roman" pitchFamily="18" charset="0"/>
              </a:rPr>
              <a:t>What life is offering </a:t>
            </a:r>
          </a:p>
          <a:p>
            <a:pPr>
              <a:buFont typeface="Wingdings" pitchFamily="2" charset="2"/>
              <a:buChar char="Ø"/>
            </a:pPr>
            <a:r>
              <a:rPr lang="en-US" sz="3200" b="1">
                <a:latin typeface="Times New Roman" pitchFamily="18" charset="0"/>
              </a:rPr>
              <a:t>Life as a gift</a:t>
            </a:r>
          </a:p>
          <a:p>
            <a:pPr>
              <a:buFont typeface="Wingdings" pitchFamily="2" charset="2"/>
              <a:buChar char="Ø"/>
            </a:pPr>
            <a:r>
              <a:rPr lang="en-US" sz="3200" b="1">
                <a:latin typeface="Times New Roman" pitchFamily="18" charset="0"/>
              </a:rPr>
              <a:t>Satisfaction </a:t>
            </a:r>
            <a:endParaRPr lang="en-US" sz="3200">
              <a:latin typeface="Times New Roman" pitchFamily="18" charset="0"/>
            </a:endParaRPr>
          </a:p>
        </p:txBody>
      </p:sp>
      <p:sp>
        <p:nvSpPr>
          <p:cNvPr id="901124" name="Rectangle 4"/>
          <p:cNvSpPr>
            <a:spLocks noGrp="1" noChangeArrowheads="1"/>
          </p:cNvSpPr>
          <p:nvPr>
            <p:ph type="body" sz="half" idx="2"/>
          </p:nvPr>
        </p:nvSpPr>
        <p:spPr>
          <a:xfrm>
            <a:off x="4865688" y="1828800"/>
            <a:ext cx="3609975" cy="4297363"/>
          </a:xfrm>
        </p:spPr>
        <p:txBody>
          <a:bodyPr/>
          <a:lstStyle/>
          <a:p>
            <a:pPr>
              <a:buFont typeface="Wingdings" pitchFamily="2" charset="2"/>
              <a:buChar char="Ø"/>
            </a:pPr>
            <a:r>
              <a:rPr lang="en-US" sz="3200" b="1">
                <a:latin typeface="Times New Roman" pitchFamily="18" charset="0"/>
              </a:rPr>
              <a:t>Lens of scarcity</a:t>
            </a:r>
          </a:p>
          <a:p>
            <a:pPr>
              <a:buFont typeface="Wingdings" pitchFamily="2" charset="2"/>
              <a:buChar char="Ø"/>
            </a:pPr>
            <a:r>
              <a:rPr lang="en-US" sz="3200" b="1">
                <a:latin typeface="Times New Roman" pitchFamily="18" charset="0"/>
              </a:rPr>
              <a:t>What life is denying</a:t>
            </a:r>
          </a:p>
          <a:p>
            <a:pPr>
              <a:buFont typeface="Wingdings" pitchFamily="2" charset="2"/>
              <a:buChar char="Ø"/>
            </a:pPr>
            <a:r>
              <a:rPr lang="en-US" sz="3200" b="1">
                <a:latin typeface="Times New Roman" pitchFamily="18" charset="0"/>
              </a:rPr>
              <a:t>Life as a burden</a:t>
            </a:r>
          </a:p>
          <a:p>
            <a:pPr>
              <a:buFont typeface="Wingdings" pitchFamily="2" charset="2"/>
              <a:buChar char="Ø"/>
            </a:pPr>
            <a:r>
              <a:rPr lang="en-US" sz="3200" b="1">
                <a:latin typeface="Times New Roman" pitchFamily="18" charset="0"/>
              </a:rPr>
              <a:t>Deprivation</a:t>
            </a:r>
          </a:p>
          <a:p>
            <a:pPr>
              <a:buFont typeface="Wingdings" pitchFamily="2" charset="2"/>
              <a:buChar char="Ø"/>
            </a:pPr>
            <a:endParaRPr lang="en-US" sz="3200">
              <a:latin typeface="Times New Roman" pitchFamily="18" charset="0"/>
            </a:endParaRPr>
          </a:p>
          <a:p>
            <a:pPr>
              <a:buFont typeface="Wingdings" pitchFamily="2" charset="2"/>
              <a:buChar char="Ø"/>
            </a:pPr>
            <a:endParaRPr lang="en-US" sz="3600" b="1"/>
          </a:p>
          <a:p>
            <a:pPr>
              <a:buFont typeface="Wingdings" pitchFamily="2" charset="2"/>
              <a:buChar char="Ø"/>
            </a:pPr>
            <a:endParaRPr lang="en-US" sz="36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01123">
                                            <p:txEl>
                                              <p:pRg st="0" end="0"/>
                                            </p:txEl>
                                          </p:spTgt>
                                        </p:tgtEl>
                                        <p:attrNameLst>
                                          <p:attrName>style.visibility</p:attrName>
                                        </p:attrNameLst>
                                      </p:cBhvr>
                                      <p:to>
                                        <p:strVal val="visible"/>
                                      </p:to>
                                    </p:set>
                                    <p:anim calcmode="lin" valueType="num">
                                      <p:cBhvr additive="base">
                                        <p:cTn id="7" dur="500" fill="hold"/>
                                        <p:tgtEl>
                                          <p:spTgt spid="901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01123">
                                            <p:txEl>
                                              <p:pRg st="1" end="1"/>
                                            </p:txEl>
                                          </p:spTgt>
                                        </p:tgtEl>
                                        <p:attrNameLst>
                                          <p:attrName>style.visibility</p:attrName>
                                        </p:attrNameLst>
                                      </p:cBhvr>
                                      <p:to>
                                        <p:strVal val="visible"/>
                                      </p:to>
                                    </p:set>
                                    <p:anim calcmode="lin" valueType="num">
                                      <p:cBhvr additive="base">
                                        <p:cTn id="11" dur="500" fill="hold"/>
                                        <p:tgtEl>
                                          <p:spTgt spid="9011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0112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01123">
                                            <p:txEl>
                                              <p:pRg st="2" end="2"/>
                                            </p:txEl>
                                          </p:spTgt>
                                        </p:tgtEl>
                                        <p:attrNameLst>
                                          <p:attrName>style.visibility</p:attrName>
                                        </p:attrNameLst>
                                      </p:cBhvr>
                                      <p:to>
                                        <p:strVal val="visible"/>
                                      </p:to>
                                    </p:set>
                                    <p:anim calcmode="lin" valueType="num">
                                      <p:cBhvr additive="base">
                                        <p:cTn id="15" dur="500" fill="hold"/>
                                        <p:tgtEl>
                                          <p:spTgt spid="90112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0112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01123">
                                            <p:txEl>
                                              <p:pRg st="3" end="3"/>
                                            </p:txEl>
                                          </p:spTgt>
                                        </p:tgtEl>
                                        <p:attrNameLst>
                                          <p:attrName>style.visibility</p:attrName>
                                        </p:attrNameLst>
                                      </p:cBhvr>
                                      <p:to>
                                        <p:strVal val="visible"/>
                                      </p:to>
                                    </p:set>
                                    <p:anim calcmode="lin" valueType="num">
                                      <p:cBhvr additive="base">
                                        <p:cTn id="19" dur="500" fill="hold"/>
                                        <p:tgtEl>
                                          <p:spTgt spid="9011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01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01124">
                                            <p:txEl>
                                              <p:pRg st="0" end="0"/>
                                            </p:txEl>
                                          </p:spTgt>
                                        </p:tgtEl>
                                        <p:attrNameLst>
                                          <p:attrName>style.visibility</p:attrName>
                                        </p:attrNameLst>
                                      </p:cBhvr>
                                      <p:to>
                                        <p:strVal val="visible"/>
                                      </p:to>
                                    </p:set>
                                    <p:anim calcmode="lin" valueType="num">
                                      <p:cBhvr additive="base">
                                        <p:cTn id="25" dur="500" fill="hold"/>
                                        <p:tgtEl>
                                          <p:spTgt spid="901124">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01124">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901124">
                                            <p:txEl>
                                              <p:pRg st="1" end="1"/>
                                            </p:txEl>
                                          </p:spTgt>
                                        </p:tgtEl>
                                        <p:attrNameLst>
                                          <p:attrName>style.visibility</p:attrName>
                                        </p:attrNameLst>
                                      </p:cBhvr>
                                      <p:to>
                                        <p:strVal val="visible"/>
                                      </p:to>
                                    </p:set>
                                    <p:anim calcmode="lin" valueType="num">
                                      <p:cBhvr additive="base">
                                        <p:cTn id="29" dur="500" fill="hold"/>
                                        <p:tgtEl>
                                          <p:spTgt spid="90112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01124">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901124">
                                            <p:txEl>
                                              <p:pRg st="2" end="2"/>
                                            </p:txEl>
                                          </p:spTgt>
                                        </p:tgtEl>
                                        <p:attrNameLst>
                                          <p:attrName>style.visibility</p:attrName>
                                        </p:attrNameLst>
                                      </p:cBhvr>
                                      <p:to>
                                        <p:strVal val="visible"/>
                                      </p:to>
                                    </p:set>
                                    <p:anim calcmode="lin" valueType="num">
                                      <p:cBhvr additive="base">
                                        <p:cTn id="33" dur="500" fill="hold"/>
                                        <p:tgtEl>
                                          <p:spTgt spid="901124">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01124">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901124">
                                            <p:txEl>
                                              <p:pRg st="3" end="3"/>
                                            </p:txEl>
                                          </p:spTgt>
                                        </p:tgtEl>
                                        <p:attrNameLst>
                                          <p:attrName>style.visibility</p:attrName>
                                        </p:attrNameLst>
                                      </p:cBhvr>
                                      <p:to>
                                        <p:strVal val="visible"/>
                                      </p:to>
                                    </p:set>
                                    <p:anim calcmode="lin" valueType="num">
                                      <p:cBhvr additive="base">
                                        <p:cTn id="37" dur="500" fill="hold"/>
                                        <p:tgtEl>
                                          <p:spTgt spid="901124">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0112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p:txBody>
          <a:bodyPr/>
          <a:lstStyle/>
          <a:p>
            <a:r>
              <a:rPr lang="en-US" sz="4000"/>
              <a:t>Self-Concepts of Low-Income Older Women</a:t>
            </a:r>
          </a:p>
        </p:txBody>
      </p:sp>
      <p:sp>
        <p:nvSpPr>
          <p:cNvPr id="903171" name="Rectangle 3"/>
          <p:cNvSpPr>
            <a:spLocks noGrp="1" noChangeArrowheads="1"/>
          </p:cNvSpPr>
          <p:nvPr>
            <p:ph type="body" idx="1"/>
          </p:nvPr>
        </p:nvSpPr>
        <p:spPr>
          <a:xfrm>
            <a:off x="228600" y="1600200"/>
            <a:ext cx="4343400" cy="4525963"/>
          </a:xfrm>
        </p:spPr>
        <p:txBody>
          <a:bodyPr/>
          <a:lstStyle/>
          <a:p>
            <a:pPr>
              <a:lnSpc>
                <a:spcPct val="90000"/>
              </a:lnSpc>
            </a:pPr>
            <a:r>
              <a:rPr lang="en-US" sz="2800">
                <a:latin typeface="Times New Roman" pitchFamily="18" charset="0"/>
              </a:rPr>
              <a:t>Not old or poor, but “fortunate” and “blessed”</a:t>
            </a:r>
          </a:p>
          <a:p>
            <a:pPr>
              <a:lnSpc>
                <a:spcPct val="90000"/>
              </a:lnSpc>
              <a:buFontTx/>
              <a:buNone/>
            </a:pPr>
            <a:r>
              <a:rPr lang="en-US" sz="2800">
                <a:latin typeface="Times New Roman" pitchFamily="18" charset="0"/>
              </a:rPr>
              <a:t>  “I know I’m poor. But I thank the Lord in a way. He ain’t gonna let his children starve. Even if it ain’t nothing but milk and bread, I’ll eat…I don’t consider myself poor, but I consider myself…blessed.” </a:t>
            </a:r>
          </a:p>
        </p:txBody>
      </p:sp>
      <p:pic>
        <p:nvPicPr>
          <p:cNvPr id="903172" name="Picture 4" descr="supportpicture"/>
          <p:cNvPicPr>
            <a:picLocks noChangeAspect="1" noChangeArrowheads="1"/>
          </p:cNvPicPr>
          <p:nvPr/>
        </p:nvPicPr>
        <p:blipFill>
          <a:blip r:embed="rId3" cstate="print"/>
          <a:srcRect/>
          <a:stretch>
            <a:fillRect/>
          </a:stretch>
        </p:blipFill>
        <p:spPr bwMode="auto">
          <a:xfrm>
            <a:off x="4495800" y="2209800"/>
            <a:ext cx="4341813" cy="295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r>
              <a:rPr lang="en-US" sz="4000"/>
              <a:t>9. Going through the motions can trigger the emotion</a:t>
            </a:r>
          </a:p>
        </p:txBody>
      </p:sp>
      <p:sp>
        <p:nvSpPr>
          <p:cNvPr id="790531" name="Rectangle 3"/>
          <p:cNvSpPr>
            <a:spLocks noGrp="1" noChangeArrowheads="1"/>
          </p:cNvSpPr>
          <p:nvPr>
            <p:ph type="body" idx="1"/>
          </p:nvPr>
        </p:nvSpPr>
        <p:spPr/>
        <p:txBody>
          <a:bodyPr/>
          <a:lstStyle/>
          <a:p>
            <a:r>
              <a:rPr lang="en-US">
                <a:latin typeface="Times New Roman" pitchFamily="18" charset="0"/>
              </a:rPr>
              <a:t>People who held pencils in their teeth, who were, unbeknownst to them activating their zygomatic (smiling) muscles, rated cartoons funnier than those who held the pencils with their lips (activating their frowning muscles)</a:t>
            </a:r>
          </a:p>
          <a:p>
            <a:endParaRPr lang="en-US">
              <a:latin typeface="Times New Roman" pitchFamily="18" charset="0"/>
            </a:endParaRPr>
          </a:p>
          <a:p>
            <a:pPr>
              <a:buFontTx/>
              <a:buNone/>
            </a:pPr>
            <a:r>
              <a:rPr lang="en-US">
                <a:latin typeface="Times New Roman" pitchFamily="18" charset="0"/>
              </a:rPr>
              <a:t>  </a:t>
            </a:r>
            <a:r>
              <a:rPr lang="en-US" sz="2400">
                <a:latin typeface="Times New Roman" pitchFamily="18" charset="0"/>
              </a:rPr>
              <a:t>Source: The Facial Feedback Hypothesis. Strack &amp; Martin, 1988, </a:t>
            </a:r>
            <a:r>
              <a:rPr lang="en-US" sz="2400" i="1">
                <a:latin typeface="Times New Roman" pitchFamily="18" charset="0"/>
              </a:rPr>
              <a:t>Journal of Personality and Social Psychology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a:xfrm>
            <a:off x="990600" y="228600"/>
            <a:ext cx="6781800" cy="990600"/>
          </a:xfrm>
        </p:spPr>
        <p:txBody>
          <a:bodyPr/>
          <a:lstStyle/>
          <a:p>
            <a:r>
              <a:rPr lang="en-US">
                <a:solidFill>
                  <a:schemeClr val="tx1"/>
                </a:solidFill>
              </a:rPr>
              <a:t>10. Thinking Outside the Box</a:t>
            </a:r>
          </a:p>
        </p:txBody>
      </p:sp>
      <p:sp>
        <p:nvSpPr>
          <p:cNvPr id="791555" name="Rectangle 3"/>
          <p:cNvSpPr>
            <a:spLocks noGrp="1" noChangeArrowheads="1"/>
          </p:cNvSpPr>
          <p:nvPr>
            <p:ph type="body" idx="1"/>
          </p:nvPr>
        </p:nvSpPr>
        <p:spPr>
          <a:xfrm>
            <a:off x="685800" y="1447800"/>
            <a:ext cx="7772400" cy="4814888"/>
          </a:xfrm>
        </p:spPr>
        <p:txBody>
          <a:bodyPr/>
          <a:lstStyle/>
          <a:p>
            <a:pPr marL="609600" indent="-609600">
              <a:buFontTx/>
              <a:buAutoNum type="arabicPeriod"/>
            </a:pPr>
            <a:r>
              <a:rPr lang="en-US">
                <a:latin typeface="Times New Roman" pitchFamily="18" charset="0"/>
              </a:rPr>
              <a:t>Gratitude to those who harm you</a:t>
            </a:r>
          </a:p>
          <a:p>
            <a:pPr marL="609600" indent="-609600">
              <a:buFontTx/>
              <a:buAutoNum type="arabicPeriod"/>
            </a:pPr>
            <a:r>
              <a:rPr lang="en-US">
                <a:latin typeface="Times New Roman" pitchFamily="18" charset="0"/>
              </a:rPr>
              <a:t>Gratitude to those whom you help</a:t>
            </a:r>
          </a:p>
        </p:txBody>
      </p:sp>
      <p:pic>
        <p:nvPicPr>
          <p:cNvPr id="791556" name="Picture 4" descr="dalaiprof1b"/>
          <p:cNvPicPr>
            <a:picLocks noChangeAspect="1" noChangeArrowheads="1"/>
          </p:cNvPicPr>
          <p:nvPr/>
        </p:nvPicPr>
        <p:blipFill>
          <a:blip r:embed="rId3" cstate="print"/>
          <a:srcRect/>
          <a:stretch>
            <a:fillRect/>
          </a:stretch>
        </p:blipFill>
        <p:spPr bwMode="auto">
          <a:xfrm>
            <a:off x="620713" y="2695575"/>
            <a:ext cx="2879725" cy="3840163"/>
          </a:xfrm>
          <a:prstGeom prst="rect">
            <a:avLst/>
          </a:prstGeom>
          <a:noFill/>
        </p:spPr>
      </p:pic>
      <p:pic>
        <p:nvPicPr>
          <p:cNvPr id="791557" name="Picture 5" descr="motherteresa"/>
          <p:cNvPicPr>
            <a:picLocks noChangeAspect="1" noChangeArrowheads="1"/>
          </p:cNvPicPr>
          <p:nvPr/>
        </p:nvPicPr>
        <p:blipFill>
          <a:blip r:embed="rId4" cstate="print"/>
          <a:srcRect/>
          <a:stretch>
            <a:fillRect/>
          </a:stretch>
        </p:blipFill>
        <p:spPr bwMode="auto">
          <a:xfrm>
            <a:off x="4767263" y="2759075"/>
            <a:ext cx="3317875" cy="3892550"/>
          </a:xfrm>
          <a:prstGeom prst="rect">
            <a:avLst/>
          </a:prstGeom>
          <a:noFill/>
          <a:ln w="9525">
            <a:noFill/>
            <a:miter lim="800000"/>
            <a:headEnd/>
            <a:tailEnd/>
          </a:ln>
          <a:effectLst/>
        </p:spPr>
      </p:pic>
    </p:spTree>
  </p:cSld>
  <p:clrMapOvr>
    <a:masterClrMapping/>
  </p:clrMapOvr>
  <p:transition>
    <p:split orient="vert"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05219" name="Rectangle 3"/>
          <p:cNvSpPr>
            <a:spLocks noGrp="1" noChangeArrowheads="1"/>
          </p:cNvSpPr>
          <p:nvPr>
            <p:ph type="title" idx="4294967295"/>
          </p:nvPr>
        </p:nvSpPr>
        <p:spPr>
          <a:xfrm>
            <a:off x="0" y="277813"/>
            <a:ext cx="3581400" cy="4675187"/>
          </a:xfrm>
        </p:spPr>
        <p:txBody>
          <a:bodyPr/>
          <a:lstStyle/>
          <a:p>
            <a:r>
              <a:rPr lang="en-US">
                <a:solidFill>
                  <a:schemeClr val="tx1"/>
                </a:solidFill>
              </a:rPr>
              <a:t>Gratitude to Institutions?</a:t>
            </a:r>
          </a:p>
        </p:txBody>
      </p:sp>
      <p:pic>
        <p:nvPicPr>
          <p:cNvPr id="905220" name="Picture 4" descr="ucdavis"/>
          <p:cNvPicPr>
            <a:picLocks noChangeAspect="1" noChangeArrowheads="1"/>
          </p:cNvPicPr>
          <p:nvPr/>
        </p:nvPicPr>
        <p:blipFill>
          <a:blip r:embed="rId3" cstate="print"/>
          <a:srcRect/>
          <a:stretch>
            <a:fillRect/>
          </a:stretch>
        </p:blipFill>
        <p:spPr bwMode="auto">
          <a:xfrm>
            <a:off x="304800" y="3505200"/>
            <a:ext cx="3810000" cy="2486025"/>
          </a:xfrm>
          <a:prstGeom prst="rect">
            <a:avLst/>
          </a:prstGeom>
          <a:noFill/>
        </p:spPr>
      </p:pic>
      <p:pic>
        <p:nvPicPr>
          <p:cNvPr id="905221" name="Picture 5" descr="800px-UIUCmainQuad"/>
          <p:cNvPicPr>
            <a:picLocks noChangeAspect="1" noChangeArrowheads="1"/>
          </p:cNvPicPr>
          <p:nvPr/>
        </p:nvPicPr>
        <p:blipFill>
          <a:blip r:embed="rId4" cstate="print"/>
          <a:srcRect/>
          <a:stretch>
            <a:fillRect/>
          </a:stretch>
        </p:blipFill>
        <p:spPr bwMode="auto">
          <a:xfrm>
            <a:off x="3810000" y="0"/>
            <a:ext cx="3986213" cy="2989263"/>
          </a:xfrm>
          <a:prstGeom prst="rect">
            <a:avLst/>
          </a:prstGeom>
          <a:noFill/>
        </p:spPr>
      </p:pic>
      <p:pic>
        <p:nvPicPr>
          <p:cNvPr id="905224" name="Picture 8"/>
          <p:cNvPicPr>
            <a:picLocks noChangeAspect="1" noChangeArrowheads="1"/>
          </p:cNvPicPr>
          <p:nvPr/>
        </p:nvPicPr>
        <p:blipFill>
          <a:blip r:embed="rId5" cstate="print"/>
          <a:srcRect/>
          <a:stretch>
            <a:fillRect/>
          </a:stretch>
        </p:blipFill>
        <p:spPr bwMode="auto">
          <a:xfrm>
            <a:off x="5791200" y="3733800"/>
            <a:ext cx="1047750" cy="1047750"/>
          </a:xfrm>
          <a:prstGeom prst="rect">
            <a:avLst/>
          </a:prstGeom>
          <a:noFill/>
          <a:ln w="12700" cap="sq">
            <a:noFill/>
            <a:miter lim="800000"/>
            <a:headEnd type="none" w="sm" len="sm"/>
            <a:tailEnd type="none" w="sm" len="sm"/>
          </a:ln>
          <a:effectLst/>
        </p:spPr>
      </p:pic>
      <p:pic>
        <p:nvPicPr>
          <p:cNvPr id="905225" name="Picture 9"/>
          <p:cNvPicPr>
            <a:picLocks noChangeAspect="1" noChangeArrowheads="1"/>
          </p:cNvPicPr>
          <p:nvPr/>
        </p:nvPicPr>
        <p:blipFill>
          <a:blip r:embed="rId6" cstate="print"/>
          <a:srcRect/>
          <a:stretch>
            <a:fillRect/>
          </a:stretch>
        </p:blipFill>
        <p:spPr bwMode="auto">
          <a:xfrm>
            <a:off x="4572000" y="3128963"/>
            <a:ext cx="3838575" cy="3729037"/>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p:cNvSpPr>
          <p:nvPr>
            <p:ph type="title" idx="4294967295"/>
          </p:nvPr>
        </p:nvSpPr>
        <p:spPr>
          <a:xfrm>
            <a:off x="1349428" y="274638"/>
            <a:ext cx="7338060" cy="1143000"/>
          </a:xfrm>
          <a:noFill/>
          <a:ln/>
        </p:spPr>
        <p:txBody>
          <a:bodyPr rtlCol="0">
            <a:normAutofit/>
            <a:scene3d>
              <a:camera prst="orthographicFront"/>
              <a:lightRig rig="soft" dir="t"/>
            </a:scene3d>
            <a:sp3d prstMaterial="softEdge">
              <a:bevelT w="25400" h="25400"/>
            </a:sp3d>
          </a:bodyPr>
          <a:lstStyle/>
          <a:p>
            <a:pPr>
              <a:defRPr/>
            </a:pPr>
            <a:r>
              <a:rPr lang="en-US" sz="2900" b="1" kern="1200">
                <a:latin typeface="+mj-lt"/>
                <a:ea typeface="+mj-ea"/>
                <a:cs typeface="+mj-cs"/>
              </a:rPr>
              <a:t>A therapeutic/psycho educational program for gratitude: Six sessions</a:t>
            </a:r>
          </a:p>
        </p:txBody>
      </p:sp>
      <p:sp>
        <p:nvSpPr>
          <p:cNvPr id="955395" name="Rectangle 3"/>
          <p:cNvSpPr>
            <a:spLocks noGrp="1"/>
          </p:cNvSpPr>
          <p:nvPr>
            <p:ph type="body" idx="4294967295"/>
          </p:nvPr>
        </p:nvSpPr>
        <p:spPr/>
        <p:txBody>
          <a:bodyPr/>
          <a:lstStyle/>
          <a:p>
            <a:pPr marL="609600" indent="-500063">
              <a:lnSpc>
                <a:spcPct val="90000"/>
              </a:lnSpc>
              <a:buFont typeface="Wingdings" pitchFamily="2" charset="2"/>
              <a:buAutoNum type="arabicPeriod"/>
            </a:pPr>
            <a:r>
              <a:rPr lang="en-US" sz="2800"/>
              <a:t>Defining gratitude and assessing personal practice</a:t>
            </a:r>
          </a:p>
          <a:p>
            <a:pPr marL="609600" indent="-500063">
              <a:lnSpc>
                <a:spcPct val="90000"/>
              </a:lnSpc>
              <a:buFont typeface="Wingdings" pitchFamily="2" charset="2"/>
              <a:buAutoNum type="arabicPeriod"/>
            </a:pPr>
            <a:r>
              <a:rPr lang="en-US" sz="2800"/>
              <a:t>Building gratitude in the personal life</a:t>
            </a:r>
          </a:p>
          <a:p>
            <a:pPr marL="609600" indent="-500063">
              <a:lnSpc>
                <a:spcPct val="90000"/>
              </a:lnSpc>
              <a:buFont typeface="Wingdings" pitchFamily="2" charset="2"/>
              <a:buAutoNum type="arabicPeriod"/>
            </a:pPr>
            <a:r>
              <a:rPr lang="en-US" sz="2800"/>
              <a:t>Practice of gratitude in the family context</a:t>
            </a:r>
          </a:p>
          <a:p>
            <a:pPr marL="609600" indent="-500063">
              <a:lnSpc>
                <a:spcPct val="90000"/>
              </a:lnSpc>
              <a:buFont typeface="Wingdings" pitchFamily="2" charset="2"/>
              <a:buAutoNum type="arabicPeriod"/>
            </a:pPr>
            <a:r>
              <a:rPr lang="en-US" sz="2800"/>
              <a:t>Practice of gratitude in the work context</a:t>
            </a:r>
          </a:p>
          <a:p>
            <a:pPr marL="609600" indent="-500063">
              <a:lnSpc>
                <a:spcPct val="90000"/>
              </a:lnSpc>
              <a:buFont typeface="Wingdings" pitchFamily="2" charset="2"/>
              <a:buAutoNum type="arabicPeriod"/>
            </a:pPr>
            <a:r>
              <a:rPr lang="en-US" sz="2800"/>
              <a:t>Practice of gratitude in the community context</a:t>
            </a:r>
          </a:p>
          <a:p>
            <a:pPr marL="609600" indent="-500063">
              <a:lnSpc>
                <a:spcPct val="90000"/>
              </a:lnSpc>
              <a:buFont typeface="Wingdings" pitchFamily="2" charset="2"/>
              <a:buAutoNum type="arabicPeriod"/>
            </a:pPr>
            <a:r>
              <a:rPr lang="en-US" sz="2800"/>
              <a:t>Practice of gratitude post-group experience</a:t>
            </a:r>
          </a:p>
          <a:p>
            <a:pPr marL="609600" indent="-500063">
              <a:lnSpc>
                <a:spcPct val="90000"/>
              </a:lnSpc>
              <a:buFont typeface="Wingdings" pitchFamily="2" charset="2"/>
              <a:buNone/>
            </a:pPr>
            <a:endParaRPr lang="en-US" sz="2800"/>
          </a:p>
          <a:p>
            <a:pPr marL="609600" indent="-500063">
              <a:lnSpc>
                <a:spcPct val="90000"/>
              </a:lnSpc>
              <a:buFont typeface="Wingdings" pitchFamily="2" charset="2"/>
              <a:buNone/>
            </a:pPr>
            <a:r>
              <a:rPr lang="en-US" sz="2800"/>
              <a:t>    Source: Louisiana Counseling Association</a:t>
            </a:r>
          </a:p>
          <a:p>
            <a:pPr marL="609600" indent="-500063">
              <a:lnSpc>
                <a:spcPct val="90000"/>
              </a:lnSpc>
              <a:buFont typeface="Wingdings" pitchFamily="2" charset="2"/>
              <a:buNone/>
            </a:pPr>
            <a:endParaRPr lang="en-US" sz="28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7218" name="Rectangle 2"/>
          <p:cNvSpPr>
            <a:spLocks noGrp="1" noRot="1" noChangeArrowheads="1"/>
          </p:cNvSpPr>
          <p:nvPr>
            <p:ph type="title"/>
          </p:nvPr>
        </p:nvSpPr>
        <p:spPr>
          <a:xfrm>
            <a:off x="457200" y="274638"/>
            <a:ext cx="8229600" cy="1477962"/>
          </a:xfrm>
        </p:spPr>
        <p:txBody>
          <a:bodyPr/>
          <a:lstStyle/>
          <a:p>
            <a:r>
              <a:rPr lang="en-US">
                <a:latin typeface="Arial" charset="0"/>
              </a:rPr>
              <a:t>Integrated Mind-Body </a:t>
            </a:r>
            <a:br>
              <a:rPr lang="en-US">
                <a:latin typeface="Arial" charset="0"/>
              </a:rPr>
            </a:br>
            <a:r>
              <a:rPr lang="en-US">
                <a:latin typeface="Arial" charset="0"/>
              </a:rPr>
              <a:t>Gratitude Training: Goals</a:t>
            </a:r>
          </a:p>
        </p:txBody>
      </p:sp>
      <p:sp>
        <p:nvSpPr>
          <p:cNvPr id="777219" name="Rectangle 3"/>
          <p:cNvSpPr>
            <a:spLocks noGrp="1" noRot="1" noChangeArrowheads="1"/>
          </p:cNvSpPr>
          <p:nvPr>
            <p:ph type="body" idx="1"/>
          </p:nvPr>
        </p:nvSpPr>
        <p:spPr>
          <a:xfrm>
            <a:off x="301625" y="1978025"/>
            <a:ext cx="8540750" cy="4121150"/>
          </a:xfrm>
        </p:spPr>
        <p:txBody>
          <a:bodyPr/>
          <a:lstStyle/>
          <a:p>
            <a:pPr marL="609600" indent="-609600">
              <a:buFontTx/>
              <a:buAutoNum type="arabicPeriod"/>
            </a:pPr>
            <a:r>
              <a:rPr lang="en-US" sz="4000"/>
              <a:t>Self-exploration</a:t>
            </a:r>
          </a:p>
          <a:p>
            <a:pPr marL="609600" indent="-609600">
              <a:buFontTx/>
              <a:buAutoNum type="arabicPeriod"/>
            </a:pPr>
            <a:r>
              <a:rPr lang="en-US" sz="4000"/>
              <a:t>Self-mastery</a:t>
            </a:r>
          </a:p>
          <a:p>
            <a:pPr marL="609600" indent="-609600">
              <a:buFontTx/>
              <a:buAutoNum type="arabicPeriod"/>
            </a:pPr>
            <a:r>
              <a:rPr lang="en-US" sz="4000"/>
              <a:t>Distress tolerance</a:t>
            </a:r>
          </a:p>
          <a:p>
            <a:pPr marL="609600" indent="-609600">
              <a:buFontTx/>
              <a:buAutoNum type="arabicPeriod"/>
            </a:pPr>
            <a:r>
              <a:rPr lang="en-US" sz="4000"/>
              <a:t>Strength building</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Rot="1" noChangeArrowheads="1"/>
          </p:cNvSpPr>
          <p:nvPr>
            <p:ph type="title"/>
          </p:nvPr>
        </p:nvSpPr>
        <p:spPr/>
        <p:txBody>
          <a:bodyPr/>
          <a:lstStyle/>
          <a:p>
            <a:r>
              <a:rPr lang="en-US" sz="4000"/>
              <a:t>Attentional Training: Three stages</a:t>
            </a:r>
          </a:p>
        </p:txBody>
      </p:sp>
      <p:sp>
        <p:nvSpPr>
          <p:cNvPr id="693251" name="Rectangle 3"/>
          <p:cNvSpPr>
            <a:spLocks noGrp="1" noRot="1" noChangeArrowheads="1"/>
          </p:cNvSpPr>
          <p:nvPr>
            <p:ph type="body" idx="1"/>
          </p:nvPr>
        </p:nvSpPr>
        <p:spPr/>
        <p:txBody>
          <a:bodyPr/>
          <a:lstStyle/>
          <a:p>
            <a:pPr marL="609600" indent="-609600">
              <a:buFontTx/>
              <a:buAutoNum type="arabicPeriod"/>
            </a:pPr>
            <a:r>
              <a:rPr lang="en-US" sz="2800"/>
              <a:t>Awareness of usual patterns and responses</a:t>
            </a:r>
          </a:p>
          <a:p>
            <a:pPr marL="609600" indent="-609600">
              <a:buFontTx/>
              <a:buAutoNum type="arabicPeriod"/>
            </a:pPr>
            <a:r>
              <a:rPr lang="en-US" sz="2800"/>
              <a:t>Disengagement from these patterns</a:t>
            </a:r>
          </a:p>
          <a:p>
            <a:pPr marL="609600" indent="-609600">
              <a:buFontTx/>
              <a:buAutoNum type="arabicPeriod"/>
            </a:pPr>
            <a:r>
              <a:rPr lang="en-US" sz="2800"/>
              <a:t>Engagement with desired pattern</a:t>
            </a:r>
          </a:p>
          <a:p>
            <a:pPr marL="609600" indent="-609600">
              <a:buFontTx/>
              <a:buAutoNum type="arabicPeriod"/>
            </a:pPr>
            <a:endParaRPr lang="en-US" sz="2800"/>
          </a:p>
          <a:p>
            <a:pPr marL="609600" indent="-609600">
              <a:buFontTx/>
              <a:buNone/>
            </a:pPr>
            <a:r>
              <a:rPr lang="en-US" sz="2400"/>
              <a:t>Source: Kristeller &amp; Johnson, 2005</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US" sz="4000"/>
              <a:t>Gratitude Exercises I:</a:t>
            </a:r>
            <a:br>
              <a:rPr lang="en-US" sz="4000"/>
            </a:br>
            <a:r>
              <a:rPr lang="en-US" sz="4000"/>
              <a:t>The “Mystic” Pizza Exercise</a:t>
            </a:r>
          </a:p>
        </p:txBody>
      </p:sp>
      <p:sp>
        <p:nvSpPr>
          <p:cNvPr id="978947" name="Rectangle 3"/>
          <p:cNvSpPr>
            <a:spLocks noGrp="1" noChangeArrowheads="1"/>
          </p:cNvSpPr>
          <p:nvPr>
            <p:ph type="body" idx="1"/>
          </p:nvPr>
        </p:nvSpPr>
        <p:spPr/>
        <p:txBody>
          <a:bodyPr/>
          <a:lstStyle/>
          <a:p>
            <a:endParaRPr lang="en-US"/>
          </a:p>
        </p:txBody>
      </p:sp>
      <p:pic>
        <p:nvPicPr>
          <p:cNvPr id="978948" name="Picture 4" descr="uncooked-potato-pizza-for-web"/>
          <p:cNvPicPr>
            <a:picLocks noChangeAspect="1" noChangeArrowheads="1"/>
          </p:cNvPicPr>
          <p:nvPr/>
        </p:nvPicPr>
        <p:blipFill>
          <a:blip r:embed="rId3" cstate="print"/>
          <a:srcRect/>
          <a:stretch>
            <a:fillRect/>
          </a:stretch>
        </p:blipFill>
        <p:spPr bwMode="auto">
          <a:xfrm>
            <a:off x="3124200" y="2667000"/>
            <a:ext cx="4381500" cy="280987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AutoShape 2"/>
          <p:cNvSpPr>
            <a:spLocks noChangeArrowheads="1"/>
          </p:cNvSpPr>
          <p:nvPr/>
        </p:nvSpPr>
        <p:spPr bwMode="auto">
          <a:xfrm>
            <a:off x="990600" y="1905000"/>
            <a:ext cx="1524000" cy="1938338"/>
          </a:xfrm>
          <a:prstGeom prst="flowChartProcess">
            <a:avLst/>
          </a:prstGeom>
          <a:solidFill>
            <a:schemeClr val="accent1"/>
          </a:solidFill>
          <a:ln w="9525">
            <a:solidFill>
              <a:schemeClr val="tx1"/>
            </a:solidFill>
            <a:miter lim="800000"/>
            <a:headEnd/>
            <a:tailEnd/>
          </a:ln>
          <a:effectLst/>
        </p:spPr>
        <p:txBody>
          <a:bodyPr wrap="none" anchor="ctr"/>
          <a:lstStyle/>
          <a:p>
            <a:pPr algn="ctr"/>
            <a:r>
              <a:rPr lang="en-US" sz="1600">
                <a:solidFill>
                  <a:srgbClr val="000066"/>
                </a:solidFill>
                <a:latin typeface="Arial" charset="0"/>
              </a:rPr>
              <a:t>Usual patterns </a:t>
            </a:r>
          </a:p>
          <a:p>
            <a:pPr algn="ctr"/>
            <a:r>
              <a:rPr lang="en-US" sz="1600">
                <a:solidFill>
                  <a:srgbClr val="000066"/>
                </a:solidFill>
                <a:latin typeface="Arial" charset="0"/>
              </a:rPr>
              <a:t>and habits of </a:t>
            </a:r>
          </a:p>
          <a:p>
            <a:pPr algn="ctr"/>
            <a:r>
              <a:rPr lang="en-US" sz="1600">
                <a:solidFill>
                  <a:srgbClr val="000066"/>
                </a:solidFill>
                <a:latin typeface="Arial" charset="0"/>
              </a:rPr>
              <a:t>non-gratitude</a:t>
            </a:r>
          </a:p>
        </p:txBody>
      </p:sp>
      <p:sp>
        <p:nvSpPr>
          <p:cNvPr id="676867" name="AutoShape 3"/>
          <p:cNvSpPr>
            <a:spLocks noChangeArrowheads="1"/>
          </p:cNvSpPr>
          <p:nvPr/>
        </p:nvSpPr>
        <p:spPr bwMode="auto">
          <a:xfrm>
            <a:off x="3581400" y="1905000"/>
            <a:ext cx="1676400" cy="1938338"/>
          </a:xfrm>
          <a:prstGeom prst="flowChartProcess">
            <a:avLst/>
          </a:prstGeom>
          <a:solidFill>
            <a:schemeClr val="accent1"/>
          </a:solidFill>
          <a:ln w="9525">
            <a:solidFill>
              <a:schemeClr val="tx1"/>
            </a:solidFill>
            <a:miter lim="800000"/>
            <a:headEnd/>
            <a:tailEnd/>
          </a:ln>
          <a:effectLst/>
        </p:spPr>
        <p:txBody>
          <a:bodyPr wrap="none" anchor="ctr"/>
          <a:lstStyle/>
          <a:p>
            <a:pPr algn="ctr"/>
            <a:r>
              <a:rPr lang="en-US" sz="1600">
                <a:solidFill>
                  <a:srgbClr val="000066"/>
                </a:solidFill>
                <a:latin typeface="Arial" charset="0"/>
              </a:rPr>
              <a:t>Basic Practice: </a:t>
            </a:r>
          </a:p>
          <a:p>
            <a:pPr algn="ctr"/>
            <a:r>
              <a:rPr lang="en-US" sz="1600">
                <a:solidFill>
                  <a:srgbClr val="000066"/>
                </a:solidFill>
                <a:latin typeface="Arial" charset="0"/>
              </a:rPr>
              <a:t>Awareness and</a:t>
            </a:r>
          </a:p>
          <a:p>
            <a:pPr algn="ctr"/>
            <a:r>
              <a:rPr lang="en-US" sz="1600">
                <a:solidFill>
                  <a:srgbClr val="000066"/>
                </a:solidFill>
                <a:latin typeface="Arial" charset="0"/>
              </a:rPr>
              <a:t>Disengagement</a:t>
            </a:r>
          </a:p>
        </p:txBody>
      </p:sp>
      <p:sp>
        <p:nvSpPr>
          <p:cNvPr id="676868" name="AutoShape 4"/>
          <p:cNvSpPr>
            <a:spLocks noChangeArrowheads="1"/>
          </p:cNvSpPr>
          <p:nvPr/>
        </p:nvSpPr>
        <p:spPr bwMode="auto">
          <a:xfrm>
            <a:off x="6324600" y="1981200"/>
            <a:ext cx="1905000" cy="1938338"/>
          </a:xfrm>
          <a:prstGeom prst="flowChartProcess">
            <a:avLst/>
          </a:prstGeom>
          <a:solidFill>
            <a:schemeClr val="accent1"/>
          </a:solidFill>
          <a:ln w="9525">
            <a:solidFill>
              <a:schemeClr val="tx1"/>
            </a:solidFill>
            <a:miter lim="800000"/>
            <a:headEnd/>
            <a:tailEnd/>
          </a:ln>
          <a:effectLst/>
        </p:spPr>
        <p:txBody>
          <a:bodyPr wrap="none" anchor="ctr"/>
          <a:lstStyle/>
          <a:p>
            <a:pPr algn="ctr"/>
            <a:r>
              <a:rPr lang="en-US" sz="1600">
                <a:solidFill>
                  <a:srgbClr val="000066"/>
                </a:solidFill>
                <a:latin typeface="Arial" charset="0"/>
              </a:rPr>
              <a:t>Self-mastery</a:t>
            </a:r>
          </a:p>
          <a:p>
            <a:pPr algn="ctr"/>
            <a:r>
              <a:rPr lang="en-US" sz="1600">
                <a:solidFill>
                  <a:srgbClr val="000066"/>
                </a:solidFill>
                <a:latin typeface="Arial" charset="0"/>
              </a:rPr>
              <a:t>Self-exploration</a:t>
            </a:r>
          </a:p>
          <a:p>
            <a:pPr algn="ctr"/>
            <a:r>
              <a:rPr lang="en-US" sz="1600">
                <a:solidFill>
                  <a:srgbClr val="000066"/>
                </a:solidFill>
                <a:latin typeface="Arial" charset="0"/>
              </a:rPr>
              <a:t>Distress tolerance</a:t>
            </a:r>
          </a:p>
          <a:p>
            <a:pPr algn="ctr"/>
            <a:endParaRPr lang="en-US" sz="1800">
              <a:solidFill>
                <a:srgbClr val="000066"/>
              </a:solidFill>
              <a:latin typeface="Arial" charset="0"/>
            </a:endParaRPr>
          </a:p>
        </p:txBody>
      </p:sp>
      <p:sp>
        <p:nvSpPr>
          <p:cNvPr id="676869" name="AutoShape 5"/>
          <p:cNvSpPr>
            <a:spLocks noChangeArrowheads="1"/>
          </p:cNvSpPr>
          <p:nvPr/>
        </p:nvSpPr>
        <p:spPr bwMode="auto">
          <a:xfrm>
            <a:off x="1371600" y="4648200"/>
            <a:ext cx="4114800" cy="1371600"/>
          </a:xfrm>
          <a:prstGeom prst="flowChartProcess">
            <a:avLst/>
          </a:prstGeom>
          <a:solidFill>
            <a:srgbClr val="CCFFCC"/>
          </a:solidFill>
          <a:ln w="9525">
            <a:solidFill>
              <a:schemeClr val="tx1"/>
            </a:solidFill>
            <a:miter lim="800000"/>
            <a:headEnd/>
            <a:tailEnd/>
          </a:ln>
          <a:effectLst/>
        </p:spPr>
        <p:txBody>
          <a:bodyPr wrap="none" anchor="ctr"/>
          <a:lstStyle/>
          <a:p>
            <a:pPr algn="ctr"/>
            <a:r>
              <a:rPr lang="en-US" sz="1600">
                <a:solidFill>
                  <a:srgbClr val="000066"/>
                </a:solidFill>
                <a:latin typeface="Arial" charset="0"/>
              </a:rPr>
              <a:t>Focus on </a:t>
            </a:r>
          </a:p>
          <a:p>
            <a:pPr algn="ctr"/>
            <a:r>
              <a:rPr lang="en-US" sz="1600">
                <a:solidFill>
                  <a:srgbClr val="000066"/>
                </a:solidFill>
                <a:latin typeface="Arial" charset="0"/>
              </a:rPr>
              <a:t>gratitude-supporting thoughts,</a:t>
            </a:r>
          </a:p>
          <a:p>
            <a:pPr algn="ctr"/>
            <a:r>
              <a:rPr lang="en-US" sz="1600">
                <a:solidFill>
                  <a:srgbClr val="000066"/>
                </a:solidFill>
                <a:latin typeface="Arial" charset="0"/>
              </a:rPr>
              <a:t> (e.g. humility, sense of giftedness, surprise)</a:t>
            </a:r>
          </a:p>
        </p:txBody>
      </p:sp>
      <p:sp>
        <p:nvSpPr>
          <p:cNvPr id="676870" name="AutoShape 6"/>
          <p:cNvSpPr>
            <a:spLocks noChangeArrowheads="1"/>
          </p:cNvSpPr>
          <p:nvPr/>
        </p:nvSpPr>
        <p:spPr bwMode="auto">
          <a:xfrm>
            <a:off x="6553200" y="4343400"/>
            <a:ext cx="2438400" cy="1752600"/>
          </a:xfrm>
          <a:prstGeom prst="flowChartProcess">
            <a:avLst/>
          </a:prstGeom>
          <a:solidFill>
            <a:srgbClr val="CCFFCC"/>
          </a:solidFill>
          <a:ln w="9525">
            <a:solidFill>
              <a:schemeClr val="tx1"/>
            </a:solidFill>
            <a:miter lim="800000"/>
            <a:headEnd/>
            <a:tailEnd/>
          </a:ln>
          <a:effectLst/>
        </p:spPr>
        <p:txBody>
          <a:bodyPr wrap="none" anchor="ctr"/>
          <a:lstStyle/>
          <a:p>
            <a:pPr algn="ctr"/>
            <a:r>
              <a:rPr lang="en-US" sz="1600">
                <a:solidFill>
                  <a:srgbClr val="000066"/>
                </a:solidFill>
                <a:latin typeface="Arial" charset="0"/>
              </a:rPr>
              <a:t>Engagement of </a:t>
            </a:r>
          </a:p>
          <a:p>
            <a:pPr algn="ctr"/>
            <a:r>
              <a:rPr lang="en-US" sz="1600">
                <a:solidFill>
                  <a:srgbClr val="000066"/>
                </a:solidFill>
                <a:latin typeface="Arial" charset="0"/>
              </a:rPr>
              <a:t>gratefulness, </a:t>
            </a:r>
          </a:p>
          <a:p>
            <a:pPr algn="ctr"/>
            <a:r>
              <a:rPr lang="en-US" sz="1600">
                <a:solidFill>
                  <a:srgbClr val="000066"/>
                </a:solidFill>
                <a:latin typeface="Arial" charset="0"/>
              </a:rPr>
              <a:t>appreciation, </a:t>
            </a:r>
          </a:p>
          <a:p>
            <a:pPr algn="ctr"/>
            <a:r>
              <a:rPr lang="en-US" sz="1600">
                <a:solidFill>
                  <a:srgbClr val="000066"/>
                </a:solidFill>
                <a:latin typeface="Arial" charset="0"/>
              </a:rPr>
              <a:t>positive indebtedness, </a:t>
            </a:r>
          </a:p>
          <a:p>
            <a:pPr algn="ctr"/>
            <a:r>
              <a:rPr lang="en-US" sz="1600">
                <a:solidFill>
                  <a:srgbClr val="000066"/>
                </a:solidFill>
                <a:latin typeface="Arial" charset="0"/>
              </a:rPr>
              <a:t>giving back</a:t>
            </a:r>
          </a:p>
        </p:txBody>
      </p:sp>
      <p:sp>
        <p:nvSpPr>
          <p:cNvPr id="676871" name="AutoShape 7"/>
          <p:cNvSpPr>
            <a:spLocks noChangeArrowheads="1"/>
          </p:cNvSpPr>
          <p:nvPr/>
        </p:nvSpPr>
        <p:spPr bwMode="auto">
          <a:xfrm>
            <a:off x="2590800" y="274320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676872" name="AutoShape 8"/>
          <p:cNvSpPr>
            <a:spLocks noChangeArrowheads="1"/>
          </p:cNvSpPr>
          <p:nvPr/>
        </p:nvSpPr>
        <p:spPr bwMode="auto">
          <a:xfrm>
            <a:off x="5334000" y="274320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
        <p:nvSpPr>
          <p:cNvPr id="676873" name="AutoShape 9"/>
          <p:cNvSpPr>
            <a:spLocks noChangeArrowheads="1"/>
          </p:cNvSpPr>
          <p:nvPr/>
        </p:nvSpPr>
        <p:spPr bwMode="auto">
          <a:xfrm>
            <a:off x="5562600" y="4876800"/>
            <a:ext cx="976313" cy="393700"/>
          </a:xfrm>
          <a:prstGeom prst="rightArrow">
            <a:avLst>
              <a:gd name="adj1" fmla="val 50000"/>
              <a:gd name="adj2" fmla="val 61996"/>
            </a:avLst>
          </a:prstGeom>
          <a:solidFill>
            <a:schemeClr val="accent1"/>
          </a:solidFill>
          <a:ln w="9525">
            <a:solidFill>
              <a:schemeClr val="tx1"/>
            </a:solidFill>
            <a:miter lim="800000"/>
            <a:headEnd/>
            <a:tailEnd/>
          </a:ln>
          <a:effectLst/>
        </p:spPr>
        <p:txBody>
          <a:bodyPr wrap="none" anchor="ctr"/>
          <a:lstStyle/>
          <a:p>
            <a:endParaRPr lang="en-US"/>
          </a:p>
        </p:txBody>
      </p:sp>
      <p:sp>
        <p:nvSpPr>
          <p:cNvPr id="676874" name="AutoShape 10"/>
          <p:cNvSpPr>
            <a:spLocks noChangeArrowheads="1"/>
          </p:cNvSpPr>
          <p:nvPr/>
        </p:nvSpPr>
        <p:spPr bwMode="auto">
          <a:xfrm>
            <a:off x="4114800" y="3886200"/>
            <a:ext cx="485775" cy="758825"/>
          </a:xfrm>
          <a:prstGeom prst="downArrow">
            <a:avLst>
              <a:gd name="adj1" fmla="val 50000"/>
              <a:gd name="adj2" fmla="val 39052"/>
            </a:avLst>
          </a:prstGeom>
          <a:solidFill>
            <a:schemeClr val="accent1"/>
          </a:solidFill>
          <a:ln w="9525">
            <a:solidFill>
              <a:schemeClr val="tx1"/>
            </a:solidFill>
            <a:miter lim="800000"/>
            <a:headEnd/>
            <a:tailEnd/>
          </a:ln>
          <a:effectLst/>
        </p:spPr>
        <p:txBody>
          <a:bodyPr wrap="none" anchor="ctr"/>
          <a:lstStyle/>
          <a:p>
            <a:endParaRPr lang="en-US"/>
          </a:p>
        </p:txBody>
      </p:sp>
      <p:sp>
        <p:nvSpPr>
          <p:cNvPr id="676875" name="Rectangle 11"/>
          <p:cNvSpPr>
            <a:spLocks noGrp="1" noRot="1" noChangeArrowheads="1"/>
          </p:cNvSpPr>
          <p:nvPr>
            <p:ph type="title" idx="4294967295"/>
          </p:nvPr>
        </p:nvSpPr>
        <p:spPr>
          <a:xfrm>
            <a:off x="0" y="227013"/>
            <a:ext cx="8467725" cy="1143000"/>
          </a:xfrm>
        </p:spPr>
        <p:txBody>
          <a:bodyPr/>
          <a:lstStyle/>
          <a:p>
            <a:r>
              <a:rPr lang="en-US" sz="4000"/>
              <a:t>Effects of Attentional Gratitude Training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939010" name="Rectangle 2"/>
          <p:cNvSpPr>
            <a:spLocks noChangeArrowheads="1"/>
          </p:cNvSpPr>
          <p:nvPr/>
        </p:nvSpPr>
        <p:spPr bwMode="auto">
          <a:xfrm>
            <a:off x="304800" y="1898650"/>
            <a:ext cx="8610600" cy="4478338"/>
          </a:xfrm>
          <a:prstGeom prst="rect">
            <a:avLst/>
          </a:prstGeom>
          <a:noFill/>
          <a:ln w="12700" cap="sq">
            <a:noFill/>
            <a:miter lim="800000"/>
            <a:headEnd type="none" w="sm" len="sm"/>
            <a:tailEnd type="none" w="sm" len="sm"/>
          </a:ln>
          <a:effectLst/>
        </p:spPr>
        <p:txBody>
          <a:bodyPr anchor="ctr">
            <a:spAutoFit/>
          </a:bodyPr>
          <a:lstStyle/>
          <a:p>
            <a:r>
              <a:rPr lang="en-US" sz="3200"/>
              <a:t>“Two years after I had lost my job due to my physical condition I am still struggling with it.  My work had been such a large part of my life--seven days a week and all hours of the day and night. I liked doing it and was very good at it.  Now I could no longer work at what I had spent most of my life training for.  Emotionally I was very low at this time.</a:t>
            </a:r>
          </a:p>
          <a:p>
            <a:endParaRPr lang="en-US" sz="32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941058" name="Rectangle 2"/>
          <p:cNvSpPr>
            <a:spLocks noChangeArrowheads="1"/>
          </p:cNvSpPr>
          <p:nvPr/>
        </p:nvSpPr>
        <p:spPr bwMode="auto">
          <a:xfrm>
            <a:off x="228600" y="1373188"/>
            <a:ext cx="8915400" cy="4965700"/>
          </a:xfrm>
          <a:prstGeom prst="rect">
            <a:avLst/>
          </a:prstGeom>
          <a:noFill/>
          <a:ln w="12700" cap="sq">
            <a:noFill/>
            <a:miter lim="800000"/>
            <a:headEnd type="none" w="sm" len="sm"/>
            <a:tailEnd type="none" w="sm" len="sm"/>
          </a:ln>
          <a:effectLst/>
        </p:spPr>
        <p:txBody>
          <a:bodyPr>
            <a:spAutoFit/>
          </a:bodyPr>
          <a:lstStyle/>
          <a:p>
            <a:r>
              <a:rPr lang="en-US" sz="3200"/>
              <a:t>I was at a meeting along with four other people working out class schedules for lay training school.  I had been teaching lay people public speaking for the Methodist church for twenty years.  As the meeting was almost over the district superintendent asked me If I would be willing to help him out, that he had a small church and could not afford a full time pastor and would like me to take the job.  This was a direction I had not ever gave the slightest thought to. My first reaction was more of shock and surprise.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943106" name="Rectangle 2"/>
          <p:cNvSpPr>
            <a:spLocks noChangeArrowheads="1"/>
          </p:cNvSpPr>
          <p:nvPr/>
        </p:nvSpPr>
        <p:spPr bwMode="auto">
          <a:xfrm>
            <a:off x="457200" y="381000"/>
            <a:ext cx="8458200" cy="5940425"/>
          </a:xfrm>
          <a:prstGeom prst="rect">
            <a:avLst/>
          </a:prstGeom>
          <a:noFill/>
          <a:ln w="12700" cap="sq">
            <a:noFill/>
            <a:miter lim="800000"/>
            <a:headEnd type="none" w="sm" len="sm"/>
            <a:tailEnd type="none" w="sm" len="sm"/>
          </a:ln>
          <a:effectLst/>
        </p:spPr>
        <p:txBody>
          <a:bodyPr>
            <a:spAutoFit/>
          </a:bodyPr>
          <a:lstStyle/>
          <a:p>
            <a:r>
              <a:rPr lang="en-US" sz="3200"/>
              <a:t>It has been three years now…although gratitude was not my initial feeling the sense of thankfulness is still growing.  My life has changed so much that I no longer give any thought to what my physical troubles may have cost me.  If they had not happened I would have missed something so great that I can no longer imagine myself without it.  Disability is still a big part of my world and it looks like as time goes on it will become even more so, but it is not my life.  It cannot and will not rule me.”</a:t>
            </a:r>
          </a:p>
          <a:p>
            <a:r>
              <a:rPr lang="en-US" sz="3200"/>
              <a:t>--59 year-old male, Post-Polio syndrome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title" idx="4294967295"/>
          </p:nvPr>
        </p:nvSpPr>
        <p:spPr>
          <a:xfrm>
            <a:off x="0" y="274638"/>
            <a:ext cx="8229600" cy="563562"/>
          </a:xfrm>
        </p:spPr>
        <p:txBody>
          <a:bodyPr/>
          <a:lstStyle/>
          <a:p>
            <a:r>
              <a:rPr lang="en-US" sz="4000">
                <a:solidFill>
                  <a:srgbClr val="000066"/>
                </a:solidFill>
              </a:rPr>
              <a:t>      For more information…</a:t>
            </a:r>
          </a:p>
        </p:txBody>
      </p:sp>
      <p:pic>
        <p:nvPicPr>
          <p:cNvPr id="947203" name="Picture 3" descr="thanks_cover"/>
          <p:cNvPicPr>
            <a:picLocks noChangeAspect="1" noChangeArrowheads="1"/>
          </p:cNvPicPr>
          <p:nvPr/>
        </p:nvPicPr>
        <p:blipFill>
          <a:blip r:embed="rId3" cstate="print"/>
          <a:srcRect l="19647" t="27777" r="14706"/>
          <a:stretch>
            <a:fillRect/>
          </a:stretch>
        </p:blipFill>
        <p:spPr bwMode="auto">
          <a:xfrm>
            <a:off x="3124200" y="990600"/>
            <a:ext cx="2816225" cy="4265613"/>
          </a:xfrm>
          <a:prstGeom prst="rect">
            <a:avLst/>
          </a:prstGeom>
          <a:noFill/>
        </p:spPr>
      </p:pic>
      <p:pic>
        <p:nvPicPr>
          <p:cNvPr id="947204" name="Picture 4" descr="41dvgwNGbSL"/>
          <p:cNvPicPr>
            <a:picLocks noChangeAspect="1" noChangeArrowheads="1"/>
          </p:cNvPicPr>
          <p:nvPr/>
        </p:nvPicPr>
        <p:blipFill>
          <a:blip r:embed="rId4" cstate="print">
            <a:lum contrast="-10000"/>
          </a:blip>
          <a:srcRect l="15936" r="13632"/>
          <a:stretch>
            <a:fillRect/>
          </a:stretch>
        </p:blipFill>
        <p:spPr bwMode="auto">
          <a:xfrm>
            <a:off x="6045200" y="1600200"/>
            <a:ext cx="3098800" cy="4398963"/>
          </a:xfrm>
          <a:prstGeom prst="rect">
            <a:avLst/>
          </a:prstGeom>
          <a:noFill/>
        </p:spPr>
      </p:pic>
      <p:pic>
        <p:nvPicPr>
          <p:cNvPr id="947205" name="Picture 5" descr="613KANJF9VL"/>
          <p:cNvPicPr>
            <a:picLocks noChangeAspect="1" noChangeArrowheads="1"/>
          </p:cNvPicPr>
          <p:nvPr/>
        </p:nvPicPr>
        <p:blipFill>
          <a:blip r:embed="rId5" cstate="print"/>
          <a:srcRect l="10561" r="9792"/>
          <a:stretch>
            <a:fillRect/>
          </a:stretch>
        </p:blipFill>
        <p:spPr bwMode="auto">
          <a:xfrm>
            <a:off x="0" y="1752600"/>
            <a:ext cx="3062288" cy="3843338"/>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body" sz="half" idx="1"/>
          </p:nvPr>
        </p:nvSpPr>
        <p:spPr>
          <a:xfrm>
            <a:off x="457200" y="3505200"/>
            <a:ext cx="4114800" cy="3352800"/>
          </a:xfrm>
        </p:spPr>
        <p:txBody>
          <a:bodyPr/>
          <a:lstStyle/>
          <a:p>
            <a:pPr>
              <a:buFontTx/>
              <a:buNone/>
            </a:pPr>
            <a:r>
              <a:rPr lang="en-US" sz="2800"/>
              <a:t>  </a:t>
            </a:r>
            <a:r>
              <a:rPr lang="en-US" sz="2800">
                <a:latin typeface="Times New Roman" pitchFamily="18" charset="0"/>
              </a:rPr>
              <a:t>“</a:t>
            </a:r>
            <a:r>
              <a:rPr lang="en-US" sz="2800">
                <a:solidFill>
                  <a:srgbClr val="000066"/>
                </a:solidFill>
                <a:latin typeface="Times New Roman" pitchFamily="18" charset="0"/>
              </a:rPr>
              <a:t>Love wholeheartedly, be surprised, give thanks and praise– then you will discover the fullness of your life”</a:t>
            </a:r>
          </a:p>
          <a:p>
            <a:pPr>
              <a:buFontTx/>
              <a:buNone/>
            </a:pPr>
            <a:endParaRPr lang="en-US" sz="2800">
              <a:solidFill>
                <a:srgbClr val="000066"/>
              </a:solidFill>
              <a:latin typeface="Times New Roman" pitchFamily="18" charset="0"/>
            </a:endParaRPr>
          </a:p>
        </p:txBody>
      </p:sp>
      <p:pic>
        <p:nvPicPr>
          <p:cNvPr id="907268" name="Picture 4" descr="0809126281"/>
          <p:cNvPicPr>
            <a:picLocks noChangeAspect="1" noChangeArrowheads="1"/>
          </p:cNvPicPr>
          <p:nvPr/>
        </p:nvPicPr>
        <p:blipFill>
          <a:blip r:embed="rId3" cstate="print"/>
          <a:srcRect b="8493"/>
          <a:stretch>
            <a:fillRect/>
          </a:stretch>
        </p:blipFill>
        <p:spPr bwMode="auto">
          <a:xfrm>
            <a:off x="1143000" y="152400"/>
            <a:ext cx="2386013" cy="3352800"/>
          </a:xfrm>
          <a:prstGeom prst="rect">
            <a:avLst/>
          </a:prstGeom>
          <a:noFill/>
        </p:spPr>
      </p:pic>
      <p:sp>
        <p:nvSpPr>
          <p:cNvPr id="907269" name="Rectangle 5"/>
          <p:cNvSpPr>
            <a:spLocks noGrp="1" noChangeArrowheads="1"/>
          </p:cNvSpPr>
          <p:nvPr>
            <p:ph type="title"/>
          </p:nvPr>
        </p:nvSpPr>
        <p:spPr>
          <a:xfrm>
            <a:off x="4953000" y="930275"/>
            <a:ext cx="3733800" cy="1143000"/>
          </a:xfrm>
        </p:spPr>
        <p:txBody>
          <a:bodyPr/>
          <a:lstStyle/>
          <a:p>
            <a:endParaRPr lang="en-US">
              <a:solidFill>
                <a:srgbClr val="000066"/>
              </a:solidFill>
            </a:endParaRPr>
          </a:p>
        </p:txBody>
      </p:sp>
      <p:pic>
        <p:nvPicPr>
          <p:cNvPr id="907272" name="Picture 8" descr="David_Steindl_Rast"/>
          <p:cNvPicPr>
            <a:picLocks noGrp="1" noChangeAspect="1" noChangeArrowheads="1"/>
          </p:cNvPicPr>
          <p:nvPr>
            <p:ph type="clipArt" sz="half" idx="2"/>
          </p:nvPr>
        </p:nvPicPr>
        <p:blipFill>
          <a:blip r:embed="rId4" cstate="print"/>
          <a:srcRect/>
          <a:stretch>
            <a:fillRect/>
          </a:stretch>
        </p:blipFill>
        <p:spPr>
          <a:xfrm>
            <a:off x="5334000" y="1828800"/>
            <a:ext cx="2312988" cy="34686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Grp="1" noChangeArrowheads="1"/>
          </p:cNvSpPr>
          <p:nvPr>
            <p:ph type="title" idx="4294967295"/>
          </p:nvPr>
        </p:nvSpPr>
        <p:spPr/>
        <p:txBody>
          <a:bodyPr/>
          <a:lstStyle/>
          <a:p>
            <a:r>
              <a:rPr lang="en-US" sz="4000"/>
              <a:t>The Positive Psychology Movement</a:t>
            </a:r>
          </a:p>
        </p:txBody>
      </p:sp>
      <p:sp>
        <p:nvSpPr>
          <p:cNvPr id="957443" name="Rectangle 3"/>
          <p:cNvSpPr>
            <a:spLocks noGrp="1" noChangeArrowheads="1"/>
          </p:cNvSpPr>
          <p:nvPr>
            <p:ph type="body" idx="4294967295"/>
          </p:nvPr>
        </p:nvSpPr>
        <p:spPr/>
        <p:txBody>
          <a:bodyPr/>
          <a:lstStyle/>
          <a:p>
            <a:r>
              <a:rPr lang="en-US" sz="3600">
                <a:latin typeface="Times New Roman" pitchFamily="18" charset="0"/>
              </a:rPr>
              <a:t>Attempts to correct the overemphasis on weakness and pathology that has dominated psychology for past ½ century (the disease model)</a:t>
            </a:r>
          </a:p>
          <a:p>
            <a:r>
              <a:rPr lang="en-US" sz="3600">
                <a:latin typeface="Times New Roman" pitchFamily="18" charset="0"/>
              </a:rPr>
              <a:t>Purpose: To define, understand scientifically and help build fulfilling lives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idx="4294967295"/>
          </p:nvPr>
        </p:nvSpPr>
        <p:spPr>
          <a:xfrm>
            <a:off x="457200" y="457200"/>
            <a:ext cx="8686800" cy="1219200"/>
          </a:xfrm>
        </p:spPr>
        <p:txBody>
          <a:bodyPr/>
          <a:lstStyle/>
          <a:p>
            <a:r>
              <a:rPr lang="en-US" sz="3800"/>
              <a:t>Fix What’s Wrong vs. Build What’s Strong</a:t>
            </a:r>
            <a:endParaRPr lang="en-US" sz="3800">
              <a:latin typeface="Times New Roman" pitchFamily="18" charset="0"/>
            </a:endParaRPr>
          </a:p>
        </p:txBody>
      </p:sp>
      <p:sp>
        <p:nvSpPr>
          <p:cNvPr id="958467" name="Rectangle 3"/>
          <p:cNvSpPr>
            <a:spLocks noGrp="1" noChangeArrowheads="1"/>
          </p:cNvSpPr>
          <p:nvPr>
            <p:ph type="body" sz="half" idx="4294967295"/>
          </p:nvPr>
        </p:nvSpPr>
        <p:spPr>
          <a:xfrm>
            <a:off x="1447800" y="1600200"/>
            <a:ext cx="3549650" cy="4525963"/>
          </a:xfrm>
        </p:spPr>
        <p:txBody>
          <a:bodyPr/>
          <a:lstStyle/>
          <a:p>
            <a:pPr marL="533400" indent="-533400">
              <a:buFontTx/>
              <a:buNone/>
            </a:pPr>
            <a:r>
              <a:rPr lang="en-US" sz="2800"/>
              <a:t>    </a:t>
            </a:r>
            <a:r>
              <a:rPr lang="en-US" sz="2800" u="sng"/>
              <a:t>Negative Psychology</a:t>
            </a:r>
            <a:r>
              <a:rPr lang="en-US" sz="2800"/>
              <a:t> </a:t>
            </a:r>
          </a:p>
          <a:p>
            <a:pPr marL="533400" indent="-533400">
              <a:buFontTx/>
              <a:buNone/>
            </a:pPr>
            <a:r>
              <a:rPr lang="en-US" sz="2800"/>
              <a:t>     The alleviation of:</a:t>
            </a:r>
          </a:p>
          <a:p>
            <a:pPr marL="533400" indent="-533400">
              <a:buFont typeface="Wingdings" pitchFamily="2" charset="2"/>
              <a:buAutoNum type="arabicPeriod"/>
            </a:pPr>
            <a:r>
              <a:rPr lang="en-US" sz="2800"/>
              <a:t>Debilitating symptoms</a:t>
            </a:r>
          </a:p>
          <a:p>
            <a:pPr marL="533400" indent="-533400">
              <a:buFont typeface="Wingdings" pitchFamily="2" charset="2"/>
              <a:buAutoNum type="arabicPeriod"/>
            </a:pPr>
            <a:r>
              <a:rPr lang="en-US" sz="2800"/>
              <a:t>Negative emotions (F.A.D.)</a:t>
            </a:r>
          </a:p>
          <a:p>
            <a:pPr marL="533400" indent="-533400">
              <a:buFont typeface="Wingdings" pitchFamily="2" charset="2"/>
              <a:buAutoNum type="arabicPeriod"/>
            </a:pPr>
            <a:r>
              <a:rPr lang="en-US" sz="2800"/>
              <a:t>Maladaptive character traits</a:t>
            </a:r>
          </a:p>
          <a:p>
            <a:pPr marL="533400" indent="-533400">
              <a:buFont typeface="Wingdings" pitchFamily="2" charset="2"/>
              <a:buAutoNum type="arabicPeriod"/>
            </a:pPr>
            <a:endParaRPr lang="en-US" sz="2800"/>
          </a:p>
        </p:txBody>
      </p:sp>
      <p:sp>
        <p:nvSpPr>
          <p:cNvPr id="958468" name="Rectangle 4"/>
          <p:cNvSpPr>
            <a:spLocks noGrp="1" noChangeArrowheads="1"/>
          </p:cNvSpPr>
          <p:nvPr>
            <p:ph type="body" sz="half" idx="4294967295"/>
          </p:nvPr>
        </p:nvSpPr>
        <p:spPr>
          <a:xfrm>
            <a:off x="5137150" y="1600200"/>
            <a:ext cx="3549650" cy="4525963"/>
          </a:xfrm>
        </p:spPr>
        <p:txBody>
          <a:bodyPr/>
          <a:lstStyle/>
          <a:p>
            <a:pPr marL="533400" indent="-533400">
              <a:buFontTx/>
              <a:buNone/>
            </a:pPr>
            <a:r>
              <a:rPr lang="en-US" sz="2800" u="sng"/>
              <a:t>Positive Psychology</a:t>
            </a:r>
          </a:p>
          <a:p>
            <a:pPr marL="533400" indent="-533400">
              <a:buFontTx/>
              <a:buNone/>
            </a:pPr>
            <a:r>
              <a:rPr lang="en-US" sz="2800"/>
              <a:t>    Fostering:</a:t>
            </a:r>
          </a:p>
          <a:p>
            <a:pPr marL="533400" indent="-533400">
              <a:buFont typeface="Wingdings" pitchFamily="2" charset="2"/>
              <a:buAutoNum type="arabicPeriod"/>
            </a:pPr>
            <a:r>
              <a:rPr lang="en-US" sz="2800"/>
              <a:t>Positive emotions</a:t>
            </a:r>
          </a:p>
          <a:p>
            <a:pPr marL="533400" indent="-533400">
              <a:buFont typeface="Wingdings" pitchFamily="2" charset="2"/>
              <a:buAutoNum type="arabicPeriod"/>
            </a:pPr>
            <a:r>
              <a:rPr lang="en-US" sz="2800"/>
              <a:t>Strengths/virtues</a:t>
            </a:r>
          </a:p>
          <a:p>
            <a:pPr marL="533400" indent="-533400">
              <a:buFont typeface="Wingdings" pitchFamily="2" charset="2"/>
              <a:buAutoNum type="arabicPeriod"/>
            </a:pPr>
            <a:r>
              <a:rPr lang="en-US" sz="2800"/>
              <a:t>Optimal functioning and well-being</a:t>
            </a:r>
          </a:p>
          <a:p>
            <a:pPr marL="533400" indent="-533400">
              <a:buFont typeface="Wingdings" pitchFamily="2" charset="2"/>
              <a:buAutoNum type="arabicPeriod"/>
            </a:pPr>
            <a:endParaRPr lang="en-US" sz="2800"/>
          </a:p>
          <a:p>
            <a:pPr marL="533400" indent="-533400">
              <a:buFont typeface="Wingdings" pitchFamily="2" charset="2"/>
              <a:buAutoNum type="arabicPeriod"/>
            </a:pPr>
            <a:endParaRPr 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idx="4294967295"/>
          </p:nvPr>
        </p:nvSpPr>
        <p:spPr>
          <a:xfrm>
            <a:off x="457200" y="274638"/>
            <a:ext cx="8686800" cy="1249362"/>
          </a:xfrm>
        </p:spPr>
        <p:txBody>
          <a:bodyPr/>
          <a:lstStyle/>
          <a:p>
            <a:r>
              <a:rPr lang="en-US"/>
              <a:t>Positive Psychology: Assumptions</a:t>
            </a:r>
            <a:endParaRPr lang="en-US">
              <a:solidFill>
                <a:srgbClr val="FFFF00"/>
              </a:solidFill>
            </a:endParaRPr>
          </a:p>
        </p:txBody>
      </p:sp>
      <p:sp>
        <p:nvSpPr>
          <p:cNvPr id="959491" name="Rectangle 3"/>
          <p:cNvSpPr>
            <a:spLocks noGrp="1" noChangeArrowheads="1"/>
          </p:cNvSpPr>
          <p:nvPr>
            <p:ph type="body" idx="4294967295"/>
          </p:nvPr>
        </p:nvSpPr>
        <p:spPr>
          <a:xfrm>
            <a:off x="1447800" y="1679575"/>
            <a:ext cx="7239000" cy="4330700"/>
          </a:xfrm>
        </p:spPr>
        <p:txBody>
          <a:bodyPr/>
          <a:lstStyle/>
          <a:p>
            <a:r>
              <a:rPr lang="en-US"/>
              <a:t>Positive is not just the absence of the negative</a:t>
            </a:r>
          </a:p>
          <a:p>
            <a:r>
              <a:rPr lang="en-US">
                <a:latin typeface="Times New Roman" pitchFamily="18" charset="0"/>
              </a:rPr>
              <a:t>Positive emotions and traits are essential in preventing problems, coping with problems, and recovery from problems</a:t>
            </a:r>
          </a:p>
          <a:p>
            <a:r>
              <a:rPr lang="en-US">
                <a:latin typeface="Times New Roman" pitchFamily="18" charset="0"/>
              </a:rPr>
              <a:t>An emphasis on strengths and potentials might prove more effective than the “fixing what is wrong” approach</a:t>
            </a:r>
          </a:p>
          <a:p>
            <a:endParaRPr lang="en-US">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sed Leaves design template">
  <a:themeElements>
    <a:clrScheme name="Pressed Leaves design template 13">
      <a:dk1>
        <a:srgbClr val="000000"/>
      </a:dk1>
      <a:lt1>
        <a:srgbClr val="F1ECD8"/>
      </a:lt1>
      <a:dk2>
        <a:srgbClr val="4F261E"/>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fontScheme name="Pressed Leaves design 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sed Leav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sed Leav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sed Leav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sed Leav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sed Leav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sed Leav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sed Leav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sed Leav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sed Leav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sed Leav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sed Leav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sed Leav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sed Leaves design template 13">
        <a:dk1>
          <a:srgbClr val="000000"/>
        </a:dk1>
        <a:lt1>
          <a:srgbClr val="F1ECD8"/>
        </a:lt1>
        <a:dk2>
          <a:srgbClr val="4F261E"/>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sed Leav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2.xml><?xml version="1.0" encoding="utf-8"?>
<a:themeOverride xmlns:a="http://schemas.openxmlformats.org/drawingml/2006/main">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themeOverride>
</file>

<file path=ppt/theme/themeOverride3.xml><?xml version="1.0" encoding="utf-8"?>
<a:themeOverride xmlns:a="http://schemas.openxmlformats.org/drawingml/2006/main">
  <a:clrScheme name="Pressed Leav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4.xml><?xml version="1.0" encoding="utf-8"?>
<a:themeOverride xmlns:a="http://schemas.openxmlformats.org/drawingml/2006/main">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themeOverride>
</file>

<file path=ppt/theme/themeOverride5.xml><?xml version="1.0" encoding="utf-8"?>
<a:themeOverride xmlns:a="http://schemas.openxmlformats.org/drawingml/2006/main">
  <a:clrScheme name="Pressed Leav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6.xml><?xml version="1.0" encoding="utf-8"?>
<a:themeOverride xmlns:a="http://schemas.openxmlformats.org/drawingml/2006/main">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themeOverride>
</file>

<file path=ppt/theme/themeOverride7.xml><?xml version="1.0" encoding="utf-8"?>
<a:themeOverride xmlns:a="http://schemas.openxmlformats.org/drawingml/2006/main">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themeOverride>
</file>

<file path=ppt/theme/themeOverride8.xml><?xml version="1.0" encoding="utf-8"?>
<a:themeOverride xmlns:a="http://schemas.openxmlformats.org/drawingml/2006/main">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themeOverride>
</file>

<file path=docProps/app.xml><?xml version="1.0" encoding="utf-8"?>
<Properties xmlns="http://schemas.openxmlformats.org/officeDocument/2006/extended-properties" xmlns:vt="http://schemas.openxmlformats.org/officeDocument/2006/docPropsVTypes">
  <Template>Shimmer</Template>
  <TotalTime>3852</TotalTime>
  <Words>3142</Words>
  <Application>Microsoft Office PowerPoint</Application>
  <PresentationFormat>On-screen Show (4:3)</PresentationFormat>
  <Paragraphs>423</Paragraphs>
  <Slides>65</Slides>
  <Notes>56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65</vt:i4>
      </vt:variant>
    </vt:vector>
  </HeadingPairs>
  <TitlesOfParts>
    <vt:vector size="78" baseType="lpstr">
      <vt:lpstr>Times New Roman</vt:lpstr>
      <vt:lpstr>Tahoma</vt:lpstr>
      <vt:lpstr>Arial</vt:lpstr>
      <vt:lpstr>Wingdings</vt:lpstr>
      <vt:lpstr>Garamond</vt:lpstr>
      <vt:lpstr>Verdana</vt:lpstr>
      <vt:lpstr>Trebuchet MS</vt:lpstr>
      <vt:lpstr>ヒラギノ角ゴ Pro W3</vt:lpstr>
      <vt:lpstr>Times</vt:lpstr>
      <vt:lpstr>Monotype Sorts</vt:lpstr>
      <vt:lpstr>Compass</vt:lpstr>
      <vt:lpstr>Pressed Leaves design template</vt:lpstr>
      <vt:lpstr>Competition</vt:lpstr>
      <vt:lpstr>Cultivating Gratitude: Evidence-Based Practices</vt:lpstr>
      <vt:lpstr>Enhancing feeling and being…</vt:lpstr>
      <vt:lpstr>Slide 3</vt:lpstr>
      <vt:lpstr>The failure to express gratitude: exploring why  </vt:lpstr>
      <vt:lpstr>Taking AIM on gratitude…</vt:lpstr>
      <vt:lpstr>Gratitude Exercises I: The “Mystic” Pizza Exercise</vt:lpstr>
      <vt:lpstr>The Positive Psychology Movement</vt:lpstr>
      <vt:lpstr>Fix What’s Wrong vs. Build What’s Strong</vt:lpstr>
      <vt:lpstr>Positive Psychology: Assumptions</vt:lpstr>
      <vt:lpstr>   Manual of the Sanities: The VIA</vt:lpstr>
      <vt:lpstr>The 24 Character Strengths *  (Shown by 6 Virtues)</vt:lpstr>
      <vt:lpstr>Why Focus on Character Strengths?</vt:lpstr>
      <vt:lpstr>Group PPT – Pilot Study</vt:lpstr>
      <vt:lpstr>Group PPT – Pilot Study</vt:lpstr>
      <vt:lpstr>Group PPT exercise descriptions:</vt:lpstr>
      <vt:lpstr>Group PPT – Pilot Study</vt:lpstr>
      <vt:lpstr>Next step: When to use PPT?</vt:lpstr>
      <vt:lpstr>Are PP Interventions Effective?</vt:lpstr>
      <vt:lpstr>Recommendations:</vt:lpstr>
      <vt:lpstr> Evidence-Based Prescriptions for Building Gratitude: The Top 10</vt:lpstr>
      <vt:lpstr>The Benefits of Gratitude Interventions</vt:lpstr>
      <vt:lpstr>Are there limits to the benefits?</vt:lpstr>
      <vt:lpstr>Why is journaling beneficial?</vt:lpstr>
      <vt:lpstr>An Integrated Mind-Body Gratitude Training</vt:lpstr>
      <vt:lpstr>Gratitude Exercise II: The Daily Gratitude Inventory</vt:lpstr>
      <vt:lpstr>What is the optimal gratitude intervention?</vt:lpstr>
      <vt:lpstr>Changes in well-being as a function of counting blessings</vt:lpstr>
      <vt:lpstr>It’s not how often, it’s how…</vt:lpstr>
      <vt:lpstr>How to develop a practice of “counting your blessings”</vt:lpstr>
      <vt:lpstr>Gratitude Exercise III:</vt:lpstr>
      <vt:lpstr>It’s a Wonderful Life:  The George Bailey effect</vt:lpstr>
      <vt:lpstr>  Naikan: “Looking inside”</vt:lpstr>
      <vt:lpstr>     Two principal themes:</vt:lpstr>
      <vt:lpstr>Naikan has reported to be effective in the following domains:</vt:lpstr>
      <vt:lpstr>Myths About Gratitude</vt:lpstr>
      <vt:lpstr>   Gratitude: </vt:lpstr>
      <vt:lpstr>Slide 37</vt:lpstr>
      <vt:lpstr>Two components of gratitude:</vt:lpstr>
      <vt:lpstr>Can people be too grateful?</vt:lpstr>
      <vt:lpstr>Gratitude in the VIA: Some data from Peterson and colleagues</vt:lpstr>
      <vt:lpstr> Can people be too happy?</vt:lpstr>
      <vt:lpstr>Slide 42</vt:lpstr>
      <vt:lpstr>Why?</vt:lpstr>
      <vt:lpstr>Myths About Gratitude</vt:lpstr>
      <vt:lpstr>Does gratitude encourage passivity? Gratitude facilitates goal attainment</vt:lpstr>
      <vt:lpstr> Myth: Gratitude just another form of positive thinking, akin to denial (unrealistic) </vt:lpstr>
      <vt:lpstr>Does gratitude motivate moral action?</vt:lpstr>
      <vt:lpstr>Albert Schweitzer on gratitude</vt:lpstr>
      <vt:lpstr>What’s Beyond the  Letter and the Journal?</vt:lpstr>
      <vt:lpstr>Slide 50</vt:lpstr>
      <vt:lpstr>Come to your senses:  Gratitude for our bodies</vt:lpstr>
      <vt:lpstr>Grateful vs. Ungrateful People: Contrasting Worldviews</vt:lpstr>
      <vt:lpstr>Self-Concepts of Low-Income Older Women</vt:lpstr>
      <vt:lpstr>9. Going through the motions can trigger the emotion</vt:lpstr>
      <vt:lpstr>10. Thinking Outside the Box</vt:lpstr>
      <vt:lpstr>Gratitude to Institutions?</vt:lpstr>
      <vt:lpstr>A therapeutic/psycho educational program for gratitude: Six sessions</vt:lpstr>
      <vt:lpstr>Integrated Mind-Body  Gratitude Training: Goals</vt:lpstr>
      <vt:lpstr>Attentional Training: Three stages</vt:lpstr>
      <vt:lpstr>Effects of Attentional Gratitude Training </vt:lpstr>
      <vt:lpstr>Slide 61</vt:lpstr>
      <vt:lpstr>Slide 62</vt:lpstr>
      <vt:lpstr>Slide 63</vt:lpstr>
      <vt:lpstr>      For more information…</vt:lpstr>
      <vt:lpstr>Slide 65</vt:lpstr>
    </vt:vector>
  </TitlesOfParts>
  <Company>UC Davis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Psychology</dc:creator>
  <cp:lastModifiedBy>wagnerkl</cp:lastModifiedBy>
  <cp:revision>256</cp:revision>
  <cp:lastPrinted>1601-01-01T00:00:00Z</cp:lastPrinted>
  <dcterms:created xsi:type="dcterms:W3CDTF">2000-06-23T17:34:38Z</dcterms:created>
  <dcterms:modified xsi:type="dcterms:W3CDTF">2010-06-22T18:00:45Z</dcterms:modified>
</cp:coreProperties>
</file>