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Default Extension="bin" ContentType="application/vnd.openxmlformats-officedocument.oleObject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theme/themeOverride29.xml" ContentType="application/vnd.openxmlformats-officedocument.themeOverr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25.xml" ContentType="application/vnd.openxmlformats-officedocument.themeOverrid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66.xml" ContentType="application/vnd.openxmlformats-officedocument.presentationml.slideLayout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7.xml" ContentType="application/vnd.openxmlformats-officedocument.themeOverr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951" r:id="rId2"/>
    <p:sldMasterId id="2147483989" r:id="rId3"/>
    <p:sldMasterId id="2147484016" r:id="rId4"/>
    <p:sldMasterId id="2147484162" r:id="rId5"/>
    <p:sldMasterId id="2147484279" r:id="rId6"/>
    <p:sldMasterId id="2147484281" r:id="rId7"/>
    <p:sldMasterId id="2147484292" r:id="rId8"/>
    <p:sldMasterId id="2147484302" r:id="rId9"/>
    <p:sldMasterId id="2147484306" r:id="rId10"/>
    <p:sldMasterId id="2147484308" r:id="rId11"/>
  </p:sldMasterIdLst>
  <p:notesMasterIdLst>
    <p:notesMasterId r:id="rId47"/>
  </p:notesMasterIdLst>
  <p:handoutMasterIdLst>
    <p:handoutMasterId r:id="rId48"/>
  </p:handoutMasterIdLst>
  <p:sldIdLst>
    <p:sldId id="712" r:id="rId12"/>
    <p:sldId id="658" r:id="rId13"/>
    <p:sldId id="615" r:id="rId14"/>
    <p:sldId id="405" r:id="rId15"/>
    <p:sldId id="705" r:id="rId16"/>
    <p:sldId id="630" r:id="rId17"/>
    <p:sldId id="673" r:id="rId18"/>
    <p:sldId id="709" r:id="rId19"/>
    <p:sldId id="710" r:id="rId20"/>
    <p:sldId id="674" r:id="rId21"/>
    <p:sldId id="675" r:id="rId22"/>
    <p:sldId id="632" r:id="rId23"/>
    <p:sldId id="573" r:id="rId24"/>
    <p:sldId id="659" r:id="rId25"/>
    <p:sldId id="676" r:id="rId26"/>
    <p:sldId id="660" r:id="rId27"/>
    <p:sldId id="661" r:id="rId28"/>
    <p:sldId id="662" r:id="rId29"/>
    <p:sldId id="668" r:id="rId30"/>
    <p:sldId id="457" r:id="rId31"/>
    <p:sldId id="703" r:id="rId32"/>
    <p:sldId id="704" r:id="rId33"/>
    <p:sldId id="501" r:id="rId34"/>
    <p:sldId id="502" r:id="rId35"/>
    <p:sldId id="395" r:id="rId36"/>
    <p:sldId id="620" r:id="rId37"/>
    <p:sldId id="621" r:id="rId38"/>
    <p:sldId id="622" r:id="rId39"/>
    <p:sldId id="624" r:id="rId40"/>
    <p:sldId id="623" r:id="rId41"/>
    <p:sldId id="706" r:id="rId42"/>
    <p:sldId id="711" r:id="rId43"/>
    <p:sldId id="669" r:id="rId44"/>
    <p:sldId id="592" r:id="rId45"/>
    <p:sldId id="611" r:id="rId4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3366"/>
    <a:srgbClr val="800000"/>
    <a:srgbClr val="000099"/>
    <a:srgbClr val="FF9900"/>
    <a:srgbClr val="FFFF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" autoAdjust="0"/>
    <p:restoredTop sz="94683" autoAdjust="0"/>
  </p:normalViewPr>
  <p:slideViewPr>
    <p:cSldViewPr>
      <p:cViewPr varScale="1">
        <p:scale>
          <a:sx n="70" d="100"/>
          <a:sy n="70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4" tIns="48407" rIns="96814" bIns="48407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4" tIns="48407" rIns="96814" bIns="48407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4" tIns="48407" rIns="96814" bIns="48407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4" tIns="48407" rIns="96814" bIns="48407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235AACB-E900-4D84-9F85-93AC5C5E5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4" tIns="48407" rIns="96814" bIns="48407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4" tIns="48407" rIns="96814" bIns="48407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4" tIns="48407" rIns="96814" bIns="48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4" tIns="48407" rIns="96814" bIns="48407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4" tIns="48407" rIns="96814" bIns="48407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4985898-AB98-4E68-B81E-8971F936A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48407" rIns="96814" bIns="48407" anchor="b"/>
          <a:lstStyle/>
          <a:p>
            <a:pPr algn="r" defTabSz="968375"/>
            <a:fld id="{A98FF556-8B50-4D14-A39B-C7F489A2D464}" type="slidenum">
              <a:rPr lang="en-US" sz="1200">
                <a:latin typeface="Times New Roman" pitchFamily="18" charset="0"/>
              </a:rPr>
              <a:pPr algn="r" defTabSz="968375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83711-FE0E-48CD-844A-2D32A100EDC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C615D-8F12-4F0D-80B9-724C1A328FB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15963"/>
            <a:ext cx="4773612" cy="357981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3300" y="4533900"/>
            <a:ext cx="5360988" cy="43751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48407" rIns="96814" bIns="48407" anchor="b"/>
          <a:lstStyle/>
          <a:p>
            <a:pPr algn="r" defTabSz="968375"/>
            <a:fld id="{978202EE-294C-4F43-8C42-8DB51257BD17}" type="slidenum">
              <a:rPr lang="en-US" sz="1200">
                <a:latin typeface="Times New Roman" pitchFamily="18" charset="0"/>
              </a:rPr>
              <a:pPr algn="r" defTabSz="968375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48407" rIns="96814" bIns="48407" anchor="b"/>
          <a:lstStyle/>
          <a:p>
            <a:pPr algn="r" defTabSz="968375"/>
            <a:fld id="{7510A070-A94C-4B8A-9995-D75C09E6DEE6}" type="slidenum">
              <a:rPr lang="en-US" sz="1200">
                <a:latin typeface="Times New Roman" pitchFamily="18" charset="0"/>
              </a:rPr>
              <a:pPr algn="r" defTabSz="968375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15963"/>
            <a:ext cx="4773612" cy="3579812"/>
          </a:xfrm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3300" y="4533900"/>
            <a:ext cx="5360988" cy="43767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48407" rIns="96814" bIns="48407" anchor="b"/>
          <a:lstStyle/>
          <a:p>
            <a:pPr algn="r" defTabSz="968375"/>
            <a:fld id="{71AFDCF4-FE89-4A3F-A134-686B56C3DD21}" type="slidenum">
              <a:rPr lang="en-US" sz="1200">
                <a:latin typeface="Times New Roman" pitchFamily="18" charset="0"/>
              </a:rPr>
              <a:pPr algn="r" defTabSz="968375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15963"/>
            <a:ext cx="4773612" cy="3579812"/>
          </a:xfrm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533900"/>
            <a:ext cx="5359400" cy="4376738"/>
          </a:xfrm>
          <a:noFill/>
          <a:ln/>
        </p:spPr>
        <p:txBody>
          <a:bodyPr lIns="97552" tIns="48776" rIns="97552" bIns="487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48407" rIns="96814" bIns="48407" anchor="b"/>
          <a:lstStyle/>
          <a:p>
            <a:pPr algn="r" defTabSz="968375"/>
            <a:fld id="{71001AB8-38FD-4D04-AE9F-6A184C03282E}" type="slidenum">
              <a:rPr lang="en-US" sz="1200">
                <a:latin typeface="Times New Roman" pitchFamily="18" charset="0"/>
              </a:rPr>
              <a:pPr algn="r" defTabSz="968375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9491" name="Rectangle 7"/>
          <p:cNvSpPr txBox="1">
            <a:spLocks noGrp="1" noChangeArrowheads="1"/>
          </p:cNvSpPr>
          <p:nvPr/>
        </p:nvSpPr>
        <p:spPr bwMode="auto">
          <a:xfrm>
            <a:off x="4103688" y="9148763"/>
            <a:ext cx="31813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66" tIns="48783" rIns="97566" bIns="48783" anchor="b"/>
          <a:lstStyle/>
          <a:p>
            <a:pPr algn="r" defTabSz="976313"/>
            <a:fld id="{E4F17AC8-ABD6-40CA-A7B0-CEC488F1051F}" type="slidenum">
              <a:rPr lang="en-US" sz="1300">
                <a:latin typeface="Times New Roman" pitchFamily="18" charset="0"/>
              </a:rPr>
              <a:pPr algn="r" defTabSz="976313"/>
              <a:t>18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19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 lIns="97566" tIns="48783" rIns="97566" bIns="4878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48407" rIns="96814" bIns="48407" anchor="b"/>
          <a:lstStyle/>
          <a:p>
            <a:pPr algn="r" defTabSz="968375"/>
            <a:fld id="{0C92477B-4A89-4FA5-A88B-D52129DBF4ED}" type="slidenum">
              <a:rPr lang="en-US" sz="1200">
                <a:latin typeface="Times New Roman" pitchFamily="18" charset="0"/>
              </a:rPr>
              <a:pPr algn="r" defTabSz="968375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1779" name="Rectangle 7"/>
          <p:cNvSpPr txBox="1">
            <a:spLocks noGrp="1" noChangeArrowheads="1"/>
          </p:cNvSpPr>
          <p:nvPr/>
        </p:nvSpPr>
        <p:spPr bwMode="auto">
          <a:xfrm>
            <a:off x="4103688" y="9148763"/>
            <a:ext cx="31813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66" tIns="48783" rIns="97566" bIns="48783" anchor="b"/>
          <a:lstStyle/>
          <a:p>
            <a:pPr algn="r" defTabSz="976313"/>
            <a:fld id="{04B4C3A0-26F0-40F0-A00C-46F1E785120F}" type="slidenum">
              <a:rPr lang="en-US" sz="1300">
                <a:latin typeface="Times New Roman" pitchFamily="18" charset="0"/>
              </a:rPr>
              <a:pPr algn="r" defTabSz="976313"/>
              <a:t>19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31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15963"/>
            <a:ext cx="4773612" cy="3579812"/>
          </a:xfrm>
          <a:ln/>
        </p:spPr>
      </p:sp>
      <p:sp>
        <p:nvSpPr>
          <p:cNvPr id="331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3300" y="4533900"/>
            <a:ext cx="5360988" cy="4376738"/>
          </a:xfrm>
          <a:noFill/>
          <a:ln/>
        </p:spPr>
        <p:txBody>
          <a:bodyPr lIns="97566" tIns="48783" rIns="97566" bIns="48783"/>
          <a:lstStyle/>
          <a:p>
            <a:r>
              <a:rPr lang="en-US" smtClean="0"/>
              <a:t>A life of pervasive thankfulness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11F97-81E3-4767-9861-C64E622D2DB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 txBox="1">
            <a:spLocks noGrp="1" noChangeArrowheads="1"/>
          </p:cNvSpPr>
          <p:nvPr/>
        </p:nvSpPr>
        <p:spPr bwMode="auto">
          <a:xfrm>
            <a:off x="4103688" y="9148763"/>
            <a:ext cx="31813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66" tIns="48783" rIns="97566" bIns="48783" anchor="b"/>
          <a:lstStyle/>
          <a:p>
            <a:pPr algn="r" defTabSz="976313"/>
            <a:fld id="{B2121E79-7BC0-417A-A550-47EC321BFA75}" type="slidenum">
              <a:rPr lang="en-US" sz="1300">
                <a:latin typeface="Times New Roman" pitchFamily="18" charset="0"/>
              </a:rPr>
              <a:pPr algn="r" defTabSz="976313"/>
              <a:t>21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993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566" tIns="48783" rIns="97566" bIns="4878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C4D5B-9FDD-455D-AD26-17545397C9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 txBox="1">
            <a:spLocks noGrp="1" noChangeArrowheads="1"/>
          </p:cNvSpPr>
          <p:nvPr/>
        </p:nvSpPr>
        <p:spPr bwMode="auto">
          <a:xfrm>
            <a:off x="4103688" y="9148763"/>
            <a:ext cx="31813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66" tIns="48783" rIns="97566" bIns="48783" anchor="b"/>
          <a:lstStyle/>
          <a:p>
            <a:pPr algn="r" defTabSz="976313"/>
            <a:fld id="{B1CEBCCD-2AE0-46D4-82BF-DC20EBCB7B7C}" type="slidenum">
              <a:rPr lang="en-US" sz="1300">
                <a:latin typeface="Times New Roman" pitchFamily="18" charset="0"/>
              </a:rPr>
              <a:pPr algn="r" defTabSz="976313"/>
              <a:t>22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4014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98575" y="715963"/>
            <a:ext cx="4773613" cy="3579812"/>
          </a:xfrm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533900"/>
            <a:ext cx="5359400" cy="4376738"/>
          </a:xfrm>
          <a:noFill/>
          <a:ln/>
        </p:spPr>
        <p:txBody>
          <a:bodyPr lIns="97566" tIns="48783" rIns="97566" bIns="4878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EA500-A9F1-44D3-88E4-C780E817244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3B32A-1915-4A2B-B0DF-A1D44B90F45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5AD5B-1FB9-445E-8469-1AB72C1FBD9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C2598-49B9-4223-BA74-4421B4B4CFF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4F2E3-E066-479C-96BC-1F292AC70BF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87A3D-688C-46FF-B8A9-2EB440091E9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C4C1B-E5BA-4534-A3E0-3E2BE5C5D1B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E4B0E-A547-4A02-9CCE-1CB84A21E90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48407" rIns="96814" bIns="48407" anchor="b"/>
          <a:lstStyle/>
          <a:p>
            <a:pPr algn="r" defTabSz="968375"/>
            <a:fld id="{57816440-BBE1-4BF3-B243-B946C8D0CD74}" type="slidenum">
              <a:rPr lang="en-US" sz="1200">
                <a:latin typeface="Times New Roman" pitchFamily="18" charset="0"/>
              </a:rPr>
              <a:pPr algn="r" defTabSz="968375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27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4BC59-AF79-474D-ACAA-BF55110DF6C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48407" rIns="96814" bIns="48407" anchor="b"/>
          <a:lstStyle/>
          <a:p>
            <a:pPr algn="r" defTabSz="968375"/>
            <a:fld id="{364AD762-DAFB-4F9D-91E9-7F9EBD83E22B}" type="slidenum">
              <a:rPr lang="en-US" sz="1200">
                <a:latin typeface="Times New Roman" pitchFamily="18" charset="0"/>
              </a:rPr>
              <a:pPr algn="r" defTabSz="968375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03B46-F36D-478E-99C4-904F7732B84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Just as an amplifier can turn up the volume of the sound going in to a microphone, so gratitude “turns up the volume” to the good in our life…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Just as a magnifying glass magnifies the text it is focused on, so gratitude magnifies the good in our life…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1A63D-DDE2-4015-AA7D-A0E915B792C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48407" rIns="96814" bIns="48407" anchor="b"/>
          <a:lstStyle/>
          <a:p>
            <a:pPr algn="r" defTabSz="968375"/>
            <a:fld id="{0ECB936B-AFD5-439A-9C35-2BD9ECC86A05}" type="slidenum">
              <a:rPr lang="en-US" sz="1200">
                <a:latin typeface="Times New Roman" pitchFamily="18" charset="0"/>
              </a:rPr>
              <a:pPr algn="r" defTabSz="968375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34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 summary, How can I experience more gratitude?…Essentially, what am I asking you to do here?…--&gt;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1785C-5834-40A0-8E45-BC33B5A446E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15963"/>
            <a:ext cx="4773613" cy="3579812"/>
          </a:xfrm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533900"/>
            <a:ext cx="5359400" cy="43767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15963"/>
            <a:ext cx="4773613" cy="3579812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533900"/>
            <a:ext cx="5359400" cy="43767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0F466-A7E3-46AA-B970-60598767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8B6C0-48A9-4C8E-A436-FE4A69A00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F1D0-11F3-4D4B-ADB6-2C5C96E16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52CDE-66E7-43C0-9E02-6D182F39D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3172-8C0A-45D8-A1E4-CB27B6F0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BBF0C-9812-4993-84DC-8B0965BD1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A2F1C9-07F0-4C35-898F-AE3D3912A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ED8D-19E5-452C-89C6-532E8DA9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13FD28-7F78-46BC-9B0E-4B5065AD2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E4061C-AFCF-4BF8-822C-29FC20D87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380850-60E5-4E14-BDE2-931D515BD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F664-4791-42A6-B8A4-320E199DF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52EEB-28AE-4247-95DF-3BC2BE6DC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5B86-4FCA-43EA-8AE1-2066EC514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85ACC9-254B-456A-BE3D-9F23D7630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CA272FC-5507-427D-B050-83B439CD6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B543-2F5E-4668-AEEE-F89A7ACF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7AB5-8BC3-4033-B53D-83D56552C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7FE7-853D-4DF8-94AF-B74DA209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A297-F00F-4826-8A01-7FDCCB20A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6466-C88B-4215-B73A-45372139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7FAFE-1E21-4DD9-B509-DF1FE297C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5E1E-21FC-40A4-BAF3-6CA19D5B7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144DF-B7C2-4355-8F97-6C4F59257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F2CA-0614-4FE5-A2FF-919C4ED3A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4DF27-64E3-448D-8117-FA3B45347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F659-BB06-4F4C-AC93-C41C201EE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3733-DFD2-4F88-961B-1C227A5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CC217-5C9E-4307-AAA5-E22819EDA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4342E-9359-4392-9621-A697EDFA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1394C-F39B-44A1-9BE5-6CFA9F8DE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C4A1-B7C7-4141-BF46-0272BB312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D8D45-A786-42C8-B51B-712B73F8E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35CE-D7EE-44D6-8FC6-9947F7D08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7976-3183-4820-9918-F58B2EB1B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0749-F304-4C26-917C-D9CAA80A8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3DD9-81BF-4B40-9034-189E750E3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4646-4D1F-4775-A068-2CFA649FF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692A-A0A7-4883-B3AC-FF0777CBA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0E86-23C9-4058-8E34-23F817D8C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7937-D122-4BC7-A932-89335F5B8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3514-EB17-4934-A7E4-640911455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1BA6-499F-A595-23AEB2B7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2BE1-94B5-49AC-9821-3E4372892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91A2C-74F4-4B4B-B0ED-B8F76079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D4ED-83DC-434E-ADF4-420567288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2817E-03CD-4D7D-BB99-B6DAFEEB0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86634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634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AF23B-96BA-4673-83AB-D617683F3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9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1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2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3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BF38-BC35-4B46-B30C-00F470DE5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64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E13D0D-39F0-4CD2-BCA1-5970178C3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0"/>
              <a:ext cx="923" cy="43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6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0" y="991"/>
              <a:ext cx="92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15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6" y="2087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6" y="3160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93" y="1940"/>
              <a:ext cx="4766" cy="119"/>
              <a:chOff x="993" y="1940"/>
              <a:chExt cx="4766" cy="119"/>
            </a:xfrm>
          </p:grpSpPr>
          <p:sp>
            <p:nvSpPr>
              <p:cNvPr id="11" name="Rectangle 9"/>
              <p:cNvSpPr>
                <a:spLocks noChangeArrowheads="1"/>
              </p:cNvSpPr>
              <p:nvPr/>
            </p:nvSpPr>
            <p:spPr bwMode="ltGray">
              <a:xfrm>
                <a:off x="996" y="1947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ltGray">
              <a:xfrm>
                <a:off x="999" y="2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ltGray">
              <a:xfrm>
                <a:off x="999" y="203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ltGray">
              <a:xfrm>
                <a:off x="999" y="200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ltGray">
              <a:xfrm>
                <a:off x="999" y="1969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ltGray">
              <a:xfrm>
                <a:off x="993" y="1940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7075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6002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76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99C3-3922-4C98-B2C3-78F1D7771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77207A-8EB1-48A4-9764-E2B1FC4F9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D72FD5-6A1C-4D82-8368-463D3FC3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47435A-7057-41FD-A59F-A361AA219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1CED3E-EA48-4CE6-A191-240BF28D7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7B88-6889-4DD4-85A1-7A7C18C0C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89E78E-D475-48A5-B2EE-1F126F626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936CE4-DDC5-41B5-B30E-D7ACAF969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11714A-5BD9-4E13-B122-DF11F2BCB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BB4D-DEB5-439A-8C20-724EFD1B0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29200"/>
            <a:ext cx="8686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86450"/>
            <a:ext cx="8686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9C52-AA35-44FD-BAE1-2B8C2F5A5869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5F9F-05DC-484B-8F53-5027A8F43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524000"/>
            <a:ext cx="71628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C2D843-6926-4A51-A328-44A3EE3E8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524000"/>
            <a:ext cx="71628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E7277B-60D0-472C-8D6D-6FD8E94F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FF25D-72AC-411D-BC6C-643DD435F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9768-1320-43F8-8919-91F7EAF9E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2FA5-F6F3-4070-BD1F-5805775F7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573213" cy="6858000"/>
            <a:chOff x="0" y="0"/>
            <a:chExt cx="991" cy="4320"/>
          </a:xfrm>
        </p:grpSpPr>
        <p:sp>
          <p:nvSpPr>
            <p:cNvPr id="809987" name="Rectangle 3"/>
            <p:cNvSpPr>
              <a:spLocks noChangeArrowheads="1"/>
            </p:cNvSpPr>
            <p:nvPr/>
          </p:nvSpPr>
          <p:spPr bwMode="auto">
            <a:xfrm>
              <a:off x="799" y="1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4105" name="Picture 4"/>
            <p:cNvPicPr>
              <a:picLocks noChangeArrowheads="1"/>
            </p:cNvPicPr>
            <p:nvPr/>
          </p:nvPicPr>
          <p:blipFill>
            <a:blip r:embed="rId16" cstate="print"/>
            <a:srcRect l="8099"/>
            <a:stretch>
              <a:fillRect/>
            </a:stretch>
          </p:blipFill>
          <p:spPr bwMode="auto">
            <a:xfrm>
              <a:off x="0" y="0"/>
              <a:ext cx="79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9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840B755C-9E3B-41F4-A83D-875773494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83" r:id="rId13"/>
    <p:sldLayoutId id="21474842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35A5D08-4CCE-430D-B9B1-34F510FD4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8C6C9AA-0DD4-4366-AB1A-C87C7C102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17AB0F-679A-4A87-94F3-A414BCBD4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50" r:id="rId2"/>
    <p:sldLayoutId id="2147484286" r:id="rId3"/>
    <p:sldLayoutId id="2147484287" r:id="rId4"/>
    <p:sldLayoutId id="2147484288" r:id="rId5"/>
    <p:sldLayoutId id="2147484289" r:id="rId6"/>
    <p:sldLayoutId id="2147484251" r:id="rId7"/>
    <p:sldLayoutId id="2147484290" r:id="rId8"/>
    <p:sldLayoutId id="2147484291" r:id="rId9"/>
    <p:sldLayoutId id="2147484252" r:id="rId10"/>
    <p:sldLayoutId id="2147484253" r:id="rId11"/>
    <p:sldLayoutId id="2147484254" r:id="rId12"/>
    <p:sldLayoutId id="2147484255" r:id="rId13"/>
    <p:sldLayoutId id="21474842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8200" name="Picture 2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13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Rectangle 3"/>
            <p:cNvSpPr>
              <a:spLocks noChangeArrowheads="1"/>
            </p:cNvSpPr>
            <p:nvPr/>
          </p:nvSpPr>
          <p:spPr bwMode="white">
            <a:xfrm>
              <a:off x="576" y="1152"/>
              <a:ext cx="5040" cy="2736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4DC7EF-9255-4604-8165-CE94E3EE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E2A2B9-0B92-4115-8846-6C25A4EC5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3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32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532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61A0D61-34BB-44CD-9F84-1358700F3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4" r:id="rId1"/>
    <p:sldLayoutId id="214748430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Arial" charset="0"/>
              </a:defRPr>
            </a:lvl1pPr>
          </a:lstStyle>
          <a:p>
            <a:pPr>
              <a:defRPr/>
            </a:pPr>
            <a:fld id="{155BFD40-1B54-4502-9837-9DAFB272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589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75DCC70-59A5-48DB-A079-879E2BC96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anchor="b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</a:lstStyle>
          <a:p>
            <a:pPr>
              <a:defRPr/>
            </a:pPr>
            <a:fld id="{3EEF1CB8-58EA-4844-974E-75908EF92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52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381000" y="12954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711623-2EAE-4ADF-BE4C-BF29C784E217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80C6F39-5B27-4F11-90F1-ADD60A55A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133600" y="914400"/>
            <a:ext cx="6705600" cy="2819400"/>
          </a:xfrm>
        </p:spPr>
        <p:txBody>
          <a:bodyPr/>
          <a:lstStyle/>
          <a:p>
            <a:pPr eaLnBrk="1" hangingPunct="1"/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en-US" sz="40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3048000" y="4411663"/>
            <a:ext cx="4724400" cy="1531937"/>
          </a:xfrm>
        </p:spPr>
        <p:txBody>
          <a:bodyPr anchorCtr="0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mtClean="0"/>
              <a:t>Robert A. Emmons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sz="2400" smtClean="0"/>
              <a:t>June 9</a:t>
            </a:r>
            <a:r>
              <a:rPr lang="en-US" sz="2400" baseline="30000" smtClean="0"/>
              <a:t>th</a:t>
            </a:r>
            <a:r>
              <a:rPr lang="en-US" sz="2400" smtClean="0"/>
              <a:t>, 2010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sz="2400" smtClean="0"/>
              <a:t>Contact: raemmons@ucdavis.edu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en-US" sz="2400" smtClean="0"/>
          </a:p>
          <a:p>
            <a:pPr marL="0" indent="0" algn="ctr"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44420" name="Rectangle 6"/>
          <p:cNvSpPr>
            <a:spLocks noChangeArrowheads="1"/>
          </p:cNvSpPr>
          <p:nvPr/>
        </p:nvSpPr>
        <p:spPr bwMode="auto">
          <a:xfrm>
            <a:off x="2895600" y="1801813"/>
            <a:ext cx="6019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/>
              <a:t>Gratitude: Insights from the Science of Well-Being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Quotes about Gratitude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47800"/>
            <a:ext cx="7315200" cy="4648200"/>
          </a:xfrm>
        </p:spPr>
        <p:txBody>
          <a:bodyPr/>
          <a:lstStyle/>
          <a:p>
            <a:r>
              <a:rPr lang="en-US" sz="2800" smtClean="0"/>
              <a:t>“</a:t>
            </a:r>
            <a:r>
              <a:rPr lang="en-US" sz="2800" b="1" smtClean="0"/>
              <a:t>Gratitude is the moral memory of mankind”</a:t>
            </a:r>
            <a:r>
              <a:rPr lang="en-US" sz="2800" smtClean="0"/>
              <a:t> </a:t>
            </a:r>
          </a:p>
          <a:p>
            <a:r>
              <a:rPr lang="en-US" sz="2800" smtClean="0"/>
              <a:t>“</a:t>
            </a:r>
            <a:r>
              <a:rPr lang="en-US" sz="2800" b="1" smtClean="0"/>
              <a:t>Gratitude is not only the greatest of the virtues, it is the parent of all the others</a:t>
            </a:r>
            <a:r>
              <a:rPr lang="en-US" sz="2800" smtClean="0"/>
              <a:t>”                                          </a:t>
            </a:r>
          </a:p>
          <a:p>
            <a:r>
              <a:rPr lang="en-US" sz="2800" smtClean="0">
                <a:cs typeface="Arial" charset="0"/>
              </a:rPr>
              <a:t>"</a:t>
            </a:r>
            <a:r>
              <a:rPr lang="en-US" sz="2800" b="1" smtClean="0">
                <a:cs typeface="Arial" charset="0"/>
              </a:rPr>
              <a:t>Nothing is more honorable than a grateful heart</a:t>
            </a:r>
            <a:r>
              <a:rPr lang="en-US" sz="2800" smtClean="0">
                <a:cs typeface="Arial" charset="0"/>
              </a:rPr>
              <a:t>."</a:t>
            </a:r>
            <a:br>
              <a:rPr lang="en-US" sz="2800" smtClean="0">
                <a:cs typeface="Arial" charset="0"/>
              </a:rPr>
            </a:br>
            <a:r>
              <a:rPr lang="en-US" sz="2800" smtClean="0">
                <a:cs typeface="Arial" charset="0"/>
              </a:rPr>
              <a:t> </a:t>
            </a:r>
            <a:r>
              <a:rPr lang="en-US" sz="2800" b="1" smtClean="0">
                <a:cs typeface="Arial" charset="0"/>
              </a:rPr>
              <a:t>“Ingratitude…is the essence of vileness”</a:t>
            </a:r>
          </a:p>
          <a:p>
            <a:pPr>
              <a:buFontTx/>
              <a:buNone/>
            </a:pPr>
            <a:endParaRPr lang="en-US" sz="28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30238"/>
            <a:ext cx="7772400" cy="949325"/>
          </a:xfrm>
        </p:spPr>
        <p:txBody>
          <a:bodyPr/>
          <a:lstStyle/>
          <a:p>
            <a:endParaRPr lang="en-US" sz="3600" smtClean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  Let us rise up and be thankful, for if we didn’t learn a lot today, at least we learned a little, and if we didn’t learn a little, at least we didn’t get sick, and if we got sick, at least we didn’t die;</a:t>
            </a:r>
          </a:p>
          <a:p>
            <a:pPr>
              <a:buFontTx/>
              <a:buNone/>
            </a:pPr>
            <a:r>
              <a:rPr lang="en-US" smtClean="0"/>
              <a:t>   so, let us all be thankful</a:t>
            </a:r>
          </a:p>
          <a:p>
            <a:pPr>
              <a:buFontTx/>
              <a:buNone/>
            </a:pPr>
            <a:r>
              <a:rPr lang="en-US" smtClean="0"/>
              <a:t>					--The Buddha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3058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      </a:t>
            </a:r>
            <a:r>
              <a:rPr lang="en-US" sz="4800" i="1" dirty="0"/>
              <a:t>John Wesley (1703-1791)</a:t>
            </a:r>
          </a:p>
        </p:txBody>
      </p:sp>
      <p:pic>
        <p:nvPicPr>
          <p:cNvPr id="51203" name="Picture 4" descr="John Wesley (1703-179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600200"/>
            <a:ext cx="3200400" cy="3840163"/>
          </a:xfrm>
        </p:spPr>
      </p:pic>
      <p:sp>
        <p:nvSpPr>
          <p:cNvPr id="66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1538" y="1671638"/>
            <a:ext cx="3929062" cy="4184650"/>
          </a:xfrm>
        </p:spPr>
        <p:txBody>
          <a:bodyPr/>
          <a:lstStyle/>
          <a:p>
            <a:pPr eaLnBrk="1" hangingPunct="1"/>
            <a:r>
              <a:rPr lang="en-US" sz="2800" smtClean="0"/>
              <a:t>“True religion is right tempers towards God and man. It is, in two words, gratitude and benevolence; gratitude to our Creator and supreme Benefactor, and benevolence to our fellow creatures”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      </a:t>
            </a:r>
            <a:r>
              <a:rPr lang="en-US" sz="5300" smtClean="0">
                <a:solidFill>
                  <a:schemeClr val="tx1"/>
                </a:solidFill>
              </a:rPr>
              <a:t>Two main questions: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0" y="1981200"/>
            <a:ext cx="7556500" cy="41148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en-US" sz="4400" smtClean="0">
                <a:solidFill>
                  <a:schemeClr val="tx2"/>
                </a:solidFill>
              </a:rPr>
              <a:t>Can gratitude be cultivated on a regular basis? How?</a:t>
            </a:r>
          </a:p>
          <a:p>
            <a:pPr marL="609600" indent="-609600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en-US" sz="4400" smtClean="0">
                <a:solidFill>
                  <a:schemeClr val="tx2"/>
                </a:solidFill>
              </a:rPr>
              <a:t>If so, what are the effects of gratitude on human health, happiness and well-being?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sz="44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 Why happiness matters: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752600"/>
            <a:ext cx="4267200" cy="43434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Ø"/>
            </a:pPr>
            <a:r>
              <a:rPr lang="en-US" sz="2800" smtClean="0"/>
              <a:t>Happy people are more successful in life</a:t>
            </a:r>
          </a:p>
          <a:p>
            <a:pPr marL="609600" indent="-609600">
              <a:buSzPct val="90000"/>
              <a:buFont typeface="Wingdings" pitchFamily="2" charset="2"/>
              <a:buAutoNum type="arabicPeriod"/>
            </a:pPr>
            <a:r>
              <a:rPr lang="en-US" sz="2800" smtClean="0"/>
              <a:t>Health and well-being</a:t>
            </a:r>
          </a:p>
          <a:p>
            <a:pPr marL="609600" indent="-609600">
              <a:buSzPct val="90000"/>
              <a:buFont typeface="Wingdings" pitchFamily="2" charset="2"/>
              <a:buAutoNum type="arabicPeriod"/>
            </a:pPr>
            <a:r>
              <a:rPr lang="en-US" sz="2800" smtClean="0"/>
              <a:t>Career success and income levels</a:t>
            </a:r>
          </a:p>
          <a:p>
            <a:pPr marL="609600" indent="-609600">
              <a:buSzPct val="90000"/>
              <a:buFont typeface="Wingdings" pitchFamily="2" charset="2"/>
              <a:buAutoNum type="arabicPeriod"/>
            </a:pPr>
            <a:r>
              <a:rPr lang="en-US" sz="2800" smtClean="0"/>
              <a:t>Relationship duration</a:t>
            </a:r>
          </a:p>
          <a:p>
            <a:pPr marL="609600" indent="-609600">
              <a:buSzPct val="90000"/>
              <a:buFont typeface="Wingdings" pitchFamily="2" charset="2"/>
              <a:buNone/>
            </a:pPr>
            <a:r>
              <a:rPr lang="en-US" sz="2800" smtClean="0"/>
              <a:t>      and satisfaction</a:t>
            </a:r>
          </a:p>
        </p:txBody>
      </p:sp>
      <p:pic>
        <p:nvPicPr>
          <p:cNvPr id="312324" name="Picture 4" descr="couple3"/>
          <p:cNvPicPr>
            <a:picLocks noChangeAspect="1" noChangeArrowheads="1"/>
          </p:cNvPicPr>
          <p:nvPr/>
        </p:nvPicPr>
        <p:blipFill>
          <a:blip r:embed="rId4" cstate="print"/>
          <a:srcRect l="13921"/>
          <a:stretch>
            <a:fillRect/>
          </a:stretch>
        </p:blipFill>
        <p:spPr bwMode="auto">
          <a:xfrm>
            <a:off x="5534025" y="1905000"/>
            <a:ext cx="360997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Happiness makes good things happen: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/>
              <a:t>higher income and superior work outcomes (e.g., greater productivity, higher quality of work, greater occupational attainment)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larger social rewards (more satisfying and longer marriages, more friends, stronger social support, and richer social interactions)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more activity and energy, better physical health (e.g., a bolstered immune system, lowered stress levels, less pain) and even longer life</a:t>
            </a:r>
            <a:r>
              <a:rPr lang="en-US" sz="2800" smtClean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314371" name="Object 2"/>
          <p:cNvGraphicFramePr>
            <a:graphicFrameLocks noChangeAspect="1"/>
          </p:cNvGraphicFramePr>
          <p:nvPr/>
        </p:nvGraphicFramePr>
        <p:xfrm>
          <a:off x="1597025" y="395288"/>
          <a:ext cx="6386513" cy="5951537"/>
        </p:xfrm>
        <a:graphic>
          <a:graphicData uri="http://schemas.openxmlformats.org/presentationml/2006/ole">
            <p:oleObj spid="_x0000_s314371" name="Worksheet" r:id="rId4" imgW="9906000" imgH="92392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3763" y="533400"/>
            <a:ext cx="6980237" cy="762000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Gratitude:  The Key to Life?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1524000"/>
            <a:ext cx="4191000" cy="4724400"/>
          </a:xfrm>
        </p:spPr>
        <p:txBody>
          <a:bodyPr lIns="91440" tIns="45720" rIns="91440" bIns="45720" anchorCtr="0"/>
          <a:lstStyle/>
          <a:p>
            <a:pPr marL="469900" indent="-469900" eaLnBrk="1" hangingPunct="1">
              <a:buFontTx/>
              <a:buNone/>
            </a:pPr>
            <a:r>
              <a:rPr lang="en-US" sz="2800" b="1" smtClean="0">
                <a:solidFill>
                  <a:srgbClr val="000000"/>
                </a:solidFill>
              </a:rPr>
              <a:t>  </a:t>
            </a:r>
            <a:r>
              <a:rPr lang="en-US" b="1" smtClean="0">
                <a:solidFill>
                  <a:srgbClr val="000000"/>
                </a:solidFill>
              </a:rPr>
              <a:t>“Whatever you are in search of—peace of mind, prosperity, health, love—it is waiting for you if only you are willing to receive it with an open and grateful heart.”</a:t>
            </a:r>
          </a:p>
        </p:txBody>
      </p:sp>
      <p:pic>
        <p:nvPicPr>
          <p:cNvPr id="316420" name="Picture 4" descr="abundance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447800"/>
            <a:ext cx="2760663" cy="4999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914400"/>
          </a:xfrm>
        </p:spPr>
        <p:txBody>
          <a:bodyPr/>
          <a:lstStyle/>
          <a:p>
            <a:r>
              <a:rPr lang="en-US" sz="4800" b="1" smtClean="0">
                <a:solidFill>
                  <a:srgbClr val="000000"/>
                </a:solidFill>
              </a:rPr>
              <a:t>   G. K. Chesterton on Gratitude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219200"/>
            <a:ext cx="3962400" cy="4876800"/>
          </a:xfrm>
        </p:spPr>
        <p:txBody>
          <a:bodyPr/>
          <a:lstStyle/>
          <a:p>
            <a:pPr marL="469900" indent="-469900">
              <a:buFont typeface="Wingdings" pitchFamily="2" charset="2"/>
              <a:buChar char="v"/>
            </a:pPr>
            <a:r>
              <a:rPr lang="en-US" sz="3600" b="1" smtClean="0">
                <a:solidFill>
                  <a:srgbClr val="000000"/>
                </a:solidFill>
              </a:rPr>
              <a:t>“gratitude produced the most purely joyful moments that have been known to man” </a:t>
            </a:r>
          </a:p>
          <a:p>
            <a:pPr marL="469900" indent="-469900">
              <a:buFont typeface="Wingdings" pitchFamily="2" charset="2"/>
              <a:buChar char="v"/>
            </a:pPr>
            <a:r>
              <a:rPr lang="en-US" sz="3600" b="1" smtClean="0">
                <a:solidFill>
                  <a:srgbClr val="000000"/>
                </a:solidFill>
              </a:rPr>
              <a:t>“All goods look better when they look like gifts”</a:t>
            </a:r>
          </a:p>
        </p:txBody>
      </p:sp>
      <p:pic>
        <p:nvPicPr>
          <p:cNvPr id="318468" name="Picture 4" descr="chesterton-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>
          <a:xfrm>
            <a:off x="328613" y="1233488"/>
            <a:ext cx="3940175" cy="52974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0" grpId="0" autoUpdateAnimBg="0"/>
      <p:bldP spid="9236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533400"/>
            <a:ext cx="7721600" cy="1143000"/>
          </a:xfrm>
        </p:spPr>
        <p:txBody>
          <a:bodyPr/>
          <a:lstStyle/>
          <a:p>
            <a:pPr algn="l"/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  <a:t/>
            </a:r>
            <a:br>
              <a:rPr lang="en-US" sz="3600" b="1" i="1" smtClean="0">
                <a:solidFill>
                  <a:srgbClr val="660033"/>
                </a:solidFill>
                <a:cs typeface="Times New Roman" pitchFamily="18" charset="0"/>
              </a:rPr>
            </a:br>
            <a:r>
              <a:rPr lang="en-US" sz="4000" i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You say grace before meals. All right. But I say grace before the concert and the opera, and grace before the play and pantomime, and grace before I open a book, and grace before sketching, painting, and swimming, fencing, boxing, walking, playing, dancing, and grace before I dip the pen in ink.</a:t>
            </a:r>
            <a:r>
              <a:rPr lang="en-US" sz="3800" i="1" smtClean="0">
                <a:solidFill>
                  <a:schemeClr val="tx1"/>
                </a:solidFill>
                <a:latin typeface="Lucida Handwriting" pitchFamily="66" charset="0"/>
                <a:cs typeface="Times New Roman" pitchFamily="18" charset="0"/>
              </a:rPr>
              <a:t> </a:t>
            </a:r>
            <a:br>
              <a:rPr lang="en-US" sz="3800" i="1" smtClean="0">
                <a:solidFill>
                  <a:schemeClr val="tx1"/>
                </a:solidFill>
                <a:latin typeface="Lucida Handwriting" pitchFamily="66" charset="0"/>
                <a:cs typeface="Times New Roman" pitchFamily="18" charset="0"/>
              </a:rPr>
            </a:br>
            <a:r>
              <a:rPr lang="en-US" sz="3800" smtClean="0">
                <a:solidFill>
                  <a:schemeClr val="tx1"/>
                </a:solidFill>
                <a:latin typeface="Lucida Calligraphy" pitchFamily="66" charset="0"/>
                <a:cs typeface="Times New Roman" pitchFamily="18" charset="0"/>
              </a:rPr>
              <a:t>—</a:t>
            </a:r>
            <a:r>
              <a:rPr lang="en-US" sz="3800" smtClean="0">
                <a:solidFill>
                  <a:schemeClr val="tx1"/>
                </a:solidFill>
                <a:cs typeface="Times New Roman" pitchFamily="18" charset="0"/>
              </a:rPr>
              <a:t> G. K. Chesterton</a:t>
            </a:r>
            <a:br>
              <a:rPr lang="en-US" sz="38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533400" y="65532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i="1">
                <a:solidFill>
                  <a:srgbClr val="660033"/>
                </a:solidFill>
                <a:latin typeface="Monotype Corsiva" pitchFamily="66" charset="0"/>
              </a:rPr>
              <a:t>, </a:t>
            </a:r>
            <a:endParaRPr lang="en-US" sz="3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15200" cy="8382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66"/>
                </a:solidFill>
              </a:rPr>
              <a:t>How to get rich quick…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 </a:t>
            </a:r>
            <a:r>
              <a:rPr lang="en-US" smtClean="0"/>
              <a:t>“I cannot tell you anything that, in a few minutes, will tell you how to be rich.  But I can tell you how to feel rich, which is far better, let me tell you firsthand, than being rich. Be grateful…It's the only totally reliable get-rich-quick scheme.”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     --Ben Stein, lawyer, writer, actor and economist </a:t>
            </a:r>
          </a:p>
        </p:txBody>
      </p:sp>
      <p:pic>
        <p:nvPicPr>
          <p:cNvPr id="46084" name="Picture 7" descr="ben-stein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295400"/>
            <a:ext cx="3235325" cy="458152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Counting Blessings or Burdens?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35052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000" b="1" smtClean="0"/>
              <a:t>Random assignment, placebo controlled experimental trials  </a:t>
            </a:r>
          </a:p>
        </p:txBody>
      </p:sp>
      <p:pic>
        <p:nvPicPr>
          <p:cNvPr id="57348" name="Picture 4" descr="journal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2346325"/>
            <a:ext cx="3686175" cy="2762250"/>
          </a:xfrm>
        </p:spPr>
      </p:pic>
      <p:pic>
        <p:nvPicPr>
          <p:cNvPr id="57349" name="Picture 5" descr="gratitude_jour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9163" y="2057400"/>
            <a:ext cx="441483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dayform"/>
          <p:cNvPicPr>
            <a:picLocks noChangeAspect="1" noChangeArrowheads="1"/>
          </p:cNvPicPr>
          <p:nvPr/>
        </p:nvPicPr>
        <p:blipFill>
          <a:blip r:embed="rId3" cstate="print"/>
          <a:srcRect b="25615"/>
          <a:stretch>
            <a:fillRect/>
          </a:stretch>
        </p:blipFill>
        <p:spPr bwMode="auto">
          <a:xfrm>
            <a:off x="1381125" y="-36513"/>
            <a:ext cx="5978525" cy="6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dayform2"/>
          <p:cNvPicPr>
            <a:picLocks noChangeAspect="1" noChangeArrowheads="1"/>
          </p:cNvPicPr>
          <p:nvPr/>
        </p:nvPicPr>
        <p:blipFill>
          <a:blip r:embed="rId3" cstate="print"/>
          <a:srcRect t="23138" b="4729"/>
          <a:stretch>
            <a:fillRect/>
          </a:stretch>
        </p:blipFill>
        <p:spPr bwMode="auto">
          <a:xfrm>
            <a:off x="1014413" y="73025"/>
            <a:ext cx="7113587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00100"/>
            <a:ext cx="7772400" cy="6096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Examples of Hassles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924800" cy="43815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>
                <a:latin typeface="Arial" charset="0"/>
              </a:rPr>
              <a:t>Hard to find parking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latin typeface="Arial" charset="0"/>
              </a:rPr>
              <a:t>Messy kitchen no one will clean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latin typeface="Arial" charset="0"/>
              </a:rPr>
              <a:t>Finances depleting quickly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latin typeface="Arial" charset="0"/>
              </a:rPr>
              <a:t>No money for gas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latin typeface="Arial" charset="0"/>
              </a:rPr>
              <a:t>Our house smells like manure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latin typeface="Arial" charset="0"/>
              </a:rPr>
              <a:t>Burned my macaroni and cheese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latin typeface="Arial" charset="0"/>
              </a:rPr>
              <a:t>Doing favor for friend who didn’t appreciate it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25500"/>
            <a:ext cx="7772400" cy="558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Examples of ‘‘Blessings”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239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latin typeface="Arial" charset="0"/>
              </a:rPr>
              <a:t>Generosity of friends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latin typeface="Arial" charset="0"/>
              </a:rPr>
              <a:t>The right to vote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latin typeface="Arial" charset="0"/>
              </a:rPr>
              <a:t>Saw grandson get first haircut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latin typeface="Arial" charset="0"/>
              </a:rPr>
              <a:t>That I have learned all that I have learned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latin typeface="Arial" charset="0"/>
              </a:rPr>
              <a:t>Sunset through the clouds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latin typeface="Arial" charset="0"/>
              </a:rPr>
              <a:t>The chance to be alive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latin typeface="Arial" charset="0"/>
              </a:rPr>
              <a:t>That my in-laws live only 10 mins. away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696200" cy="137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smtClean="0">
                <a:solidFill>
                  <a:schemeClr val="tx1"/>
                </a:solidFill>
              </a:rPr>
              <a:t>Research on the Benefits of Gratefulness: Experimental Findings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22488"/>
            <a:ext cx="7772400" cy="3760787"/>
          </a:xfrm>
        </p:spPr>
        <p:txBody>
          <a:bodyPr/>
          <a:lstStyle/>
          <a:p>
            <a:r>
              <a:rPr lang="en-US" b="1" smtClean="0"/>
              <a:t>Psychological</a:t>
            </a:r>
            <a:r>
              <a:rPr lang="en-US" smtClean="0"/>
              <a:t> (Positive emotions: alert, energetic, enthused, attentive)</a:t>
            </a:r>
          </a:p>
          <a:p>
            <a:r>
              <a:rPr lang="en-US" b="1" smtClean="0"/>
              <a:t>Physical</a:t>
            </a:r>
            <a:r>
              <a:rPr lang="en-US" smtClean="0"/>
              <a:t> (more exercise, better sleep, fewer symptoms)</a:t>
            </a:r>
          </a:p>
          <a:p>
            <a:r>
              <a:rPr lang="en-US" b="1" smtClean="0"/>
              <a:t>Interpersonal</a:t>
            </a:r>
            <a:r>
              <a:rPr lang="en-US" smtClean="0"/>
              <a:t> (more helpful and connected, less lonely and isolated)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z="2000" smtClean="0"/>
              <a:t>Source:  R.A. Emmons &amp; M.E. McCullough, </a:t>
            </a:r>
            <a:r>
              <a:rPr lang="en-US" sz="2000" i="1" smtClean="0"/>
              <a:t>Journal of Personality and Social Psychology</a:t>
            </a:r>
            <a:r>
              <a:rPr lang="en-US" sz="2000" smtClean="0"/>
              <a:t>, 2003, </a:t>
            </a:r>
            <a:r>
              <a:rPr lang="en-US" sz="2000" i="1" smtClean="0"/>
              <a:t>84</a:t>
            </a:r>
            <a:r>
              <a:rPr lang="en-US" sz="2000" smtClean="0"/>
              <a:t>, 377-389.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140 persons with neuromuscular disease</a:t>
            </a:r>
          </a:p>
          <a:p>
            <a:pPr eaLnBrk="1" hangingPunct="1"/>
            <a:r>
              <a:rPr lang="en-US" smtClean="0"/>
              <a:t>Randomly assigned to  one of two groups: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i="1" smtClean="0"/>
              <a:t>Gratitude listing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i="1" smtClean="0"/>
              <a:t>          or to 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i="1" smtClean="0"/>
              <a:t>Control group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Outcomes: Emotional, physical, and social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well-being, 3-week time frame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6388"/>
            <a:ext cx="661035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/>
              <a:t>Gratitude in Persons With Chronic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</a:t>
            </a: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Hereditary and Acquired </a:t>
            </a:r>
            <a:b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Neuromuscular Diseases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4992688" cy="4267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disorders of the nervous system affecting anterior horn cells, peripheral nerves, neuromuscular junction, and muscle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&gt; 300 Diseases (over 248 distinct genes)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Overall prevalence &gt; 4 million in U.S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2468" name="Picture 5" descr="circlelinesdu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43538" y="2174875"/>
            <a:ext cx="2919412" cy="2578100"/>
          </a:xfrm>
        </p:spPr>
      </p:pic>
      <p:pic>
        <p:nvPicPr>
          <p:cNvPr id="62469" name="Picture 4" descr="med school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2400"/>
            <a:ext cx="152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686675" cy="4713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smtClean="0"/>
              <a:t>Significantly higher levels of positive emotions in the gratitude condition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smtClean="0"/>
              <a:t>No differences in negative emotions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smtClean="0"/>
              <a:t>Significant effects for life appraisal items (life as whole, upcoming day, connected to others)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smtClean="0"/>
              <a:t>More hours of sleep (7.58 vs. 7.05), no effect for exercise or pain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93713"/>
            <a:ext cx="6838950" cy="6492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Main Results: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Tahoma" pitchFamily="34" charset="0"/>
              </a:rPr>
              <a:t>Table </a:t>
            </a:r>
            <a:r>
              <a:rPr lang="en-US" sz="3200" dirty="0" smtClean="0">
                <a:latin typeface="Tahoma" pitchFamily="34" charset="0"/>
              </a:rPr>
              <a:t>1. </a:t>
            </a:r>
            <a:r>
              <a:rPr lang="en-US" sz="3200" dirty="0">
                <a:latin typeface="Tahoma" pitchFamily="34" charset="0"/>
              </a:rPr>
              <a:t>Six-Month Follow-Up Comparisons on Well-Being, NMD Study</a:t>
            </a:r>
          </a:p>
        </p:txBody>
      </p:sp>
      <p:graphicFrame>
        <p:nvGraphicFramePr>
          <p:cNvPr id="762884" name="Group 4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4419600"/>
        </p:xfrm>
        <a:graphic>
          <a:graphicData uri="http://schemas.openxmlformats.org/drawingml/2006/table">
            <a:tbl>
              <a:tblPr/>
              <a:tblGrid>
                <a:gridCol w="3060700"/>
                <a:gridCol w="1882775"/>
                <a:gridCol w="1589088"/>
                <a:gridCol w="1392237"/>
              </a:tblGrid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Dependent Variable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Gratitude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F(1,54)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 affect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3.69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3.31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3.60*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Negative affect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satisfaction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4.42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3.63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5.97**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as a whole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5.54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4.91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6.46**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Connectedness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5.77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5.17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4.77**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67000" y="1981200"/>
            <a:ext cx="6477000" cy="4114800"/>
          </a:xfrm>
        </p:spPr>
        <p:txBody>
          <a:bodyPr anchorCtr="0"/>
          <a:lstStyle/>
          <a:p>
            <a:pPr eaLnBrk="1" hangingPunct="1">
              <a:buFontTx/>
              <a:buNone/>
            </a:pPr>
            <a:r>
              <a:rPr lang="en-US" sz="4400" b="1" smtClean="0"/>
              <a:t>Gratitude has the power </a:t>
            </a:r>
          </a:p>
          <a:p>
            <a:pPr eaLnBrk="1" hangingPunct="1">
              <a:buFontTx/>
              <a:buNone/>
            </a:pPr>
            <a:r>
              <a:rPr lang="en-US" sz="4400" b="1" smtClean="0"/>
              <a:t>to  heal, </a:t>
            </a:r>
          </a:p>
          <a:p>
            <a:pPr eaLnBrk="1" hangingPunct="1">
              <a:buFontTx/>
              <a:buNone/>
            </a:pPr>
            <a:r>
              <a:rPr lang="en-US" sz="4400" b="1" smtClean="0"/>
              <a:t>to energize, and </a:t>
            </a:r>
          </a:p>
          <a:p>
            <a:pPr eaLnBrk="1" hangingPunct="1">
              <a:buFontTx/>
              <a:buNone/>
            </a:pPr>
            <a:r>
              <a:rPr lang="en-US" sz="4400" b="1" smtClean="0"/>
              <a:t>to transform lives.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8305800" cy="579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“Being forced, consciously to reflect, contemplate and sum up my life on a daily basis was curiously therapeutic, and enlightening.  I was reminded of facets of myself that I very much like and others that could use improvement.”</a:t>
            </a:r>
            <a:b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“I don’t believe participating in the study changed my level of gratitude, but it made me more aware of it-- I have always tried to live my life in a positive, upbeat manner.  I believe my faith has helped me accomplish this”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/>
              </a:rPr>
              <a:t>Gratitude in Educational Settings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smtClean="0"/>
              <a:t>Does counting blessings impact children’s well-being?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smtClean="0"/>
              <a:t>Gratitude intervention with 6</a:t>
            </a:r>
            <a:r>
              <a:rPr lang="en-US" sz="2800" baseline="30000" smtClean="0"/>
              <a:t>th</a:t>
            </a:r>
            <a:r>
              <a:rPr lang="en-US" sz="2800" smtClean="0"/>
              <a:t> and 7</a:t>
            </a:r>
            <a:r>
              <a:rPr lang="en-US" sz="2800" baseline="30000" smtClean="0"/>
              <a:t>th</a:t>
            </a:r>
            <a:r>
              <a:rPr lang="en-US" sz="2800" smtClean="0"/>
              <a:t> graders</a:t>
            </a:r>
          </a:p>
        </p:txBody>
      </p:sp>
      <p:graphicFrame>
        <p:nvGraphicFramePr>
          <p:cNvPr id="425988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109663" y="1481138"/>
          <a:ext cx="2770187" cy="4525962"/>
        </p:xfrm>
        <a:graphic>
          <a:graphicData uri="http://schemas.openxmlformats.org/presentationml/2006/ole">
            <p:oleObj spid="_x0000_s425988" name="Photo Editor Photo" r:id="rId4" imgW="5830114" imgH="8306960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   Main results:</a:t>
            </a:r>
          </a:p>
        </p:txBody>
      </p:sp>
      <p:sp>
        <p:nvSpPr>
          <p:cNvPr id="435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mtClean="0"/>
              <a:t>The gratitude induction was related to optimism, overall life satisfaction, and domain-specific life satisfaction (e.g., school experience, residency)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mtClean="0"/>
              <a:t>The gratitude group reported greater satisfaction with their school experience at both the immediate post-test and 3-week follow-up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300" i="1" smtClean="0"/>
              <a:t>Journal of School Psychology</a:t>
            </a:r>
            <a:r>
              <a:rPr lang="en-US" sz="2300" smtClean="0"/>
              <a:t>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4419600" cy="4229100"/>
          </a:xfrm>
        </p:spPr>
        <p:txBody>
          <a:bodyPr lIns="92075" tIns="46038" rIns="92075" bIns="46038" anchorCtr="1"/>
          <a:lstStyle/>
          <a:p>
            <a:pPr marL="533400" indent="-533400">
              <a:lnSpc>
                <a:spcPct val="90000"/>
              </a:lnSpc>
              <a:buClr>
                <a:srgbClr val="800000"/>
              </a:buClr>
              <a:buSzPct val="90000"/>
              <a:buFont typeface="Wingdings" pitchFamily="2" charset="2"/>
              <a:buAutoNum type="arabicPeriod"/>
            </a:pPr>
            <a:r>
              <a:rPr lang="en-US" sz="2300" b="1" smtClean="0"/>
              <a:t>Gratitude allows celebration of the present</a:t>
            </a:r>
          </a:p>
          <a:p>
            <a:pPr marL="533400" indent="-533400">
              <a:lnSpc>
                <a:spcPct val="90000"/>
              </a:lnSpc>
              <a:buClr>
                <a:srgbClr val="800000"/>
              </a:buClr>
              <a:buSzPct val="90000"/>
              <a:buFont typeface="Wingdings" pitchFamily="2" charset="2"/>
              <a:buAutoNum type="arabicPeriod"/>
            </a:pPr>
            <a:r>
              <a:rPr lang="en-US" sz="2300" b="1" smtClean="0"/>
              <a:t>Gratitude blocks toxic emotions</a:t>
            </a:r>
          </a:p>
          <a:p>
            <a:pPr marL="533400" indent="-533400">
              <a:lnSpc>
                <a:spcPct val="90000"/>
              </a:lnSpc>
              <a:buClr>
                <a:srgbClr val="800000"/>
              </a:buClr>
              <a:buSzPct val="90000"/>
              <a:buFont typeface="Wingdings" pitchFamily="2" charset="2"/>
              <a:buAutoNum type="arabicPeriod"/>
            </a:pPr>
            <a:r>
              <a:rPr lang="en-US" sz="2300" b="1" smtClean="0"/>
              <a:t>Grateful people are more stress-resilient</a:t>
            </a:r>
          </a:p>
          <a:p>
            <a:pPr marL="533400" indent="-533400">
              <a:lnSpc>
                <a:spcPct val="90000"/>
              </a:lnSpc>
              <a:buClr>
                <a:srgbClr val="800000"/>
              </a:buClr>
              <a:buSzPct val="90000"/>
              <a:buFont typeface="Wingdings" pitchFamily="2" charset="2"/>
              <a:buAutoNum type="arabicPeriod"/>
            </a:pPr>
            <a:r>
              <a:rPr lang="en-US" sz="2300" b="1" smtClean="0"/>
              <a:t>Gratitude strengthens social ties and self-worth</a:t>
            </a:r>
          </a:p>
          <a:p>
            <a:pPr marL="533400" indent="-533400">
              <a:lnSpc>
                <a:spcPct val="90000"/>
              </a:lnSpc>
              <a:buClr>
                <a:srgbClr val="800000"/>
              </a:buClr>
              <a:buSzPct val="90000"/>
              <a:buFont typeface="Wingdings" pitchFamily="2" charset="2"/>
              <a:buAutoNum type="arabicPeriod"/>
            </a:pPr>
            <a:r>
              <a:rPr lang="en-US" sz="2300" b="1" smtClean="0"/>
              <a:t>Gratitude brings health benefits</a:t>
            </a:r>
          </a:p>
          <a:p>
            <a:pPr marL="533400" indent="-533400">
              <a:lnSpc>
                <a:spcPct val="90000"/>
              </a:lnSpc>
              <a:buClr>
                <a:srgbClr val="800000"/>
              </a:buClr>
              <a:buSzPct val="90000"/>
              <a:buFont typeface="Wingdings" pitchFamily="2" charset="2"/>
              <a:buChar char="Ø"/>
            </a:pPr>
            <a:endParaRPr lang="en-US" sz="1800" b="1" smtClean="0"/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marL="533400" indent="-533400">
              <a:lnSpc>
                <a:spcPct val="90000"/>
              </a:lnSpc>
              <a:buFont typeface="Wingdings 3" pitchFamily="18" charset="2"/>
              <a:buNone/>
            </a:pPr>
            <a:endParaRPr lang="en-US" sz="1800" smtClean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304800"/>
            <a:ext cx="7391400" cy="838200"/>
          </a:xfrm>
          <a:noFill/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r>
              <a:rPr lang="en-US" b="0" smtClean="0">
                <a:solidFill>
                  <a:schemeClr val="tx1"/>
                </a:solidFill>
                <a:effectLst/>
              </a:rPr>
              <a:t>What good is gratitude?</a:t>
            </a:r>
          </a:p>
        </p:txBody>
      </p:sp>
      <p:pic>
        <p:nvPicPr>
          <p:cNvPr id="332804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 l="21222"/>
          <a:stretch>
            <a:fillRect/>
          </a:stretch>
        </p:blipFill>
        <p:spPr bwMode="auto">
          <a:xfrm>
            <a:off x="5410200" y="1905000"/>
            <a:ext cx="32766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144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Times New Roman" pitchFamily="18" charset="0"/>
              </a:rPr>
              <a:t>Gratitude Amplifies the Good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762000" y="5822950"/>
            <a:ext cx="7696200" cy="120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05000"/>
            <a:ext cx="20113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9338" y="1676400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 </a:t>
            </a:r>
            <a:r>
              <a:rPr lang="en-US" sz="3800" smtClean="0"/>
              <a:t>Is Gratitude a Buffer Against Loneliness  and/or Depression?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5022850" cy="4343400"/>
          </a:xfrm>
        </p:spPr>
        <p:txBody>
          <a:bodyPr/>
          <a:lstStyle/>
          <a:p>
            <a:pPr eaLnBrk="1" hangingPunct="1"/>
            <a:r>
              <a:rPr lang="en-US" sz="2400" smtClean="0"/>
              <a:t>Gratitude  is important in the prevention of depression</a:t>
            </a:r>
          </a:p>
          <a:p>
            <a:pPr eaLnBrk="1" hangingPunct="1"/>
            <a:r>
              <a:rPr lang="en-US" sz="2400" smtClean="0"/>
              <a:t>Grateful people show a positive memory bias</a:t>
            </a:r>
          </a:p>
          <a:p>
            <a:pPr eaLnBrk="1" hangingPunct="1"/>
            <a:r>
              <a:rPr lang="en-US" sz="2400" smtClean="0"/>
              <a:t>Gratitude enhances the retrievability of positive experiences (Watkins et al., 2003)</a:t>
            </a:r>
          </a:p>
          <a:p>
            <a:pPr eaLnBrk="1" hangingPunct="1"/>
            <a:r>
              <a:rPr lang="en-US" sz="2400" smtClean="0"/>
              <a:t>Grateful people are less isolated</a:t>
            </a:r>
          </a:p>
        </p:txBody>
      </p:sp>
      <p:pic>
        <p:nvPicPr>
          <p:cNvPr id="68612" name="Picture 4" descr="sam-e-to-relieve-depress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92750" y="1998663"/>
            <a:ext cx="2349500" cy="34925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723900"/>
            <a:ext cx="6553200" cy="800100"/>
          </a:xfrm>
        </p:spPr>
        <p:txBody>
          <a:bodyPr/>
          <a:lstStyle/>
          <a:p>
            <a:r>
              <a:rPr lang="en-US" sz="5100" b="1" smtClean="0">
                <a:solidFill>
                  <a:schemeClr val="tx1"/>
                </a:solidFill>
              </a:rPr>
              <a:t>    Gratitude: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09800" y="1676400"/>
            <a:ext cx="6705600" cy="4454525"/>
          </a:xfrm>
        </p:spPr>
        <p:txBody>
          <a:bodyPr anchorCtr="0"/>
          <a:lstStyle/>
          <a:p>
            <a:pPr marL="609600" indent="-609600"/>
            <a:endParaRPr lang="en-US" sz="3600" smtClean="0"/>
          </a:p>
          <a:p>
            <a:pPr marL="609600" indent="-609600">
              <a:buFontTx/>
              <a:buNone/>
            </a:pPr>
            <a:r>
              <a:rPr lang="en-US" sz="3600" b="1" smtClean="0">
                <a:solidFill>
                  <a:srgbClr val="990000"/>
                </a:solidFill>
              </a:rPr>
              <a:t>      </a:t>
            </a:r>
            <a:r>
              <a:rPr lang="en-US" sz="3600" b="1" u="sng" smtClean="0">
                <a:solidFill>
                  <a:srgbClr val="990000"/>
                </a:solidFill>
              </a:rPr>
              <a:t>Affirming</a:t>
            </a:r>
            <a:r>
              <a:rPr lang="en-US" sz="3600" b="1" smtClean="0">
                <a:solidFill>
                  <a:srgbClr val="990000"/>
                </a:solidFill>
              </a:rPr>
              <a:t> </a:t>
            </a:r>
            <a:r>
              <a:rPr lang="en-US" sz="3600" smtClean="0"/>
              <a:t>goodness and</a:t>
            </a:r>
            <a:r>
              <a:rPr lang="en-US" sz="3600" i="1" smtClean="0"/>
              <a:t> </a:t>
            </a:r>
            <a:r>
              <a:rPr lang="en-US" sz="3600" b="1" u="sng" smtClean="0">
                <a:solidFill>
                  <a:srgbClr val="800000"/>
                </a:solidFill>
              </a:rPr>
              <a:t>recognizing</a:t>
            </a:r>
            <a:r>
              <a:rPr lang="en-US" sz="3600" b="1" smtClean="0">
                <a:solidFill>
                  <a:schemeClr val="hlink"/>
                </a:solidFill>
              </a:rPr>
              <a:t> </a:t>
            </a:r>
            <a:r>
              <a:rPr lang="en-US" sz="3600" smtClean="0"/>
              <a:t>that the sources of this goodness are outside the self</a:t>
            </a:r>
          </a:p>
          <a:p>
            <a:pPr marL="609600" indent="-609600"/>
            <a:endParaRPr lang="en-US" sz="3600" smtClean="0"/>
          </a:p>
          <a:p>
            <a:pPr marL="609600" indent="-609600">
              <a:buFontTx/>
              <a:buNone/>
            </a:pPr>
            <a:endParaRPr lang="en-US" smtClean="0"/>
          </a:p>
          <a:p>
            <a:pPr marL="609600" indent="-609600">
              <a:buFontTx/>
              <a:buNone/>
            </a:pPr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914400"/>
            <a:ext cx="7772400" cy="762000"/>
          </a:xfrm>
        </p:spPr>
        <p:txBody>
          <a:bodyPr/>
          <a:lstStyle/>
          <a:p>
            <a:r>
              <a:rPr lang="en-US" smtClean="0"/>
              <a:t>Recognitions of Gratitude</a:t>
            </a:r>
            <a:br>
              <a:rPr lang="en-US" smtClean="0"/>
            </a:br>
            <a:endParaRPr lang="en-US" smtClean="0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i="1" smtClean="0">
                <a:latin typeface="New York" pitchFamily="8" charset="0"/>
              </a:rPr>
              <a:t>Recognize the gift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i="1" smtClean="0">
                <a:latin typeface="New York" pitchFamily="8" charset="0"/>
              </a:rPr>
              <a:t>Recognize the goodness of the gift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i="1" smtClean="0">
                <a:latin typeface="New York" pitchFamily="8" charset="0"/>
              </a:rPr>
              <a:t>Recognize the goodness of the giver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i="1" smtClean="0">
                <a:latin typeface="New York" pitchFamily="8" charset="0"/>
              </a:rPr>
              <a:t>Recognize the gratuitous nature of the gift</a:t>
            </a:r>
            <a:endParaRPr lang="en-US" smtClean="0">
              <a:latin typeface="New York" pitchFamily="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Dual Nature of Gratitude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0" y="1981200"/>
            <a:ext cx="6858000" cy="4114800"/>
          </a:xfrm>
        </p:spPr>
        <p:txBody>
          <a:bodyPr anchorCtr="0"/>
          <a:lstStyle/>
          <a:p>
            <a:pPr marL="533400" indent="-533400"/>
            <a:r>
              <a:rPr lang="en-US" smtClean="0"/>
              <a:t>Worldly, common, transactional</a:t>
            </a:r>
          </a:p>
          <a:p>
            <a:pPr marL="533400" indent="-533400"/>
            <a:r>
              <a:rPr lang="en-US" smtClean="0"/>
              <a:t>Spiritual, ethereal, transcendent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mtClean="0"/>
              <a:t>What is gratitude?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mtClean="0"/>
              <a:t>What we know about gratitude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mtClean="0"/>
              <a:t>Why gratitude matters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8610600" cy="609600"/>
          </a:xfrm>
        </p:spPr>
        <p:txBody>
          <a:bodyPr/>
          <a:lstStyle/>
          <a:p>
            <a:r>
              <a:rPr lang="en-US" sz="4000" b="1" smtClean="0"/>
              <a:t>Targets of Gratitude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447800"/>
            <a:ext cx="4957763" cy="43910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3600" smtClean="0"/>
              <a:t>Other people</a:t>
            </a:r>
          </a:p>
          <a:p>
            <a:pPr marL="609600" indent="-609600">
              <a:buFontTx/>
              <a:buAutoNum type="arabicPeriod"/>
            </a:pPr>
            <a:r>
              <a:rPr lang="en-US" sz="3600" smtClean="0"/>
              <a:t>God</a:t>
            </a:r>
          </a:p>
          <a:p>
            <a:pPr marL="609600" indent="-609600">
              <a:buFontTx/>
              <a:buAutoNum type="arabicPeriod"/>
            </a:pPr>
            <a:r>
              <a:rPr lang="en-US" sz="3600" smtClean="0"/>
              <a:t>Animals</a:t>
            </a:r>
          </a:p>
          <a:p>
            <a:pPr marL="609600" indent="-609600">
              <a:buFontTx/>
              <a:buAutoNum type="arabicPeriod"/>
            </a:pPr>
            <a:r>
              <a:rPr lang="en-US" sz="3600" smtClean="0"/>
              <a:t>Nature</a:t>
            </a:r>
          </a:p>
        </p:txBody>
      </p:sp>
      <p:pic>
        <p:nvPicPr>
          <p:cNvPr id="344068" name="Picture 4" descr="harry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 t="11301" r="6958"/>
          <a:stretch>
            <a:fillRect/>
          </a:stretch>
        </p:blipFill>
        <p:spPr>
          <a:xfrm>
            <a:off x="7010400" y="1830388"/>
            <a:ext cx="2065338" cy="2905125"/>
          </a:xfrm>
          <a:noFill/>
        </p:spPr>
      </p:pic>
      <p:pic>
        <p:nvPicPr>
          <p:cNvPr id="344069" name="Picture 5" descr="GodQuad"/>
          <p:cNvPicPr>
            <a:picLocks noChangeAspect="1" noChangeArrowheads="1"/>
          </p:cNvPicPr>
          <p:nvPr/>
        </p:nvPicPr>
        <p:blipFill>
          <a:blip r:embed="rId5" cstate="print"/>
          <a:srcRect r="47916"/>
          <a:stretch>
            <a:fillRect/>
          </a:stretch>
        </p:blipFill>
        <p:spPr bwMode="auto">
          <a:xfrm>
            <a:off x="1600200" y="4648200"/>
            <a:ext cx="26781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4070" name="Picture 6" descr="ysemite3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 l="10085" b="5797"/>
          <a:stretch>
            <a:fillRect/>
          </a:stretch>
        </p:blipFill>
        <p:spPr bwMode="auto">
          <a:xfrm>
            <a:off x="4953000" y="1447800"/>
            <a:ext cx="2038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4071" name="Picture 7" descr="PetStaffGroupweb"/>
          <p:cNvPicPr>
            <a:picLocks noChangeAspect="1" noChangeArrowheads="1"/>
          </p:cNvPicPr>
          <p:nvPr/>
        </p:nvPicPr>
        <p:blipFill>
          <a:blip r:embed="rId7" cstate="print"/>
          <a:srcRect t="21875"/>
          <a:stretch>
            <a:fillRect/>
          </a:stretch>
        </p:blipFill>
        <p:spPr bwMode="auto">
          <a:xfrm>
            <a:off x="4800600" y="4953000"/>
            <a:ext cx="3810000" cy="1905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33363"/>
            <a:ext cx="7772400" cy="2281237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Additional Meanings:  Cosmic/religious gratitude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76400" y="2133600"/>
            <a:ext cx="3048000" cy="4129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“Vast thankfulness” that cannot be expressed to any human being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Religious naturalism: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    Awe, wonder, reverence, gratitude</a:t>
            </a:r>
          </a:p>
        </p:txBody>
      </p:sp>
      <p:pic>
        <p:nvPicPr>
          <p:cNvPr id="431108" name="Picture 4" descr="newborn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 cstate="print">
            <a:lum bright="18000" contrast="14000"/>
          </a:blip>
          <a:srcRect/>
          <a:stretch>
            <a:fillRect/>
          </a:stretch>
        </p:blipFill>
        <p:spPr>
          <a:xfrm>
            <a:off x="4970463" y="2535238"/>
            <a:ext cx="4173537" cy="29083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295400"/>
            <a:ext cx="41910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  </a:t>
            </a:r>
            <a:r>
              <a:rPr lang="en-US" sz="2800" smtClean="0">
                <a:solidFill>
                  <a:srgbClr val="000000"/>
                </a:solidFill>
              </a:rPr>
              <a:t>“We are moved to awe and wonder at the grandeur…the richness of natural beauty; it fills us with joy and thanksgiving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   (Goodenough, </a:t>
            </a:r>
            <a:r>
              <a:rPr lang="en-US" sz="2800" i="1" smtClean="0">
                <a:solidFill>
                  <a:srgbClr val="000000"/>
                </a:solidFill>
              </a:rPr>
              <a:t>The Sacred Depths of Nature</a:t>
            </a:r>
            <a:r>
              <a:rPr lang="en-US" sz="280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433156" name="Picture 4" descr="ysemite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 cstate="print">
            <a:lum bright="6000"/>
          </a:blip>
          <a:srcRect/>
          <a:stretch>
            <a:fillRect/>
          </a:stretch>
        </p:blipFill>
        <p:spPr>
          <a:xfrm>
            <a:off x="914400" y="382588"/>
            <a:ext cx="3930650" cy="60325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rategic design template">
  <a:themeElements>
    <a:clrScheme name="Strategic design template 1">
      <a:dk1>
        <a:srgbClr val="000000"/>
      </a:dk1>
      <a:lt1>
        <a:srgbClr val="EAEAEA"/>
      </a:lt1>
      <a:dk2>
        <a:srgbClr val="819E81"/>
      </a:dk2>
      <a:lt2>
        <a:srgbClr val="FFCC66"/>
      </a:lt2>
      <a:accent1>
        <a:srgbClr val="727DE0"/>
      </a:accent1>
      <a:accent2>
        <a:srgbClr val="D54F41"/>
      </a:accent2>
      <a:accent3>
        <a:srgbClr val="C1CCC1"/>
      </a:accent3>
      <a:accent4>
        <a:srgbClr val="C8C8C8"/>
      </a:accent4>
      <a:accent5>
        <a:srgbClr val="BCBFED"/>
      </a:accent5>
      <a:accent6>
        <a:srgbClr val="C1473A"/>
      </a:accent6>
      <a:hlink>
        <a:srgbClr val="71AF96"/>
      </a:hlink>
      <a:folHlink>
        <a:srgbClr val="CC9900"/>
      </a:folHlink>
    </a:clrScheme>
    <a:fontScheme name="Strategic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ategic design template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design template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design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design template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design template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design template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Pharmacy design template">
  <a:themeElements>
    <a:clrScheme name="Office Theme 1">
      <a:dk1>
        <a:srgbClr val="404075"/>
      </a:dk1>
      <a:lt1>
        <a:srgbClr val="CCECFF"/>
      </a:lt1>
      <a:dk2>
        <a:srgbClr val="99CCFF"/>
      </a:dk2>
      <a:lt2>
        <a:srgbClr val="EAEAEA"/>
      </a:lt2>
      <a:accent1>
        <a:srgbClr val="6600FF"/>
      </a:accent1>
      <a:accent2>
        <a:srgbClr val="CCCC00"/>
      </a:accent2>
      <a:accent3>
        <a:srgbClr val="CAE2FF"/>
      </a:accent3>
      <a:accent4>
        <a:srgbClr val="AEC9DA"/>
      </a:accent4>
      <a:accent5>
        <a:srgbClr val="B8AAFF"/>
      </a:accent5>
      <a:accent6>
        <a:srgbClr val="B9B900"/>
      </a:accent6>
      <a:hlink>
        <a:srgbClr val="996633"/>
      </a:hlink>
      <a:folHlink>
        <a:srgbClr val="0099CC"/>
      </a:folHlink>
    </a:clrScheme>
    <a:fontScheme name="6_Pharmacy design 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404075"/>
        </a:dk1>
        <a:lt1>
          <a:srgbClr val="CCECFF"/>
        </a:lt1>
        <a:dk2>
          <a:srgbClr val="99CCFF"/>
        </a:dk2>
        <a:lt2>
          <a:srgbClr val="EAEAEA"/>
        </a:lt2>
        <a:accent1>
          <a:srgbClr val="6600FF"/>
        </a:accent1>
        <a:accent2>
          <a:srgbClr val="CCCC00"/>
        </a:accent2>
        <a:accent3>
          <a:srgbClr val="CAE2FF"/>
        </a:accent3>
        <a:accent4>
          <a:srgbClr val="AEC9DA"/>
        </a:accent4>
        <a:accent5>
          <a:srgbClr val="B8AAFF"/>
        </a:accent5>
        <a:accent6>
          <a:srgbClr val="B9B900"/>
        </a:accent6>
        <a:hlink>
          <a:srgbClr val="996633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66"/>
        </a:dk2>
        <a:lt2>
          <a:srgbClr val="FFFFFF"/>
        </a:lt2>
        <a:accent1>
          <a:srgbClr val="CCCCFF"/>
        </a:accent1>
        <a:accent2>
          <a:srgbClr val="FFFFCC"/>
        </a:accent2>
        <a:accent3>
          <a:srgbClr val="CAE2FF"/>
        </a:accent3>
        <a:accent4>
          <a:srgbClr val="000000"/>
        </a:accent4>
        <a:accent5>
          <a:srgbClr val="E2E2FF"/>
        </a:accent5>
        <a:accent6>
          <a:srgbClr val="E7E7B9"/>
        </a:accent6>
        <a:hlink>
          <a:srgbClr val="FF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Pharmacy design template">
  <a:themeElements>
    <a:clrScheme name="Office Theme 1">
      <a:dk1>
        <a:srgbClr val="404075"/>
      </a:dk1>
      <a:lt1>
        <a:srgbClr val="CCECFF"/>
      </a:lt1>
      <a:dk2>
        <a:srgbClr val="99CCFF"/>
      </a:dk2>
      <a:lt2>
        <a:srgbClr val="EAEAEA"/>
      </a:lt2>
      <a:accent1>
        <a:srgbClr val="6600FF"/>
      </a:accent1>
      <a:accent2>
        <a:srgbClr val="CCCC00"/>
      </a:accent2>
      <a:accent3>
        <a:srgbClr val="CAE2FF"/>
      </a:accent3>
      <a:accent4>
        <a:srgbClr val="AEC9DA"/>
      </a:accent4>
      <a:accent5>
        <a:srgbClr val="B8AAFF"/>
      </a:accent5>
      <a:accent6>
        <a:srgbClr val="B9B900"/>
      </a:accent6>
      <a:hlink>
        <a:srgbClr val="996633"/>
      </a:hlink>
      <a:folHlink>
        <a:srgbClr val="0099CC"/>
      </a:folHlink>
    </a:clrScheme>
    <a:fontScheme name="7_Pharmacy design 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404075"/>
        </a:dk1>
        <a:lt1>
          <a:srgbClr val="CCECFF"/>
        </a:lt1>
        <a:dk2>
          <a:srgbClr val="99CCFF"/>
        </a:dk2>
        <a:lt2>
          <a:srgbClr val="EAEAEA"/>
        </a:lt2>
        <a:accent1>
          <a:srgbClr val="6600FF"/>
        </a:accent1>
        <a:accent2>
          <a:srgbClr val="CCCC00"/>
        </a:accent2>
        <a:accent3>
          <a:srgbClr val="CAE2FF"/>
        </a:accent3>
        <a:accent4>
          <a:srgbClr val="AEC9DA"/>
        </a:accent4>
        <a:accent5>
          <a:srgbClr val="B8AAFF"/>
        </a:accent5>
        <a:accent6>
          <a:srgbClr val="B9B900"/>
        </a:accent6>
        <a:hlink>
          <a:srgbClr val="996633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66"/>
        </a:dk2>
        <a:lt2>
          <a:srgbClr val="FFFFFF"/>
        </a:lt2>
        <a:accent1>
          <a:srgbClr val="CCCCFF"/>
        </a:accent1>
        <a:accent2>
          <a:srgbClr val="FFFFCC"/>
        </a:accent2>
        <a:accent3>
          <a:srgbClr val="CAE2FF"/>
        </a:accent3>
        <a:accent4>
          <a:srgbClr val="000000"/>
        </a:accent4>
        <a:accent5>
          <a:srgbClr val="E2E2FF"/>
        </a:accent5>
        <a:accent6>
          <a:srgbClr val="E7E7B9"/>
        </a:accent6>
        <a:hlink>
          <a:srgbClr val="FF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harmacy design template">
  <a:themeElements>
    <a:clrScheme name="Office Theme 1">
      <a:dk1>
        <a:srgbClr val="404075"/>
      </a:dk1>
      <a:lt1>
        <a:srgbClr val="CCECFF"/>
      </a:lt1>
      <a:dk2>
        <a:srgbClr val="99CCFF"/>
      </a:dk2>
      <a:lt2>
        <a:srgbClr val="EAEAEA"/>
      </a:lt2>
      <a:accent1>
        <a:srgbClr val="6600FF"/>
      </a:accent1>
      <a:accent2>
        <a:srgbClr val="CCCC00"/>
      </a:accent2>
      <a:accent3>
        <a:srgbClr val="CAE2FF"/>
      </a:accent3>
      <a:accent4>
        <a:srgbClr val="AEC9DA"/>
      </a:accent4>
      <a:accent5>
        <a:srgbClr val="B8AAFF"/>
      </a:accent5>
      <a:accent6>
        <a:srgbClr val="B9B900"/>
      </a:accent6>
      <a:hlink>
        <a:srgbClr val="996633"/>
      </a:hlink>
      <a:folHlink>
        <a:srgbClr val="0099CC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404075"/>
        </a:dk1>
        <a:lt1>
          <a:srgbClr val="CCECFF"/>
        </a:lt1>
        <a:dk2>
          <a:srgbClr val="99CCFF"/>
        </a:dk2>
        <a:lt2>
          <a:srgbClr val="EAEAEA"/>
        </a:lt2>
        <a:accent1>
          <a:srgbClr val="6600FF"/>
        </a:accent1>
        <a:accent2>
          <a:srgbClr val="CCCC00"/>
        </a:accent2>
        <a:accent3>
          <a:srgbClr val="CAE2FF"/>
        </a:accent3>
        <a:accent4>
          <a:srgbClr val="AEC9DA"/>
        </a:accent4>
        <a:accent5>
          <a:srgbClr val="B8AAFF"/>
        </a:accent5>
        <a:accent6>
          <a:srgbClr val="B9B900"/>
        </a:accent6>
        <a:hlink>
          <a:srgbClr val="996633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66"/>
        </a:dk2>
        <a:lt2>
          <a:srgbClr val="FFFFFF"/>
        </a:lt2>
        <a:accent1>
          <a:srgbClr val="CCCCFF"/>
        </a:accent1>
        <a:accent2>
          <a:srgbClr val="FFFFCC"/>
        </a:accent2>
        <a:accent3>
          <a:srgbClr val="CAE2FF"/>
        </a:accent3>
        <a:accent4>
          <a:srgbClr val="000000"/>
        </a:accent4>
        <a:accent5>
          <a:srgbClr val="E2E2FF"/>
        </a:accent5>
        <a:accent6>
          <a:srgbClr val="E7E7B9"/>
        </a:accent6>
        <a:hlink>
          <a:srgbClr val="FF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3_Competi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2_Quadran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unny days design template">
  <a:themeElements>
    <a:clrScheme name="Sunny days design template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FF5050"/>
      </a:accent2>
      <a:accent3>
        <a:srgbClr val="FFE2B8"/>
      </a:accent3>
      <a:accent4>
        <a:srgbClr val="000000"/>
      </a:accent4>
      <a:accent5>
        <a:srgbClr val="FFCAAD"/>
      </a:accent5>
      <a:accent6>
        <a:srgbClr val="E74848"/>
      </a:accent6>
      <a:hlink>
        <a:srgbClr val="CC9900"/>
      </a:hlink>
      <a:folHlink>
        <a:srgbClr val="CCCCCC"/>
      </a:folHlink>
    </a:clrScheme>
    <a:fontScheme name="2_Sunny days design 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unny days design template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FF5050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CC99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design template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5050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FFCC6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design templat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design template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009966"/>
        </a:hlink>
        <a:folHlink>
          <a:srgbClr val="00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design template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CC00CC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design template 6">
        <a:dk1>
          <a:srgbClr val="000000"/>
        </a:dk1>
        <a:lt1>
          <a:srgbClr val="F8F8F8"/>
        </a:lt1>
        <a:dk2>
          <a:srgbClr val="0000FF"/>
        </a:dk2>
        <a:lt2>
          <a:srgbClr val="FFCC00"/>
        </a:lt2>
        <a:accent1>
          <a:srgbClr val="0099FF"/>
        </a:accent1>
        <a:accent2>
          <a:srgbClr val="CC00CC"/>
        </a:accent2>
        <a:accent3>
          <a:srgbClr val="AAAAFF"/>
        </a:accent3>
        <a:accent4>
          <a:srgbClr val="D4D4D4"/>
        </a:accent4>
        <a:accent5>
          <a:srgbClr val="AACAFF"/>
        </a:accent5>
        <a:accent6>
          <a:srgbClr val="B900B9"/>
        </a:accent6>
        <a:hlink>
          <a:srgbClr val="3333CC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omputer monitor design template">
  <a:themeElements>
    <a:clrScheme name="">
      <a:dk1>
        <a:srgbClr val="080808"/>
      </a:dk1>
      <a:lt1>
        <a:srgbClr val="74C8E6"/>
      </a:lt1>
      <a:dk2>
        <a:srgbClr val="FFFFFF"/>
      </a:dk2>
      <a:lt2>
        <a:srgbClr val="080808"/>
      </a:lt2>
      <a:accent1>
        <a:srgbClr val="68A2B6"/>
      </a:accent1>
      <a:accent2>
        <a:srgbClr val="4192BF"/>
      </a:accent2>
      <a:accent3>
        <a:srgbClr val="BCE0F0"/>
      </a:accent3>
      <a:accent4>
        <a:srgbClr val="060606"/>
      </a:accent4>
      <a:accent5>
        <a:srgbClr val="B9CED7"/>
      </a:accent5>
      <a:accent6>
        <a:srgbClr val="3A84AD"/>
      </a:accent6>
      <a:hlink>
        <a:srgbClr val="3963AF"/>
      </a:hlink>
      <a:folHlink>
        <a:srgbClr val="000066"/>
      </a:folHlink>
    </a:clrScheme>
    <a:fontScheme name="2_Computer monitor design 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uter monitor design template 1">
        <a:dk1>
          <a:srgbClr val="080808"/>
        </a:dk1>
        <a:lt1>
          <a:srgbClr val="74C8E6"/>
        </a:lt1>
        <a:dk2>
          <a:srgbClr val="000000"/>
        </a:dk2>
        <a:lt2>
          <a:srgbClr val="080808"/>
        </a:lt2>
        <a:accent1>
          <a:srgbClr val="68A2B6"/>
        </a:accent1>
        <a:accent2>
          <a:srgbClr val="4192BF"/>
        </a:accent2>
        <a:accent3>
          <a:srgbClr val="BCE0F0"/>
        </a:accent3>
        <a:accent4>
          <a:srgbClr val="060606"/>
        </a:accent4>
        <a:accent5>
          <a:srgbClr val="B9CED7"/>
        </a:accent5>
        <a:accent6>
          <a:srgbClr val="3A84AD"/>
        </a:accent6>
        <a:hlink>
          <a:srgbClr val="3963A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11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12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13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14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15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16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17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18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19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0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21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22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23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24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25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26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Strategic design template 3">
    <a:dk1>
      <a:srgbClr val="000000"/>
    </a:dk1>
    <a:lt1>
      <a:srgbClr val="FFFFFF"/>
    </a:lt1>
    <a:dk2>
      <a:srgbClr val="000000"/>
    </a:dk2>
    <a:lt2>
      <a:srgbClr val="5F5F5F"/>
    </a:lt2>
    <a:accent1>
      <a:srgbClr val="CBCBCB"/>
    </a:accent1>
    <a:accent2>
      <a:srgbClr val="5F5F5F"/>
    </a:accent2>
    <a:accent3>
      <a:srgbClr val="FFFFFF"/>
    </a:accent3>
    <a:accent4>
      <a:srgbClr val="000000"/>
    </a:accent4>
    <a:accent5>
      <a:srgbClr val="E2E2E2"/>
    </a:accent5>
    <a:accent6>
      <a:srgbClr val="555555"/>
    </a:accent6>
    <a:hlink>
      <a:srgbClr val="969696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4984</TotalTime>
  <Words>1265</Words>
  <Application>Microsoft Office PowerPoint</Application>
  <PresentationFormat>On-screen Show (4:3)</PresentationFormat>
  <Paragraphs>193</Paragraphs>
  <Slides>35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61" baseType="lpstr">
      <vt:lpstr>Verdana</vt:lpstr>
      <vt:lpstr>Arial</vt:lpstr>
      <vt:lpstr>Times New Roman</vt:lpstr>
      <vt:lpstr>Lucida Sans Unicode</vt:lpstr>
      <vt:lpstr>Wingdings 3</vt:lpstr>
      <vt:lpstr>Wingdings 2</vt:lpstr>
      <vt:lpstr>Calibri</vt:lpstr>
      <vt:lpstr>Wingdings</vt:lpstr>
      <vt:lpstr>Tahoma</vt:lpstr>
      <vt:lpstr>New York</vt:lpstr>
      <vt:lpstr>Monotype Corsiva</vt:lpstr>
      <vt:lpstr>Lucida Handwriting</vt:lpstr>
      <vt:lpstr>Lucida Calligraphy</vt:lpstr>
      <vt:lpstr>Strategic design template</vt:lpstr>
      <vt:lpstr>Concourse</vt:lpstr>
      <vt:lpstr>Pharmacy design template</vt:lpstr>
      <vt:lpstr>2_Office Theme</vt:lpstr>
      <vt:lpstr>3_Competition</vt:lpstr>
      <vt:lpstr>2_Quadrant</vt:lpstr>
      <vt:lpstr>2_Sunny days design template</vt:lpstr>
      <vt:lpstr>17_Concourse</vt:lpstr>
      <vt:lpstr>2_Computer monitor design template</vt:lpstr>
      <vt:lpstr>6_Pharmacy design template</vt:lpstr>
      <vt:lpstr>7_Pharmacy design template</vt:lpstr>
      <vt:lpstr>Worksheet</vt:lpstr>
      <vt:lpstr>Microsoft Photo Editor 3.0 Photo</vt:lpstr>
      <vt:lpstr>     </vt:lpstr>
      <vt:lpstr>How to get rich quick…</vt:lpstr>
      <vt:lpstr>Slide 3</vt:lpstr>
      <vt:lpstr>    Gratitude:</vt:lpstr>
      <vt:lpstr>Recognitions of Gratitude </vt:lpstr>
      <vt:lpstr>The Dual Nature of Gratitude</vt:lpstr>
      <vt:lpstr>Targets of Gratitude</vt:lpstr>
      <vt:lpstr>Additional Meanings:  Cosmic/religious gratitude</vt:lpstr>
      <vt:lpstr>Slide 9</vt:lpstr>
      <vt:lpstr>Quotes about Gratitude</vt:lpstr>
      <vt:lpstr>Slide 11</vt:lpstr>
      <vt:lpstr>      John Wesley (1703-1791)</vt:lpstr>
      <vt:lpstr>      Two main questions:</vt:lpstr>
      <vt:lpstr> Why happiness matters: </vt:lpstr>
      <vt:lpstr>Happiness makes good things happen:</vt:lpstr>
      <vt:lpstr>Slide 16</vt:lpstr>
      <vt:lpstr>Gratitude:  The Key to Life?</vt:lpstr>
      <vt:lpstr>   G. K. Chesterton on Gratitude</vt:lpstr>
      <vt:lpstr>             You say grace before meals. All right. But I say grace before the concert and the opera, and grace before the play and pantomime, and grace before I open a book, and grace before sketching, painting, and swimming, fencing, boxing, walking, playing, dancing, and grace before I dip the pen in ink.  — G. K. Chesterton    </vt:lpstr>
      <vt:lpstr>Counting Blessings or Burdens?</vt:lpstr>
      <vt:lpstr>Slide 21</vt:lpstr>
      <vt:lpstr>Slide 22</vt:lpstr>
      <vt:lpstr>Examples of Hassles</vt:lpstr>
      <vt:lpstr>Examples of ‘‘Blessings”</vt:lpstr>
      <vt:lpstr>Research on the Benefits of Gratefulness: Experimental Findings</vt:lpstr>
      <vt:lpstr>Gratitude in Persons With Chronic Disease</vt:lpstr>
      <vt:lpstr>     Hereditary and Acquired      Neuromuscular Diseases</vt:lpstr>
      <vt:lpstr>Main Results:</vt:lpstr>
      <vt:lpstr>Table 1. Six-Month Follow-Up Comparisons on Well-Being, NMD Study</vt:lpstr>
      <vt:lpstr>“Being forced, consciously to reflect, contemplate and sum up my life on a daily basis was curiously therapeutic, and enlightening.  I was reminded of facets of myself that I very much like and others that could use improvement.”  “I don’t believe participating in the study changed my level of gratitude, but it made me more aware of it-- I have always tried to live my life in a positive, upbeat manner.  I believe my faith has helped me accomplish this”</vt:lpstr>
      <vt:lpstr>Gratitude in Educational Settings</vt:lpstr>
      <vt:lpstr>   Main results:</vt:lpstr>
      <vt:lpstr>What good is gratitude?</vt:lpstr>
      <vt:lpstr>Gratitude Amplifies the Good</vt:lpstr>
      <vt:lpstr> Is Gratitude a Buffer Against Loneliness  and/or Depression?</vt:lpstr>
    </vt:vector>
  </TitlesOfParts>
  <Company>UC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Psychological Research on the Development of Gratitude in Children</dc:title>
  <dc:creator>Psychology</dc:creator>
  <cp:lastModifiedBy>wagnerkl</cp:lastModifiedBy>
  <cp:revision>186</cp:revision>
  <dcterms:created xsi:type="dcterms:W3CDTF">2003-04-15T20:23:31Z</dcterms:created>
  <dcterms:modified xsi:type="dcterms:W3CDTF">2010-06-22T17:56:28Z</dcterms:modified>
</cp:coreProperties>
</file>