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7"/>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0" r:id="rId16"/>
    <p:sldId id="270" r:id="rId17"/>
    <p:sldId id="272" r:id="rId18"/>
    <p:sldId id="274" r:id="rId19"/>
    <p:sldId id="271" r:id="rId20"/>
    <p:sldId id="273" r:id="rId21"/>
    <p:sldId id="275" r:id="rId22"/>
    <p:sldId id="276" r:id="rId23"/>
    <p:sldId id="277" r:id="rId24"/>
    <p:sldId id="278" r:id="rId25"/>
    <p:sldId id="279" r:id="rId2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929" autoAdjust="0"/>
  </p:normalViewPr>
  <p:slideViewPr>
    <p:cSldViewPr>
      <p:cViewPr varScale="1">
        <p:scale>
          <a:sx n="89" d="100"/>
          <a:sy n="89" d="100"/>
        </p:scale>
        <p:origin x="-1638"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5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41D9C606-E5F0-4923-BC98-D7B0205EE447}" type="datetimeFigureOut">
              <a:rPr lang="en-US" smtClean="0"/>
              <a:t>6/11/2013</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B6EE333C-13C2-4B4D-BDB1-95E275A66DA2}" type="slidenum">
              <a:rPr lang="en-US" smtClean="0"/>
              <a:t>‹#›</a:t>
            </a:fld>
            <a:endParaRPr lang="en-US"/>
          </a:p>
        </p:txBody>
      </p:sp>
    </p:spTree>
    <p:extLst>
      <p:ext uri="{BB962C8B-B14F-4D97-AF65-F5344CB8AC3E}">
        <p14:creationId xmlns:p14="http://schemas.microsoft.com/office/powerpoint/2010/main" val="3878440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E333C-13C2-4B4D-BDB1-95E275A66DA2}" type="slidenum">
              <a:rPr lang="en-US" smtClean="0"/>
              <a:t>1</a:t>
            </a:fld>
            <a:endParaRPr lang="en-US"/>
          </a:p>
        </p:txBody>
      </p:sp>
    </p:spTree>
    <p:extLst>
      <p:ext uri="{BB962C8B-B14F-4D97-AF65-F5344CB8AC3E}">
        <p14:creationId xmlns:p14="http://schemas.microsoft.com/office/powerpoint/2010/main" val="2559230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Learning about the science behind food and metabolism can help clients challenge disordered thinking about food. </a:t>
            </a:r>
          </a:p>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10</a:t>
            </a:fld>
            <a:endParaRPr lang="en-US"/>
          </a:p>
        </p:txBody>
      </p:sp>
    </p:spTree>
    <p:extLst>
      <p:ext uri="{BB962C8B-B14F-4D97-AF65-F5344CB8AC3E}">
        <p14:creationId xmlns:p14="http://schemas.microsoft.com/office/powerpoint/2010/main" val="549728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Handout on goals for Body Image Counseling.</a:t>
            </a:r>
          </a:p>
          <a:p>
            <a:r>
              <a:rPr lang="en-US" dirty="0" smtClean="0"/>
              <a:t>Focus</a:t>
            </a:r>
            <a:r>
              <a:rPr lang="en-US" baseline="0" dirty="0" smtClean="0"/>
              <a:t> of therapy will depend on the client’s symptoms &amp; concerns and the counselor’s theoretical orientation</a:t>
            </a:r>
            <a:endParaRPr lang="en-US" dirty="0"/>
          </a:p>
        </p:txBody>
      </p:sp>
      <p:sp>
        <p:nvSpPr>
          <p:cNvPr id="4" name="Slide Number Placeholder 3"/>
          <p:cNvSpPr>
            <a:spLocks noGrp="1"/>
          </p:cNvSpPr>
          <p:nvPr>
            <p:ph type="sldNum" sz="quarter" idx="10"/>
          </p:nvPr>
        </p:nvSpPr>
        <p:spPr/>
        <p:txBody>
          <a:bodyPr/>
          <a:lstStyle/>
          <a:p>
            <a:fld id="{B6EE333C-13C2-4B4D-BDB1-95E275A66DA2}" type="slidenum">
              <a:rPr lang="en-US" smtClean="0"/>
              <a:t>11</a:t>
            </a:fld>
            <a:endParaRPr lang="en-US"/>
          </a:p>
        </p:txBody>
      </p:sp>
    </p:spTree>
    <p:extLst>
      <p:ext uri="{BB962C8B-B14F-4D97-AF65-F5344CB8AC3E}">
        <p14:creationId xmlns:p14="http://schemas.microsoft.com/office/powerpoint/2010/main" val="9193103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 handouts</a:t>
            </a:r>
            <a:r>
              <a:rPr lang="en-US" baseline="0" dirty="0" smtClean="0"/>
              <a:t> on How to Access the Team (for Counselors), Information/Consent Given to Clients</a:t>
            </a:r>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12</a:t>
            </a:fld>
            <a:endParaRPr lang="en-US"/>
          </a:p>
        </p:txBody>
      </p:sp>
    </p:spTree>
    <p:extLst>
      <p:ext uri="{BB962C8B-B14F-4D97-AF65-F5344CB8AC3E}">
        <p14:creationId xmlns:p14="http://schemas.microsoft.com/office/powerpoint/2010/main" val="420496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saw the physician on 11/17 and reports that she was purging daily but stopped purging for 2.5 weeks after beginning counseling with F. She reports that she would purge when she felt full or had eaten something that she felt she should not have. The physician reports that A feels that purging to avoid weight gain is not working for her and is motivated to make changes. A. also reported that she is trying to get in the habit of exercising.  The physician reports that her blood work and EKG were both normal and that she weighs 121 pounds (5'0" tall). This puts her BMI in the healthy range (23.6). </a:t>
            </a:r>
          </a:p>
          <a:p>
            <a:r>
              <a:rPr lang="en-US" dirty="0" smtClean="0"/>
              <a:t>A attended a nutrition consult  on 11/18. A has increased her carbohydrate intake and has also increased her exercise schedule at the gym.  A expressed some concerns about going home for Thanksgiving and eating food with a lot of people. The nutritionist discussed strategies for managing this pressure. A also reports that she has been eating at night to help her fall asleep. A follow up appointment is scheduled in 3 weeks.</a:t>
            </a:r>
          </a:p>
          <a:p>
            <a:endParaRPr lang="en-US" dirty="0" smtClean="0"/>
          </a:p>
          <a:p>
            <a:r>
              <a:rPr lang="en-US" dirty="0" smtClean="0"/>
              <a:t>Plan: Encourage the individual therapist to discuss sleep hygiene and  address possible holiday triggers</a:t>
            </a:r>
          </a:p>
          <a:p>
            <a:endParaRPr lang="en-US" dirty="0"/>
          </a:p>
        </p:txBody>
      </p:sp>
      <p:sp>
        <p:nvSpPr>
          <p:cNvPr id="4" name="Slide Number Placeholder 3"/>
          <p:cNvSpPr>
            <a:spLocks noGrp="1"/>
          </p:cNvSpPr>
          <p:nvPr>
            <p:ph type="sldNum" sz="quarter" idx="10"/>
          </p:nvPr>
        </p:nvSpPr>
        <p:spPr/>
        <p:txBody>
          <a:bodyPr/>
          <a:lstStyle/>
          <a:p>
            <a:fld id="{B6EE333C-13C2-4B4D-BDB1-95E275A66DA2}" type="slidenum">
              <a:rPr lang="en-US" smtClean="0"/>
              <a:t>13</a:t>
            </a:fld>
            <a:endParaRPr lang="en-US"/>
          </a:p>
        </p:txBody>
      </p:sp>
    </p:spTree>
    <p:extLst>
      <p:ext uri="{BB962C8B-B14F-4D97-AF65-F5344CB8AC3E}">
        <p14:creationId xmlns:p14="http://schemas.microsoft.com/office/powerpoint/2010/main" val="3702401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Case where</a:t>
            </a:r>
            <a:r>
              <a:rPr lang="en-US" baseline="0" dirty="0" smtClean="0"/>
              <a:t> a higher level of care was needed. More client history – leading up to referral for day treatment program, lots of contact among providers</a:t>
            </a:r>
          </a:p>
          <a:p>
            <a:endParaRPr lang="en-US" dirty="0"/>
          </a:p>
          <a:p>
            <a:r>
              <a:rPr lang="en-US" dirty="0"/>
              <a:t>She went to hospital emergency room  for a GI bleed related to her purging. She has been bingeing and purging  1-4x/d for the past 4 years and has struggled with her ED since age 12. She is also depressed and anxious. . Physician started her on Prozac and will see her weekly.  Patient is medically stable to receive care at UB at this point. </a:t>
            </a:r>
          </a:p>
          <a:p>
            <a:endParaRPr lang="en-US" dirty="0"/>
          </a:p>
          <a:p>
            <a:r>
              <a:rPr lang="en-US" dirty="0" smtClean="0"/>
              <a:t>Physician saw  G on 6/8 and reported:</a:t>
            </a:r>
          </a:p>
          <a:p>
            <a:r>
              <a:rPr lang="en-US" dirty="0" smtClean="0"/>
              <a:t>She was seeing G weekly and she missed her last appointment</a:t>
            </a:r>
          </a:p>
          <a:p>
            <a:r>
              <a:rPr lang="en-US" dirty="0" smtClean="0"/>
              <a:t>Currently on Prozac (past 3 weeks).  G reported that her mood has improved</a:t>
            </a:r>
          </a:p>
          <a:p>
            <a:r>
              <a:rPr lang="en-US" dirty="0" smtClean="0"/>
              <a:t>Weight down from 103.5 on 5/30 to 102 lbs.</a:t>
            </a:r>
          </a:p>
          <a:p>
            <a:r>
              <a:rPr lang="en-US" dirty="0" smtClean="0"/>
              <a:t>G stated she was able to decrease purging to 1 time daily, after dinner</a:t>
            </a:r>
          </a:p>
          <a:p>
            <a:r>
              <a:rPr lang="en-US" dirty="0" smtClean="0"/>
              <a:t>She stated she is willing to go to  a day treatment program in July</a:t>
            </a:r>
          </a:p>
          <a:p>
            <a:r>
              <a:rPr lang="en-US" dirty="0" smtClean="0"/>
              <a:t>Physician stated to team that G can get weights done with nurse or Dr. S if she is out</a:t>
            </a:r>
          </a:p>
          <a:p>
            <a:endParaRPr lang="en-US" dirty="0" smtClean="0"/>
          </a:p>
          <a:p>
            <a:r>
              <a:rPr lang="en-US" dirty="0" smtClean="0"/>
              <a:t>Client also continued with  the nutritionist No update  as the nutritionist was not at this meeting.</a:t>
            </a:r>
          </a:p>
          <a:p>
            <a:endParaRPr lang="en-US" dirty="0" smtClean="0"/>
          </a:p>
          <a:p>
            <a:r>
              <a:rPr lang="en-US" dirty="0" smtClean="0"/>
              <a:t>This writer gave update of G's last appointment on behalf of primary therapist.  The team agreed that the process with the day treatment program  should be started now to avoid wait time in July with the assistance her counselor and the physician (if medical records are requested).</a:t>
            </a:r>
          </a:p>
          <a:p>
            <a:endParaRPr lang="en-US" dirty="0" smtClean="0"/>
          </a:p>
          <a:p>
            <a:r>
              <a:rPr lang="en-US" dirty="0" smtClean="0"/>
              <a:t>Plan:  G will continue in individual therapy.  Primary therapist should encourage G to follow through with getting weights done at HS.  Primary therapist should also begin to explore admission process with G to begin registration so she can start the program in July.  Case will be discussed at EDTT PRN.</a:t>
            </a:r>
          </a:p>
          <a:p>
            <a:endParaRPr lang="en-US" dirty="0"/>
          </a:p>
          <a:p>
            <a:pPr defTabSz="933237">
              <a:defRPr/>
            </a:pPr>
            <a:r>
              <a:rPr lang="en-US" dirty="0"/>
              <a:t>Since the student had requested to switch to another counselor, I suggested that MD have the student meet with counselor to ascertain her current concerns and therapy needs and if the client still wanted a new counselor, current counselor could </a:t>
            </a:r>
            <a:r>
              <a:rPr lang="en-US" dirty="0" err="1"/>
              <a:t>faciliate</a:t>
            </a:r>
            <a:r>
              <a:rPr lang="en-US" dirty="0"/>
              <a:t> this.  I also reviewed the case going back to the student's first contact with this office in Nov 2006 thru spring 2012.  The student has dropped out of therapy and attended inconsistently over the years. This pattern was evident in her work with current and the Coping Skills group this semester where she dropped out of both.  The student also tends to be "avoidant" when she feels like she has messed up.  For example, she resisted counselor’s referral to the nutritionist because she was embarrassed about not following through the last time.  This may also be related to why she no longer wants to work with current counselor even though she had repeatedly told her current counselor that she found working with her helpful.  Should the student return for services, it will be important to make sure that in addition to referring the student to the nutritionist or Health Services that the counselor also explicitly let the chair of the Eating Disorders Treatment Team know that this student should be discussed.  Doing so will give the counselor a better sense of what type of follow through with other services is occurring particularly medical monitoring because it doesn't rely solely on client self-report.</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6EE333C-13C2-4B4D-BDB1-95E275A66DA2}" type="slidenum">
              <a:rPr lang="en-US" smtClean="0"/>
              <a:t>14</a:t>
            </a:fld>
            <a:endParaRPr lang="en-US"/>
          </a:p>
        </p:txBody>
      </p:sp>
    </p:spTree>
    <p:extLst>
      <p:ext uri="{BB962C8B-B14F-4D97-AF65-F5344CB8AC3E}">
        <p14:creationId xmlns:p14="http://schemas.microsoft.com/office/powerpoint/2010/main" val="31419534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During the May 23, 2011- May 20, 2012 academic year, selected any student with an Eating Disorder Diagnosis at termination</a:t>
            </a:r>
          </a:p>
          <a:p>
            <a:pPr defTabSz="933237">
              <a:defRPr/>
            </a:pPr>
            <a:r>
              <a:rPr lang="en-US" dirty="0" smtClean="0"/>
              <a:t>150/1600 represents about 9% of clients seen</a:t>
            </a:r>
            <a:r>
              <a:rPr lang="en-US" baseline="0" dirty="0" smtClean="0"/>
              <a:t> last year.</a:t>
            </a:r>
            <a:endParaRPr lang="en-US" dirty="0" smtClean="0"/>
          </a:p>
          <a:p>
            <a:pPr defTabSz="933237">
              <a:defRPr/>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3E318DB-2887-4C6B-8095-019779E49377}" type="slidenum">
              <a:rPr lang="en-US" smtClean="0"/>
              <a:pPr/>
              <a:t>15</a:t>
            </a:fld>
            <a:endParaRPr lang="en-US" dirty="0"/>
          </a:p>
        </p:txBody>
      </p:sp>
    </p:spTree>
    <p:extLst>
      <p:ext uri="{BB962C8B-B14F-4D97-AF65-F5344CB8AC3E}">
        <p14:creationId xmlns:p14="http://schemas.microsoft.com/office/powerpoint/2010/main" val="1656614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E333C-13C2-4B4D-BDB1-95E275A66DA2}" type="slidenum">
              <a:rPr lang="en-US" smtClean="0"/>
              <a:t>16</a:t>
            </a:fld>
            <a:endParaRPr lang="en-US"/>
          </a:p>
        </p:txBody>
      </p:sp>
    </p:spTree>
    <p:extLst>
      <p:ext uri="{BB962C8B-B14F-4D97-AF65-F5344CB8AC3E}">
        <p14:creationId xmlns:p14="http://schemas.microsoft.com/office/powerpoint/2010/main" val="11060317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E333C-13C2-4B4D-BDB1-95E275A66DA2}" type="slidenum">
              <a:rPr lang="en-US" smtClean="0"/>
              <a:t>17</a:t>
            </a:fld>
            <a:endParaRPr lang="en-US"/>
          </a:p>
        </p:txBody>
      </p:sp>
    </p:spTree>
    <p:extLst>
      <p:ext uri="{BB962C8B-B14F-4D97-AF65-F5344CB8AC3E}">
        <p14:creationId xmlns:p14="http://schemas.microsoft.com/office/powerpoint/2010/main" val="8226135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E333C-13C2-4B4D-BDB1-95E275A66DA2}" type="slidenum">
              <a:rPr lang="en-US" smtClean="0"/>
              <a:t>18</a:t>
            </a:fld>
            <a:endParaRPr lang="en-US"/>
          </a:p>
        </p:txBody>
      </p:sp>
    </p:spTree>
    <p:extLst>
      <p:ext uri="{BB962C8B-B14F-4D97-AF65-F5344CB8AC3E}">
        <p14:creationId xmlns:p14="http://schemas.microsoft.com/office/powerpoint/2010/main" val="8806364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Separated groups into control and 5 levels of care </a:t>
            </a:r>
          </a:p>
          <a:p>
            <a:pPr marL="991564" lvl="1" indent="-524946">
              <a:buFont typeface="+mj-lt"/>
              <a:buAutoNum type="arabicPeriod"/>
            </a:pPr>
            <a:r>
              <a:rPr lang="en-US" dirty="0" smtClean="0"/>
              <a:t>Control group  = Individual or group with no referral to the EDTT</a:t>
            </a:r>
          </a:p>
          <a:p>
            <a:pPr marL="991564" lvl="1" indent="-524946">
              <a:buFont typeface="+mj-lt"/>
              <a:buAutoNum type="arabicPeriod"/>
            </a:pPr>
            <a:r>
              <a:rPr lang="en-US" dirty="0" smtClean="0"/>
              <a:t>Referral</a:t>
            </a:r>
          </a:p>
          <a:p>
            <a:pPr marL="991564" lvl="1" indent="-524946">
              <a:buFont typeface="+mj-lt"/>
              <a:buAutoNum type="arabicPeriod"/>
            </a:pPr>
            <a:r>
              <a:rPr lang="en-US" dirty="0" smtClean="0"/>
              <a:t>Referral and Discussion</a:t>
            </a:r>
          </a:p>
          <a:p>
            <a:pPr marL="991564" lvl="1" indent="-524946">
              <a:buFont typeface="+mj-lt"/>
              <a:buAutoNum type="arabicPeriod"/>
            </a:pPr>
            <a:r>
              <a:rPr lang="en-US" dirty="0" smtClean="0"/>
              <a:t>Referral, Discussion, and met Nutritionist</a:t>
            </a:r>
          </a:p>
          <a:p>
            <a:pPr marL="991564" lvl="1" indent="-524946">
              <a:buFont typeface="+mj-lt"/>
              <a:buAutoNum type="arabicPeriod"/>
            </a:pPr>
            <a:r>
              <a:rPr lang="en-US" dirty="0" smtClean="0"/>
              <a:t>Referral, Discussed, and met MD</a:t>
            </a:r>
          </a:p>
          <a:p>
            <a:pPr marL="991564" lvl="1" indent="-524946">
              <a:buFont typeface="+mj-lt"/>
              <a:buAutoNum type="arabicPeriod"/>
            </a:pPr>
            <a:r>
              <a:rPr lang="en-US" dirty="0" smtClean="0"/>
              <a:t>Referral, discussed, and met both nutritionist and MD </a:t>
            </a:r>
          </a:p>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19</a:t>
            </a:fld>
            <a:endParaRPr lang="en-US"/>
          </a:p>
        </p:txBody>
      </p:sp>
    </p:spTree>
    <p:extLst>
      <p:ext uri="{BB962C8B-B14F-4D97-AF65-F5344CB8AC3E}">
        <p14:creationId xmlns:p14="http://schemas.microsoft.com/office/powerpoint/2010/main" val="2277281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EDNOS is the most common diagnosis among people who seek treatment</a:t>
            </a:r>
          </a:p>
          <a:p>
            <a:r>
              <a:rPr lang="en-US" dirty="0" smtClean="0">
                <a:effectLst/>
              </a:rPr>
              <a:t>Fairburn CG, Cooper Z, Bohn K, O’Connor ME, Doll HA, Palmer RL. The severity and status of eating disorder NOS: implications for DSM-V. </a:t>
            </a:r>
            <a:r>
              <a:rPr lang="en-US" i="1" dirty="0" err="1" smtClean="0">
                <a:effectLst/>
              </a:rPr>
              <a:t>Behaviour</a:t>
            </a:r>
            <a:r>
              <a:rPr lang="en-US" i="1" dirty="0" smtClean="0">
                <a:effectLst/>
              </a:rPr>
              <a:t> Research and Therapy</a:t>
            </a:r>
            <a:r>
              <a:rPr lang="en-US" dirty="0" smtClean="0">
                <a:effectLst/>
              </a:rPr>
              <a:t>, 2007; 45(8):1705–1715.</a:t>
            </a:r>
            <a:endParaRPr lang="en-US" dirty="0" smtClean="0"/>
          </a:p>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2</a:t>
            </a:fld>
            <a:endParaRPr lang="en-US"/>
          </a:p>
        </p:txBody>
      </p:sp>
    </p:spTree>
    <p:extLst>
      <p:ext uri="{BB962C8B-B14F-4D97-AF65-F5344CB8AC3E}">
        <p14:creationId xmlns:p14="http://schemas.microsoft.com/office/powerpoint/2010/main" val="19901066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20</a:t>
            </a:fld>
            <a:endParaRPr lang="en-US"/>
          </a:p>
        </p:txBody>
      </p:sp>
    </p:spTree>
    <p:extLst>
      <p:ext uri="{BB962C8B-B14F-4D97-AF65-F5344CB8AC3E}">
        <p14:creationId xmlns:p14="http://schemas.microsoft.com/office/powerpoint/2010/main" val="31024403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participated in a DBT style Body Image Concerns group or a DBT Coping Skills group</a:t>
            </a:r>
          </a:p>
          <a:p>
            <a:r>
              <a:rPr lang="en-US" dirty="0" smtClean="0"/>
              <a:t> </a:t>
            </a:r>
            <a:r>
              <a:rPr lang="en-US" dirty="0"/>
              <a:t>0=Body Image Concerns Group; </a:t>
            </a:r>
          </a:p>
          <a:p>
            <a:r>
              <a:rPr lang="en-US" dirty="0"/>
              <a:t>1=General Coping Skills Group; </a:t>
            </a:r>
          </a:p>
          <a:p>
            <a:r>
              <a:rPr lang="en-US" dirty="0"/>
              <a:t>2=Connections; 3=Peaceful Minds; 4=Support Group (e.g., grad student, international student); 5=Life Beyond Trauma; 6=Motivated for Change; 7=Multiple groups; 8=Other; </a:t>
            </a:r>
            <a:endParaRPr lang="en-US" dirty="0" smtClean="0"/>
          </a:p>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21</a:t>
            </a:fld>
            <a:endParaRPr lang="en-US"/>
          </a:p>
        </p:txBody>
      </p:sp>
    </p:spTree>
    <p:extLst>
      <p:ext uri="{BB962C8B-B14F-4D97-AF65-F5344CB8AC3E}">
        <p14:creationId xmlns:p14="http://schemas.microsoft.com/office/powerpoint/2010/main" val="31024403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Though we utilize a short term model 14 individual</a:t>
            </a:r>
            <a:r>
              <a:rPr lang="en-US" baseline="0" dirty="0" smtClean="0"/>
              <a:t> sessions, this is per academic year and group is unlimited.  ED cases are complex so longer participation in treatment is probably needed and an EDTT supports this.</a:t>
            </a:r>
            <a:endParaRPr lang="en-US" dirty="0"/>
          </a:p>
        </p:txBody>
      </p:sp>
      <p:sp>
        <p:nvSpPr>
          <p:cNvPr id="4" name="Slide Number Placeholder 3"/>
          <p:cNvSpPr>
            <a:spLocks noGrp="1"/>
          </p:cNvSpPr>
          <p:nvPr>
            <p:ph type="sldNum" sz="quarter" idx="10"/>
          </p:nvPr>
        </p:nvSpPr>
        <p:spPr/>
        <p:txBody>
          <a:bodyPr/>
          <a:lstStyle/>
          <a:p>
            <a:fld id="{B6EE333C-13C2-4B4D-BDB1-95E275A66DA2}" type="slidenum">
              <a:rPr lang="en-US" smtClean="0"/>
              <a:t>22</a:t>
            </a:fld>
            <a:endParaRPr lang="en-US"/>
          </a:p>
        </p:txBody>
      </p:sp>
    </p:spTree>
    <p:extLst>
      <p:ext uri="{BB962C8B-B14F-4D97-AF65-F5344CB8AC3E}">
        <p14:creationId xmlns:p14="http://schemas.microsoft.com/office/powerpoint/2010/main" val="40585516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E333C-13C2-4B4D-BDB1-95E275A66DA2}" type="slidenum">
              <a:rPr lang="en-US" smtClean="0"/>
              <a:t>23</a:t>
            </a:fld>
            <a:endParaRPr lang="en-US"/>
          </a:p>
        </p:txBody>
      </p:sp>
    </p:spTree>
    <p:extLst>
      <p:ext uri="{BB962C8B-B14F-4D97-AF65-F5344CB8AC3E}">
        <p14:creationId xmlns:p14="http://schemas.microsoft.com/office/powerpoint/2010/main" val="19063898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E333C-13C2-4B4D-BDB1-95E275A66DA2}" type="slidenum">
              <a:rPr lang="en-US" smtClean="0"/>
              <a:t>24</a:t>
            </a:fld>
            <a:endParaRPr lang="en-US"/>
          </a:p>
        </p:txBody>
      </p:sp>
    </p:spTree>
    <p:extLst>
      <p:ext uri="{BB962C8B-B14F-4D97-AF65-F5344CB8AC3E}">
        <p14:creationId xmlns:p14="http://schemas.microsoft.com/office/powerpoint/2010/main" val="2744893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endParaRPr lang="en-US" dirty="0"/>
          </a:p>
          <a:p>
            <a:pPr defTabSz="933237">
              <a:defRPr/>
            </a:pPr>
            <a:r>
              <a:rPr lang="en-US" dirty="0"/>
              <a:t>Johnson, C, &amp; Connors, Mary E., (1987). The etiology and treatment of bulimia nervosa.. New York: Basic Books.</a:t>
            </a:r>
          </a:p>
          <a:p>
            <a:pPr defTabSz="933237">
              <a:defRPr/>
            </a:pPr>
            <a:endParaRPr lang="en-US" dirty="0"/>
          </a:p>
          <a:p>
            <a:pPr defTabSz="933237">
              <a:defRPr/>
            </a:pPr>
            <a:r>
              <a:rPr lang="en-US" dirty="0" err="1" smtClean="0"/>
              <a:t>Shisslak</a:t>
            </a:r>
            <a:r>
              <a:rPr lang="en-US" dirty="0" smtClean="0"/>
              <a:t>, C.M., </a:t>
            </a:r>
            <a:r>
              <a:rPr lang="en-US" dirty="0" err="1" smtClean="0"/>
              <a:t>Crago</a:t>
            </a:r>
            <a:r>
              <a:rPr lang="en-US" dirty="0" smtClean="0"/>
              <a:t>, M., &amp; Estes, L.S. (1995). The spectrum of eating disturbances. International Journal of Eating Disorders, 18 (3), 209-219.</a:t>
            </a:r>
          </a:p>
          <a:p>
            <a:pPr defTabSz="933237">
              <a:defRPr/>
            </a:pPr>
            <a:endParaRPr lang="en-US" dirty="0"/>
          </a:p>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3</a:t>
            </a:fld>
            <a:endParaRPr lang="en-US"/>
          </a:p>
        </p:txBody>
      </p:sp>
    </p:spTree>
    <p:extLst>
      <p:ext uri="{BB962C8B-B14F-4D97-AF65-F5344CB8AC3E}">
        <p14:creationId xmlns:p14="http://schemas.microsoft.com/office/powerpoint/2010/main" val="3656927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American College Health Association (2013). American College Health Association – National College Health Assessment II: Reference Group Executive Summary Fall 2012.  Hanover, MD: American College Health Association.</a:t>
            </a:r>
          </a:p>
          <a:p>
            <a:endParaRPr lang="en-US" dirty="0" smtClean="0"/>
          </a:p>
          <a:p>
            <a:r>
              <a:rPr lang="en-US" dirty="0"/>
              <a:t>Center for Collegiate Mental Health.</a:t>
            </a:r>
          </a:p>
          <a:p>
            <a:r>
              <a:rPr lang="en-US" dirty="0"/>
              <a:t>(2013, January). </a:t>
            </a:r>
            <a:r>
              <a:rPr lang="en-US" i="1" dirty="0"/>
              <a:t>2012 Annual Report</a:t>
            </a:r>
          </a:p>
          <a:p>
            <a:r>
              <a:rPr lang="en-US" dirty="0"/>
              <a:t>(Publication No. STA 13-68).</a:t>
            </a:r>
          </a:p>
        </p:txBody>
      </p:sp>
      <p:sp>
        <p:nvSpPr>
          <p:cNvPr id="4" name="Slide Number Placeholder 3"/>
          <p:cNvSpPr>
            <a:spLocks noGrp="1"/>
          </p:cNvSpPr>
          <p:nvPr>
            <p:ph type="sldNum" sz="quarter" idx="10"/>
          </p:nvPr>
        </p:nvSpPr>
        <p:spPr/>
        <p:txBody>
          <a:bodyPr/>
          <a:lstStyle/>
          <a:p>
            <a:fld id="{D99E1C52-A436-4E3A-BAE9-807CDEDC0CAC}" type="slidenum">
              <a:rPr lang="en-US" smtClean="0"/>
              <a:t>4</a:t>
            </a:fld>
            <a:endParaRPr lang="en-US"/>
          </a:p>
        </p:txBody>
      </p:sp>
    </p:spTree>
    <p:extLst>
      <p:ext uri="{BB962C8B-B14F-4D97-AF65-F5344CB8AC3E}">
        <p14:creationId xmlns:p14="http://schemas.microsoft.com/office/powerpoint/2010/main" val="1723433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5</a:t>
            </a:fld>
            <a:endParaRPr lang="en-US"/>
          </a:p>
        </p:txBody>
      </p:sp>
    </p:spTree>
    <p:extLst>
      <p:ext uri="{BB962C8B-B14F-4D97-AF65-F5344CB8AC3E}">
        <p14:creationId xmlns:p14="http://schemas.microsoft.com/office/powerpoint/2010/main" val="1996463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NIMH summary:</a:t>
            </a:r>
          </a:p>
          <a:p>
            <a:r>
              <a:rPr lang="en-US" dirty="0" smtClean="0">
                <a:effectLst/>
              </a:rPr>
              <a:t>antidepressants, antipsychotics, or mood stabilizers, may be modestly effective in treating patients with anorexia nervosa</a:t>
            </a:r>
            <a:r>
              <a:rPr lang="en-US" baseline="0" dirty="0" smtClean="0">
                <a:effectLst/>
              </a:rPr>
              <a:t> but don’t prevent relapse</a:t>
            </a:r>
          </a:p>
          <a:p>
            <a:r>
              <a:rPr lang="en-US" baseline="0" dirty="0" smtClean="0">
                <a:effectLst/>
              </a:rPr>
              <a:t>CBT moderately effective with anorexia but no more effective than interpersonal process therapy</a:t>
            </a:r>
          </a:p>
          <a:p>
            <a:r>
              <a:rPr lang="en-US" dirty="0" smtClean="0">
                <a:effectLst/>
              </a:rPr>
              <a:t>CBT that is tailored to treat bulimia nervosa is effective in changing binge-eating and purging behaviors and eating attitudes</a:t>
            </a:r>
          </a:p>
          <a:p>
            <a:r>
              <a:rPr lang="en-US" dirty="0" smtClean="0">
                <a:effectLst/>
              </a:rPr>
              <a:t>(Prozac), which is the only medication approved by the (FDA) for treating bulimia nervosa, may help clients who also have depression or anxiety. Prozac also appears to help reduce binge-eating and purging behaviors, reduce the chance of relapse, and improve eating attitudes.</a:t>
            </a:r>
          </a:p>
          <a:p>
            <a:r>
              <a:rPr lang="en-US" baseline="0" dirty="0" smtClean="0">
                <a:effectLst/>
              </a:rPr>
              <a:t>Similar methods are effective for binge-eating disorder</a:t>
            </a:r>
          </a:p>
          <a:p>
            <a:endParaRPr lang="en-US" baseline="0" dirty="0" smtClean="0">
              <a:effectLst/>
            </a:endParaRPr>
          </a:p>
          <a:p>
            <a:endParaRPr lang="en-US" baseline="0" dirty="0" smtClean="0">
              <a:effectLst/>
            </a:endParaRPr>
          </a:p>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6</a:t>
            </a:fld>
            <a:endParaRPr lang="en-US"/>
          </a:p>
        </p:txBody>
      </p:sp>
    </p:spTree>
    <p:extLst>
      <p:ext uri="{BB962C8B-B14F-4D97-AF65-F5344CB8AC3E}">
        <p14:creationId xmlns:p14="http://schemas.microsoft.com/office/powerpoint/2010/main" val="1801251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a:t>
            </a:r>
            <a:r>
              <a:rPr lang="en-US" baseline="0" dirty="0" smtClean="0"/>
              <a:t> handout.</a:t>
            </a:r>
          </a:p>
          <a:p>
            <a:r>
              <a:rPr lang="en-US" b="1" dirty="0" smtClean="0">
                <a:effectLst/>
              </a:rPr>
              <a:t>Day Treatment Programs -</a:t>
            </a:r>
            <a:r>
              <a:rPr lang="en-US" dirty="0" smtClean="0">
                <a:effectLst/>
              </a:rPr>
              <a:t> The patient spends 8 hours per day, Monday through Friday, in a therapeutic setting, returning home in the evenings and on weekends.</a:t>
            </a:r>
          </a:p>
          <a:p>
            <a:r>
              <a:rPr lang="en-US" b="1" dirty="0" smtClean="0">
                <a:effectLst/>
              </a:rPr>
              <a:t>Residential Treatment Programs -</a:t>
            </a:r>
            <a:r>
              <a:rPr lang="en-US" dirty="0" smtClean="0">
                <a:effectLst/>
              </a:rPr>
              <a:t> The patient stays 24 hours a day, 7 days a week in a residential setting where the focus is on psychotherapy and skill building.</a:t>
            </a:r>
          </a:p>
          <a:p>
            <a:r>
              <a:rPr lang="en-US" b="1" dirty="0" smtClean="0">
                <a:effectLst/>
              </a:rPr>
              <a:t>Inpatient Treatment Programs -</a:t>
            </a:r>
            <a:r>
              <a:rPr lang="en-US" dirty="0" smtClean="0">
                <a:effectLst/>
              </a:rPr>
              <a:t> The patient stays 24 hours a day, 7 days a week in a hospital setting or residential and therapeutic facility for the duration of intensive treatment.</a:t>
            </a:r>
          </a:p>
          <a:p>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7</a:t>
            </a:fld>
            <a:endParaRPr lang="en-US"/>
          </a:p>
        </p:txBody>
      </p:sp>
    </p:spTree>
    <p:extLst>
      <p:ext uri="{BB962C8B-B14F-4D97-AF65-F5344CB8AC3E}">
        <p14:creationId xmlns:p14="http://schemas.microsoft.com/office/powerpoint/2010/main" val="2244749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a:t>
            </a:r>
            <a:r>
              <a:rPr lang="en-US" baseline="0" dirty="0" smtClean="0"/>
              <a:t> psychiatrists do not participate in the team because they only work part-time.  Some schools also include athletic trainers on their teams.</a:t>
            </a:r>
            <a:endParaRPr lang="en-US" dirty="0"/>
          </a:p>
        </p:txBody>
      </p:sp>
      <p:sp>
        <p:nvSpPr>
          <p:cNvPr id="4" name="Slide Number Placeholder 3"/>
          <p:cNvSpPr>
            <a:spLocks noGrp="1"/>
          </p:cNvSpPr>
          <p:nvPr>
            <p:ph type="sldNum" sz="quarter" idx="10"/>
          </p:nvPr>
        </p:nvSpPr>
        <p:spPr/>
        <p:txBody>
          <a:bodyPr/>
          <a:lstStyle/>
          <a:p>
            <a:fld id="{D99E1C52-A436-4E3A-BAE9-807CDEDC0CAC}" type="slidenum">
              <a:rPr lang="en-US" smtClean="0"/>
              <a:t>8</a:t>
            </a:fld>
            <a:endParaRPr lang="en-US"/>
          </a:p>
        </p:txBody>
      </p:sp>
    </p:spTree>
    <p:extLst>
      <p:ext uri="{BB962C8B-B14F-4D97-AF65-F5344CB8AC3E}">
        <p14:creationId xmlns:p14="http://schemas.microsoft.com/office/powerpoint/2010/main" val="2289178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E333C-13C2-4B4D-BDB1-95E275A66DA2}" type="slidenum">
              <a:rPr lang="en-US" smtClean="0"/>
              <a:t>9</a:t>
            </a:fld>
            <a:endParaRPr lang="en-US"/>
          </a:p>
        </p:txBody>
      </p:sp>
    </p:spTree>
    <p:extLst>
      <p:ext uri="{BB962C8B-B14F-4D97-AF65-F5344CB8AC3E}">
        <p14:creationId xmlns:p14="http://schemas.microsoft.com/office/powerpoint/2010/main" val="18287431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7" name="Picture 7" descr="white-curve-bar.png"/>
          <p:cNvPicPr>
            <a:picLocks noChangeAspect="1"/>
          </p:cNvPicPr>
          <p:nvPr userDrawn="1"/>
        </p:nvPicPr>
        <p:blipFill>
          <a:blip r:embed="rId2"/>
          <a:srcRect/>
          <a:stretch>
            <a:fillRect/>
          </a:stretch>
        </p:blipFill>
        <p:spPr bwMode="auto">
          <a:xfrm>
            <a:off x="0" y="3433763"/>
            <a:ext cx="9144000" cy="1900237"/>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3" name="Picture 3" descr="white rectangle.png"/>
          <p:cNvPicPr>
            <a:picLocks noChangeAspect="1"/>
          </p:cNvPicPr>
          <p:nvPr userDrawn="1"/>
        </p:nvPicPr>
        <p:blipFill>
          <a:blip r:embed="rId2"/>
          <a:srcRect b="10452"/>
          <a:stretch>
            <a:fillRect/>
          </a:stretch>
        </p:blipFill>
        <p:spPr bwMode="auto">
          <a:xfrm>
            <a:off x="0" y="1300163"/>
            <a:ext cx="9144000" cy="5557837"/>
          </a:xfrm>
          <a:prstGeom prst="rect">
            <a:avLst/>
          </a:prstGeom>
          <a:noFill/>
          <a:ln w="9525">
            <a:noFill/>
            <a:miter lim="800000"/>
            <a:headEnd/>
            <a:tailEnd/>
          </a:ln>
        </p:spPr>
      </p:pic>
      <p:sp>
        <p:nvSpPr>
          <p:cNvPr id="8" name="Content Placeholder 2"/>
          <p:cNvSpPr>
            <a:spLocks noGrp="1"/>
          </p:cNvSpPr>
          <p:nvPr>
            <p:ph idx="1"/>
          </p:nvPr>
        </p:nvSpPr>
        <p:spPr>
          <a:xfrm>
            <a:off x="457200" y="1600200"/>
            <a:ext cx="8229600" cy="452596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lang="en-US" sz="4800" kern="1200" spc="-15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470025"/>
          </a:xfrm>
        </p:spPr>
        <p:txBody>
          <a:bodyPr>
            <a:normAutofit/>
          </a:bodyPr>
          <a:lstStyle/>
          <a:p>
            <a:r>
              <a:rPr lang="en-US" sz="3600" dirty="0" smtClean="0"/>
              <a:t>Utilizing an Eating Disorders Treatment Team Approach with College Students</a:t>
            </a:r>
            <a:endParaRPr lang="en-US" sz="3600" dirty="0"/>
          </a:p>
        </p:txBody>
      </p:sp>
      <p:sp>
        <p:nvSpPr>
          <p:cNvPr id="3" name="Subtitle 2"/>
          <p:cNvSpPr>
            <a:spLocks noGrp="1"/>
          </p:cNvSpPr>
          <p:nvPr>
            <p:ph type="subTitle" idx="1"/>
          </p:nvPr>
        </p:nvSpPr>
        <p:spPr>
          <a:xfrm>
            <a:off x="1447800" y="3276600"/>
            <a:ext cx="6400800" cy="2743200"/>
          </a:xfrm>
        </p:spPr>
        <p:txBody>
          <a:bodyPr>
            <a:normAutofit lnSpcReduction="10000"/>
          </a:bodyPr>
          <a:lstStyle/>
          <a:p>
            <a:r>
              <a:rPr lang="en-US" dirty="0" smtClean="0"/>
              <a:t>Sharon L. Mitchell</a:t>
            </a:r>
          </a:p>
          <a:p>
            <a:r>
              <a:rPr lang="en-US" dirty="0" smtClean="0"/>
              <a:t>Althea Maduramente</a:t>
            </a:r>
          </a:p>
          <a:p>
            <a:r>
              <a:rPr lang="en-US" dirty="0" err="1" smtClean="0"/>
              <a:t>Jessalyn</a:t>
            </a:r>
            <a:r>
              <a:rPr lang="en-US" dirty="0" smtClean="0"/>
              <a:t> </a:t>
            </a:r>
            <a:r>
              <a:rPr lang="en-US" dirty="0" smtClean="0"/>
              <a:t>Klein</a:t>
            </a:r>
          </a:p>
          <a:p>
            <a:endParaRPr lang="en-US" dirty="0"/>
          </a:p>
          <a:p>
            <a:r>
              <a:rPr lang="en-US" dirty="0" smtClean="0"/>
              <a:t>University at Buffalo</a:t>
            </a:r>
          </a:p>
          <a:p>
            <a:endParaRPr lang="en-US" dirty="0"/>
          </a:p>
        </p:txBody>
      </p:sp>
    </p:spTree>
    <p:extLst>
      <p:ext uri="{BB962C8B-B14F-4D97-AF65-F5344CB8AC3E}">
        <p14:creationId xmlns:p14="http://schemas.microsoft.com/office/powerpoint/2010/main" val="3394534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the Dietician</a:t>
            </a:r>
            <a:endParaRPr lang="en-US" dirty="0"/>
          </a:p>
        </p:txBody>
      </p:sp>
      <p:sp>
        <p:nvSpPr>
          <p:cNvPr id="3" name="Content Placeholder 2"/>
          <p:cNvSpPr>
            <a:spLocks noGrp="1"/>
          </p:cNvSpPr>
          <p:nvPr>
            <p:ph idx="1"/>
          </p:nvPr>
        </p:nvSpPr>
        <p:spPr/>
        <p:txBody>
          <a:bodyPr>
            <a:normAutofit fontScale="92500" lnSpcReduction="20000"/>
          </a:bodyPr>
          <a:lstStyle/>
          <a:p>
            <a:r>
              <a:rPr lang="en-US" dirty="0"/>
              <a:t>To help create </a:t>
            </a:r>
            <a:r>
              <a:rPr lang="en-US" dirty="0" smtClean="0"/>
              <a:t>a healthy </a:t>
            </a:r>
            <a:r>
              <a:rPr lang="en-US" dirty="0"/>
              <a:t>eating plan </a:t>
            </a:r>
            <a:endParaRPr lang="en-US" dirty="0" smtClean="0"/>
          </a:p>
          <a:p>
            <a:r>
              <a:rPr lang="en-US" dirty="0" smtClean="0"/>
              <a:t>To </a:t>
            </a:r>
            <a:r>
              <a:rPr lang="en-US" dirty="0"/>
              <a:t>answer any questions about food.</a:t>
            </a:r>
          </a:p>
          <a:p>
            <a:r>
              <a:rPr lang="en-US" dirty="0" smtClean="0"/>
              <a:t>To </a:t>
            </a:r>
            <a:r>
              <a:rPr lang="en-US" dirty="0"/>
              <a:t>discuss the harmful myths and confusing messages about food and diets.</a:t>
            </a:r>
          </a:p>
          <a:p>
            <a:r>
              <a:rPr lang="en-US" dirty="0" smtClean="0"/>
              <a:t>To provide nutrition counseling that includes </a:t>
            </a:r>
            <a:r>
              <a:rPr lang="en-US" dirty="0"/>
              <a:t>teaching clients about what types of food </a:t>
            </a:r>
            <a:r>
              <a:rPr lang="en-US" dirty="0" smtClean="0"/>
              <a:t>their </a:t>
            </a:r>
            <a:r>
              <a:rPr lang="en-US" dirty="0"/>
              <a:t>body needs, and how much food </a:t>
            </a:r>
            <a:r>
              <a:rPr lang="en-US" dirty="0" smtClean="0"/>
              <a:t>their body </a:t>
            </a:r>
            <a:r>
              <a:rPr lang="en-US" dirty="0"/>
              <a:t>needs. </a:t>
            </a:r>
          </a:p>
          <a:p>
            <a:r>
              <a:rPr lang="en-US" dirty="0" smtClean="0"/>
              <a:t>To help </a:t>
            </a:r>
            <a:r>
              <a:rPr lang="en-US" dirty="0"/>
              <a:t>their clients begin to incorporate challenging foods into their diets and learn to listen to physical signals of hunger and satiety.</a:t>
            </a:r>
          </a:p>
          <a:p>
            <a:endParaRPr lang="en-US" dirty="0"/>
          </a:p>
        </p:txBody>
      </p:sp>
    </p:spTree>
    <p:extLst>
      <p:ext uri="{BB962C8B-B14F-4D97-AF65-F5344CB8AC3E}">
        <p14:creationId xmlns:p14="http://schemas.microsoft.com/office/powerpoint/2010/main" val="34314025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the counselor</a:t>
            </a:r>
            <a:endParaRPr lang="en-US" dirty="0"/>
          </a:p>
        </p:txBody>
      </p:sp>
      <p:sp>
        <p:nvSpPr>
          <p:cNvPr id="3" name="Content Placeholder 2"/>
          <p:cNvSpPr>
            <a:spLocks noGrp="1"/>
          </p:cNvSpPr>
          <p:nvPr>
            <p:ph idx="1"/>
          </p:nvPr>
        </p:nvSpPr>
        <p:spPr/>
        <p:txBody>
          <a:bodyPr>
            <a:normAutofit fontScale="85000" lnSpcReduction="20000"/>
          </a:bodyPr>
          <a:lstStyle/>
          <a:p>
            <a:r>
              <a:rPr lang="en-US" dirty="0"/>
              <a:t>To improve self-esteem, body image, and confidence.</a:t>
            </a:r>
          </a:p>
          <a:p>
            <a:r>
              <a:rPr lang="en-US" dirty="0" smtClean="0"/>
              <a:t>To </a:t>
            </a:r>
            <a:r>
              <a:rPr lang="en-US" dirty="0"/>
              <a:t>teach healthy ways to manage emotions and stressful situations.</a:t>
            </a:r>
          </a:p>
          <a:p>
            <a:r>
              <a:rPr lang="en-US" dirty="0"/>
              <a:t>To address other emotional problems that may be related to the eating disorder, such as depression, </a:t>
            </a:r>
            <a:r>
              <a:rPr lang="en-US" dirty="0" smtClean="0"/>
              <a:t>anxiety, obsessive-compulsive </a:t>
            </a:r>
            <a:r>
              <a:rPr lang="en-US" dirty="0"/>
              <a:t>disorder, or substance abuse.</a:t>
            </a:r>
          </a:p>
          <a:p>
            <a:r>
              <a:rPr lang="en-US" dirty="0" smtClean="0"/>
              <a:t>To </a:t>
            </a:r>
            <a:r>
              <a:rPr lang="en-US" dirty="0"/>
              <a:t>provide a safe place to experience feelings of sadness, anxiety, anger, etc.</a:t>
            </a:r>
          </a:p>
          <a:p>
            <a:r>
              <a:rPr lang="en-US" dirty="0"/>
              <a:t>To help clients learn how to challenge disordered eating thinking and behaviors, and teach strategies to become mentally </a:t>
            </a:r>
            <a:r>
              <a:rPr lang="en-US" dirty="0" smtClean="0"/>
              <a:t>healthy.</a:t>
            </a:r>
            <a:endParaRPr lang="en-US" dirty="0"/>
          </a:p>
          <a:p>
            <a:endParaRPr lang="en-US" dirty="0"/>
          </a:p>
        </p:txBody>
      </p:sp>
    </p:spTree>
    <p:extLst>
      <p:ext uri="{BB962C8B-B14F-4D97-AF65-F5344CB8AC3E}">
        <p14:creationId xmlns:p14="http://schemas.microsoft.com/office/powerpoint/2010/main" val="2855826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EDTT Process</a:t>
            </a:r>
            <a:endParaRPr lang="en-US" dirty="0"/>
          </a:p>
        </p:txBody>
      </p:sp>
      <p:sp>
        <p:nvSpPr>
          <p:cNvPr id="3" name="Content Placeholder 2"/>
          <p:cNvSpPr>
            <a:spLocks noGrp="1"/>
          </p:cNvSpPr>
          <p:nvPr>
            <p:ph idx="1"/>
          </p:nvPr>
        </p:nvSpPr>
        <p:spPr/>
        <p:txBody>
          <a:bodyPr/>
          <a:lstStyle/>
          <a:p>
            <a:r>
              <a:rPr lang="en-US" dirty="0"/>
              <a:t>P</a:t>
            </a:r>
            <a:r>
              <a:rPr lang="en-US" dirty="0" smtClean="0"/>
              <a:t>oints of entry: Health, Counseling &amp; Wellness</a:t>
            </a:r>
          </a:p>
          <a:p>
            <a:r>
              <a:rPr lang="en-US" dirty="0" smtClean="0"/>
              <a:t>Consent form includes ability to consult with Health or Wellness</a:t>
            </a:r>
          </a:p>
          <a:p>
            <a:r>
              <a:rPr lang="en-US" dirty="0" smtClean="0"/>
              <a:t>Counselors explain the team concept</a:t>
            </a:r>
          </a:p>
          <a:p>
            <a:r>
              <a:rPr lang="en-US" dirty="0" smtClean="0"/>
              <a:t>Chair of ED team is informed of clients referred to the team</a:t>
            </a:r>
          </a:p>
          <a:p>
            <a:r>
              <a:rPr lang="en-US" dirty="0" smtClean="0"/>
              <a:t>Bi-weekly meetings</a:t>
            </a:r>
          </a:p>
          <a:p>
            <a:r>
              <a:rPr lang="en-US" dirty="0" smtClean="0"/>
              <a:t>ED consultation note is added to client file</a:t>
            </a:r>
          </a:p>
          <a:p>
            <a:endParaRPr lang="en-US" dirty="0"/>
          </a:p>
        </p:txBody>
      </p:sp>
    </p:spTree>
    <p:extLst>
      <p:ext uri="{BB962C8B-B14F-4D97-AF65-F5344CB8AC3E}">
        <p14:creationId xmlns:p14="http://schemas.microsoft.com/office/powerpoint/2010/main" val="2661064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Sample EDTT Consult: Routine Case</a:t>
            </a:r>
            <a:endParaRPr lang="en-US" dirty="0"/>
          </a:p>
        </p:txBody>
      </p:sp>
      <p:sp>
        <p:nvSpPr>
          <p:cNvPr id="3" name="Content Placeholder 2"/>
          <p:cNvSpPr>
            <a:spLocks noGrp="1"/>
          </p:cNvSpPr>
          <p:nvPr>
            <p:ph idx="1"/>
          </p:nvPr>
        </p:nvSpPr>
        <p:spPr/>
        <p:txBody>
          <a:bodyPr>
            <a:normAutofit/>
          </a:bodyPr>
          <a:lstStyle/>
          <a:p>
            <a:pPr marL="0" indent="0" algn="ctr">
              <a:buNone/>
            </a:pPr>
            <a:endParaRPr lang="en-US" dirty="0" smtClean="0"/>
          </a:p>
          <a:p>
            <a:pPr marL="0" indent="0" algn="ctr">
              <a:buNone/>
            </a:pPr>
            <a:endParaRPr lang="en-US" dirty="0"/>
          </a:p>
          <a:p>
            <a:pPr marL="0" indent="0" algn="ctr">
              <a:buNone/>
            </a:pPr>
            <a:r>
              <a:rPr lang="en-US" i="1" dirty="0" smtClean="0"/>
              <a:t>“Client </a:t>
            </a:r>
            <a:r>
              <a:rPr lang="en-US" i="1" dirty="0"/>
              <a:t>feels that purging to avoid weight gain is not working for her and is motivated to make changes</a:t>
            </a:r>
            <a:r>
              <a:rPr lang="en-US" i="1" dirty="0" smtClean="0"/>
              <a:t>.” </a:t>
            </a:r>
            <a:endParaRPr lang="en-US" i="1" dirty="0"/>
          </a:p>
        </p:txBody>
      </p:sp>
    </p:spTree>
    <p:extLst>
      <p:ext uri="{BB962C8B-B14F-4D97-AF65-F5344CB8AC3E}">
        <p14:creationId xmlns:p14="http://schemas.microsoft.com/office/powerpoint/2010/main" val="12211049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Sample EDTT Consult: Higher Level of Care Needed</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lgn="ctr">
              <a:buNone/>
            </a:pPr>
            <a:r>
              <a:rPr lang="en-US" i="1" dirty="0" smtClean="0"/>
              <a:t>“Client </a:t>
            </a:r>
            <a:r>
              <a:rPr lang="en-US" i="1" dirty="0"/>
              <a:t>went to hospital emergency room  for a GI bleed related to her purging. She has been bingeing and purging  </a:t>
            </a:r>
            <a:r>
              <a:rPr lang="en-US" i="1" dirty="0" smtClean="0"/>
              <a:t>1-4 times a day </a:t>
            </a:r>
            <a:r>
              <a:rPr lang="en-US" i="1" dirty="0"/>
              <a:t>for the past 4 years and has struggled with her ED since age 12. She is also depressed and anxious. </a:t>
            </a:r>
            <a:r>
              <a:rPr lang="en-US" i="1" dirty="0" smtClean="0"/>
              <a:t>.Physician </a:t>
            </a:r>
            <a:r>
              <a:rPr lang="en-US" i="1" dirty="0"/>
              <a:t>started her on Prozac and will see her weekly.  Patient is medically stable to receive care at UB at this point</a:t>
            </a:r>
            <a:r>
              <a:rPr lang="en-US" i="1" dirty="0" smtClean="0"/>
              <a:t>.”</a:t>
            </a:r>
            <a:endParaRPr lang="en-US" i="1" dirty="0"/>
          </a:p>
          <a:p>
            <a:pPr marL="0" indent="0" algn="ctr">
              <a:buNone/>
            </a:pPr>
            <a:endParaRPr lang="en-US" dirty="0"/>
          </a:p>
        </p:txBody>
      </p:sp>
    </p:spTree>
    <p:extLst>
      <p:ext uri="{BB962C8B-B14F-4D97-AF65-F5344CB8AC3E}">
        <p14:creationId xmlns:p14="http://schemas.microsoft.com/office/powerpoint/2010/main" val="650334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EDTT: Demographics </a:t>
            </a:r>
            <a:br>
              <a:rPr lang="en-US" dirty="0" smtClean="0"/>
            </a:br>
            <a:r>
              <a:rPr lang="en-US" sz="2800" dirty="0" smtClean="0"/>
              <a:t>(n =150)</a:t>
            </a: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97952995"/>
              </p:ext>
            </p:extLst>
          </p:nvPr>
        </p:nvGraphicFramePr>
        <p:xfrm>
          <a:off x="685800" y="1981200"/>
          <a:ext cx="1752600" cy="1447800"/>
        </p:xfrm>
        <a:graphic>
          <a:graphicData uri="http://schemas.openxmlformats.org/drawingml/2006/table">
            <a:tbl>
              <a:tblPr firstRow="1" bandRow="1">
                <a:tableStyleId>{93296810-A885-4BE3-A3E7-6D5BEEA58F35}</a:tableStyleId>
              </a:tblPr>
              <a:tblGrid>
                <a:gridCol w="1066800"/>
                <a:gridCol w="685800"/>
              </a:tblGrid>
              <a:tr h="482600">
                <a:tc>
                  <a:txBody>
                    <a:bodyPr/>
                    <a:lstStyle/>
                    <a:p>
                      <a:pPr algn="ctr"/>
                      <a:r>
                        <a:rPr lang="en-US" dirty="0" smtClean="0"/>
                        <a:t>Gender</a:t>
                      </a:r>
                      <a:endParaRPr lang="en-US" dirty="0"/>
                    </a:p>
                  </a:txBody>
                  <a:tcPr/>
                </a:tc>
                <a:tc>
                  <a:txBody>
                    <a:bodyPr/>
                    <a:lstStyle/>
                    <a:p>
                      <a:pPr algn="ctr"/>
                      <a:r>
                        <a:rPr lang="en-US" dirty="0" smtClean="0"/>
                        <a:t>%</a:t>
                      </a:r>
                      <a:endParaRPr lang="en-US" dirty="0"/>
                    </a:p>
                  </a:txBody>
                  <a:tcPr/>
                </a:tc>
              </a:tr>
              <a:tr h="482600">
                <a:tc>
                  <a:txBody>
                    <a:bodyPr/>
                    <a:lstStyle/>
                    <a:p>
                      <a:r>
                        <a:rPr lang="en-US" dirty="0" smtClean="0"/>
                        <a:t>Male</a:t>
                      </a:r>
                      <a:endParaRPr lang="en-US" dirty="0"/>
                    </a:p>
                  </a:txBody>
                  <a:tcPr/>
                </a:tc>
                <a:tc>
                  <a:txBody>
                    <a:bodyPr/>
                    <a:lstStyle/>
                    <a:p>
                      <a:pPr algn="ctr"/>
                      <a:r>
                        <a:rPr lang="en-US" dirty="0" smtClean="0"/>
                        <a:t>12%</a:t>
                      </a:r>
                      <a:endParaRPr lang="en-US" dirty="0"/>
                    </a:p>
                  </a:txBody>
                  <a:tcPr/>
                </a:tc>
              </a:tr>
              <a:tr h="482600">
                <a:tc>
                  <a:txBody>
                    <a:bodyPr/>
                    <a:lstStyle/>
                    <a:p>
                      <a:r>
                        <a:rPr lang="en-US" dirty="0" smtClean="0"/>
                        <a:t>Female</a:t>
                      </a:r>
                      <a:endParaRPr lang="en-US" dirty="0"/>
                    </a:p>
                  </a:txBody>
                  <a:tcPr/>
                </a:tc>
                <a:tc>
                  <a:txBody>
                    <a:bodyPr/>
                    <a:lstStyle/>
                    <a:p>
                      <a:pPr algn="ctr"/>
                      <a:r>
                        <a:rPr lang="en-US" dirty="0" smtClean="0"/>
                        <a:t>88%</a:t>
                      </a:r>
                      <a:endParaRPr lang="en-US"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475043504"/>
              </p:ext>
            </p:extLst>
          </p:nvPr>
        </p:nvGraphicFramePr>
        <p:xfrm>
          <a:off x="685800" y="3733800"/>
          <a:ext cx="2438400" cy="1230406"/>
        </p:xfrm>
        <a:graphic>
          <a:graphicData uri="http://schemas.openxmlformats.org/drawingml/2006/table">
            <a:tbl>
              <a:tblPr firstRow="1" bandRow="1">
                <a:tableStyleId>{93296810-A885-4BE3-A3E7-6D5BEEA58F35}</a:tableStyleId>
              </a:tblPr>
              <a:tblGrid>
                <a:gridCol w="1752600"/>
                <a:gridCol w="685800"/>
              </a:tblGrid>
              <a:tr h="498886">
                <a:tc>
                  <a:txBody>
                    <a:bodyPr/>
                    <a:lstStyle/>
                    <a:p>
                      <a:pPr algn="ctr"/>
                      <a:r>
                        <a:rPr lang="en-US" dirty="0" smtClean="0"/>
                        <a:t>Academic Status</a:t>
                      </a:r>
                      <a:endParaRPr lang="en-US" dirty="0"/>
                    </a:p>
                  </a:txBody>
                  <a:tcPr/>
                </a:tc>
                <a:tc>
                  <a:txBody>
                    <a:bodyPr/>
                    <a:lstStyle/>
                    <a:p>
                      <a:pPr algn="ctr"/>
                      <a:r>
                        <a:rPr lang="en-US" dirty="0" smtClean="0"/>
                        <a:t>%</a:t>
                      </a:r>
                      <a:endParaRPr lang="en-US" dirty="0"/>
                    </a:p>
                  </a:txBody>
                  <a:tcPr/>
                </a:tc>
              </a:tr>
              <a:tr h="289037">
                <a:tc>
                  <a:txBody>
                    <a:bodyPr/>
                    <a:lstStyle/>
                    <a:p>
                      <a:r>
                        <a:rPr lang="en-US" dirty="0" smtClean="0"/>
                        <a:t>Undergraduate</a:t>
                      </a:r>
                      <a:endParaRPr lang="en-US" dirty="0"/>
                    </a:p>
                  </a:txBody>
                  <a:tcPr/>
                </a:tc>
                <a:tc>
                  <a:txBody>
                    <a:bodyPr/>
                    <a:lstStyle/>
                    <a:p>
                      <a:pPr algn="ctr"/>
                      <a:r>
                        <a:rPr lang="en-US" dirty="0" smtClean="0"/>
                        <a:t>63%</a:t>
                      </a:r>
                      <a:endParaRPr lang="en-US" dirty="0"/>
                    </a:p>
                  </a:txBody>
                  <a:tcPr/>
                </a:tc>
              </a:tr>
              <a:tr h="289037">
                <a:tc>
                  <a:txBody>
                    <a:bodyPr/>
                    <a:lstStyle/>
                    <a:p>
                      <a:r>
                        <a:rPr lang="en-US" dirty="0" smtClean="0"/>
                        <a:t>Graduate</a:t>
                      </a:r>
                      <a:endParaRPr lang="en-US" dirty="0"/>
                    </a:p>
                  </a:txBody>
                  <a:tcPr/>
                </a:tc>
                <a:tc>
                  <a:txBody>
                    <a:bodyPr/>
                    <a:lstStyle/>
                    <a:p>
                      <a:pPr algn="ctr"/>
                      <a:r>
                        <a:rPr lang="en-US" dirty="0" smtClean="0"/>
                        <a:t>37%</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080850191"/>
              </p:ext>
            </p:extLst>
          </p:nvPr>
        </p:nvGraphicFramePr>
        <p:xfrm>
          <a:off x="5943600" y="1961830"/>
          <a:ext cx="2590800" cy="3136590"/>
        </p:xfrm>
        <a:graphic>
          <a:graphicData uri="http://schemas.openxmlformats.org/drawingml/2006/table">
            <a:tbl>
              <a:tblPr firstRow="1" bandRow="1">
                <a:tableStyleId>{5C22544A-7EE6-4342-B048-85BDC9FD1C3A}</a:tableStyleId>
              </a:tblPr>
              <a:tblGrid>
                <a:gridCol w="1905000"/>
                <a:gridCol w="685800"/>
              </a:tblGrid>
              <a:tr h="583250">
                <a:tc>
                  <a:txBody>
                    <a:bodyPr/>
                    <a:lstStyle/>
                    <a:p>
                      <a:pPr algn="ctr"/>
                      <a:r>
                        <a:rPr lang="en-US" dirty="0" smtClean="0"/>
                        <a:t>Race/Ethnicity</a:t>
                      </a:r>
                      <a:endParaRPr lang="en-US" dirty="0"/>
                    </a:p>
                  </a:txBody>
                  <a:tcPr/>
                </a:tc>
                <a:tc>
                  <a:txBody>
                    <a:bodyPr/>
                    <a:lstStyle/>
                    <a:p>
                      <a:pPr algn="ctr"/>
                      <a:r>
                        <a:rPr lang="en-US" dirty="0" smtClean="0"/>
                        <a:t>%</a:t>
                      </a:r>
                      <a:endParaRPr lang="en-US" dirty="0"/>
                    </a:p>
                  </a:txBody>
                  <a:tcPr/>
                </a:tc>
              </a:tr>
              <a:tr h="451325">
                <a:tc>
                  <a:txBody>
                    <a:bodyPr/>
                    <a:lstStyle/>
                    <a:p>
                      <a:r>
                        <a:rPr lang="en-US" dirty="0" smtClean="0"/>
                        <a:t>Caucasian</a:t>
                      </a:r>
                      <a:endParaRPr lang="en-US" dirty="0"/>
                    </a:p>
                  </a:txBody>
                  <a:tcPr/>
                </a:tc>
                <a:tc>
                  <a:txBody>
                    <a:bodyPr/>
                    <a:lstStyle/>
                    <a:p>
                      <a:pPr algn="ctr"/>
                      <a:r>
                        <a:rPr lang="en-US" dirty="0" smtClean="0"/>
                        <a:t>77%</a:t>
                      </a:r>
                      <a:endParaRPr lang="en-US" dirty="0"/>
                    </a:p>
                  </a:txBody>
                  <a:tcPr/>
                </a:tc>
              </a:tr>
              <a:tr h="451325">
                <a:tc>
                  <a:txBody>
                    <a:bodyPr/>
                    <a:lstStyle/>
                    <a:p>
                      <a:r>
                        <a:rPr lang="en-US" dirty="0" smtClean="0"/>
                        <a:t>Asian</a:t>
                      </a:r>
                      <a:endParaRPr lang="en-US" dirty="0"/>
                    </a:p>
                  </a:txBody>
                  <a:tcPr/>
                </a:tc>
                <a:tc>
                  <a:txBody>
                    <a:bodyPr/>
                    <a:lstStyle/>
                    <a:p>
                      <a:pPr algn="ctr"/>
                      <a:r>
                        <a:rPr lang="en-US" dirty="0" smtClean="0"/>
                        <a:t>9%</a:t>
                      </a:r>
                      <a:endParaRPr lang="en-US" dirty="0"/>
                    </a:p>
                  </a:txBody>
                  <a:tcPr/>
                </a:tc>
              </a:tr>
              <a:tr h="451325">
                <a:tc>
                  <a:txBody>
                    <a:bodyPr/>
                    <a:lstStyle/>
                    <a:p>
                      <a:r>
                        <a:rPr lang="en-US" dirty="0" smtClean="0"/>
                        <a:t>Black</a:t>
                      </a:r>
                      <a:endParaRPr lang="en-US" dirty="0"/>
                    </a:p>
                  </a:txBody>
                  <a:tcPr/>
                </a:tc>
                <a:tc>
                  <a:txBody>
                    <a:bodyPr/>
                    <a:lstStyle/>
                    <a:p>
                      <a:pPr algn="ctr"/>
                      <a:r>
                        <a:rPr lang="en-US" dirty="0" smtClean="0"/>
                        <a:t>6%</a:t>
                      </a:r>
                      <a:endParaRPr lang="en-US" dirty="0"/>
                    </a:p>
                  </a:txBody>
                  <a:tcPr/>
                </a:tc>
              </a:tr>
              <a:tr h="4513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Hispanic</a:t>
                      </a:r>
                    </a:p>
                  </a:txBody>
                  <a:tcPr/>
                </a:tc>
                <a:tc>
                  <a:txBody>
                    <a:bodyPr/>
                    <a:lstStyle/>
                    <a:p>
                      <a:pPr algn="ctr"/>
                      <a:r>
                        <a:rPr lang="en-US" dirty="0" smtClean="0"/>
                        <a:t>3%</a:t>
                      </a:r>
                      <a:endParaRPr lang="en-US" dirty="0"/>
                    </a:p>
                  </a:txBody>
                  <a:tcPr/>
                </a:tc>
              </a:tr>
              <a:tr h="374020">
                <a:tc>
                  <a:txBody>
                    <a:bodyPr/>
                    <a:lstStyle/>
                    <a:p>
                      <a:r>
                        <a:rPr lang="en-US" dirty="0" smtClean="0"/>
                        <a:t>Multiracial</a:t>
                      </a:r>
                      <a:endParaRPr lang="en-US" dirty="0"/>
                    </a:p>
                  </a:txBody>
                  <a:tcPr/>
                </a:tc>
                <a:tc>
                  <a:txBody>
                    <a:bodyPr/>
                    <a:lstStyle/>
                    <a:p>
                      <a:pPr algn="ctr"/>
                      <a:r>
                        <a:rPr lang="en-US" dirty="0" smtClean="0"/>
                        <a:t>3%</a:t>
                      </a:r>
                      <a:endParaRPr lang="en-US" dirty="0"/>
                    </a:p>
                  </a:txBody>
                  <a:tcPr/>
                </a:tc>
              </a:tr>
              <a:tr h="374020">
                <a:tc>
                  <a:txBody>
                    <a:bodyPr/>
                    <a:lstStyle/>
                    <a:p>
                      <a:r>
                        <a:rPr lang="en-US" dirty="0" smtClean="0"/>
                        <a:t>Native</a:t>
                      </a:r>
                      <a:r>
                        <a:rPr lang="en-US" baseline="0" dirty="0" smtClean="0"/>
                        <a:t> American</a:t>
                      </a:r>
                      <a:endParaRPr lang="en-US" dirty="0"/>
                    </a:p>
                  </a:txBody>
                  <a:tcPr/>
                </a:tc>
                <a:tc>
                  <a:txBody>
                    <a:bodyPr/>
                    <a:lstStyle/>
                    <a:p>
                      <a:pPr algn="ctr"/>
                      <a:r>
                        <a:rPr lang="en-US" dirty="0" smtClean="0"/>
                        <a:t>2%</a:t>
                      </a:r>
                      <a:endParaRPr lang="en-US"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58012327"/>
              </p:ext>
            </p:extLst>
          </p:nvPr>
        </p:nvGraphicFramePr>
        <p:xfrm>
          <a:off x="3200400" y="1996440"/>
          <a:ext cx="2209800" cy="1737360"/>
        </p:xfrm>
        <a:graphic>
          <a:graphicData uri="http://schemas.openxmlformats.org/drawingml/2006/table">
            <a:tbl>
              <a:tblPr firstRow="1" bandRow="1">
                <a:tableStyleId>{5C22544A-7EE6-4342-B048-85BDC9FD1C3A}</a:tableStyleId>
              </a:tblPr>
              <a:tblGrid>
                <a:gridCol w="1524000"/>
                <a:gridCol w="685800"/>
              </a:tblGrid>
              <a:tr h="533400">
                <a:tc>
                  <a:txBody>
                    <a:bodyPr/>
                    <a:lstStyle/>
                    <a:p>
                      <a:pPr algn="ctr"/>
                      <a:r>
                        <a:rPr lang="en-US" dirty="0" smtClean="0"/>
                        <a:t>Sexual Orientation</a:t>
                      </a:r>
                      <a:endParaRPr lang="en-US" dirty="0"/>
                    </a:p>
                  </a:txBody>
                  <a:tcPr/>
                </a:tc>
                <a:tc>
                  <a:txBody>
                    <a:bodyPr/>
                    <a:lstStyle/>
                    <a:p>
                      <a:pPr algn="ctr"/>
                      <a:r>
                        <a:rPr lang="en-US" dirty="0" smtClean="0"/>
                        <a:t>%</a:t>
                      </a:r>
                      <a:endParaRPr lang="en-US" dirty="0"/>
                    </a:p>
                  </a:txBody>
                  <a:tcPr/>
                </a:tc>
              </a:tr>
              <a:tr h="340359">
                <a:tc>
                  <a:txBody>
                    <a:bodyPr/>
                    <a:lstStyle/>
                    <a:p>
                      <a:r>
                        <a:rPr lang="en-US" dirty="0" smtClean="0"/>
                        <a:t>Heterosexual</a:t>
                      </a:r>
                      <a:endParaRPr lang="en-US" dirty="0"/>
                    </a:p>
                  </a:txBody>
                  <a:tcPr/>
                </a:tc>
                <a:tc>
                  <a:txBody>
                    <a:bodyPr/>
                    <a:lstStyle/>
                    <a:p>
                      <a:pPr algn="ctr"/>
                      <a:r>
                        <a:rPr lang="en-US" dirty="0" smtClean="0"/>
                        <a:t>83%</a:t>
                      </a:r>
                      <a:endParaRPr lang="en-US" dirty="0"/>
                    </a:p>
                  </a:txBody>
                  <a:tcPr/>
                </a:tc>
              </a:tr>
              <a:tr h="284480">
                <a:tc>
                  <a:txBody>
                    <a:bodyPr/>
                    <a:lstStyle/>
                    <a:p>
                      <a:r>
                        <a:rPr lang="en-US" dirty="0" smtClean="0"/>
                        <a:t>LGBTQ</a:t>
                      </a:r>
                      <a:endParaRPr lang="en-US" dirty="0"/>
                    </a:p>
                  </a:txBody>
                  <a:tcPr/>
                </a:tc>
                <a:tc>
                  <a:txBody>
                    <a:bodyPr/>
                    <a:lstStyle/>
                    <a:p>
                      <a:pPr algn="ctr"/>
                      <a:r>
                        <a:rPr lang="en-US" dirty="0" smtClean="0"/>
                        <a:t>15%</a:t>
                      </a:r>
                      <a:endParaRPr lang="en-US" dirty="0"/>
                    </a:p>
                  </a:txBody>
                  <a:tcPr/>
                </a:tc>
              </a:tr>
              <a:tr h="223520">
                <a:tc>
                  <a:txBody>
                    <a:bodyPr/>
                    <a:lstStyle/>
                    <a:p>
                      <a:r>
                        <a:rPr lang="en-US" dirty="0" smtClean="0"/>
                        <a:t>Unknown</a:t>
                      </a:r>
                      <a:endParaRPr lang="en-US" dirty="0"/>
                    </a:p>
                  </a:txBody>
                  <a:tcPr/>
                </a:tc>
                <a:tc>
                  <a:txBody>
                    <a:bodyPr/>
                    <a:lstStyle/>
                    <a:p>
                      <a:pPr algn="ctr"/>
                      <a:r>
                        <a:rPr lang="en-US" dirty="0" smtClean="0"/>
                        <a:t>2%</a:t>
                      </a:r>
                      <a:endParaRPr lang="en-US"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568974642"/>
              </p:ext>
            </p:extLst>
          </p:nvPr>
        </p:nvGraphicFramePr>
        <p:xfrm>
          <a:off x="685800" y="5410200"/>
          <a:ext cx="3733800" cy="370840"/>
        </p:xfrm>
        <a:graphic>
          <a:graphicData uri="http://schemas.openxmlformats.org/drawingml/2006/table">
            <a:tbl>
              <a:tblPr firstRow="1" bandRow="1">
                <a:tableStyleId>{5C22544A-7EE6-4342-B048-85BDC9FD1C3A}</a:tableStyleId>
              </a:tblPr>
              <a:tblGrid>
                <a:gridCol w="3733800"/>
              </a:tblGrid>
              <a:tr h="370840">
                <a:tc>
                  <a:txBody>
                    <a:bodyPr/>
                    <a:lstStyle/>
                    <a:p>
                      <a:r>
                        <a:rPr lang="en-US" smtClean="0"/>
                        <a:t>Previous Counseling = </a:t>
                      </a:r>
                      <a:r>
                        <a:rPr lang="en-US" dirty="0" smtClean="0"/>
                        <a:t>67%</a:t>
                      </a:r>
                      <a:endParaRPr lang="en-US" dirty="0"/>
                    </a:p>
                  </a:txBody>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212726084"/>
              </p:ext>
            </p:extLst>
          </p:nvPr>
        </p:nvGraphicFramePr>
        <p:xfrm>
          <a:off x="3657600" y="3997960"/>
          <a:ext cx="1752600" cy="1107440"/>
        </p:xfrm>
        <a:graphic>
          <a:graphicData uri="http://schemas.openxmlformats.org/drawingml/2006/table">
            <a:tbl>
              <a:tblPr firstRow="1" bandRow="1">
                <a:tableStyleId>{073A0DAA-6AF3-43AB-8588-CEC1D06C72B9}</a:tableStyleId>
              </a:tblPr>
              <a:tblGrid>
                <a:gridCol w="1752600"/>
              </a:tblGrid>
              <a:tr h="0">
                <a:tc>
                  <a:txBody>
                    <a:bodyPr/>
                    <a:lstStyle/>
                    <a:p>
                      <a:pPr algn="ctr"/>
                      <a:r>
                        <a:rPr lang="en-US" dirty="0" smtClean="0"/>
                        <a:t>Age</a:t>
                      </a:r>
                      <a:endParaRPr lang="en-US" dirty="0"/>
                    </a:p>
                  </a:txBody>
                  <a:tcPr/>
                </a:tc>
              </a:tr>
              <a:tr h="370840">
                <a:tc>
                  <a:txBody>
                    <a:bodyPr/>
                    <a:lstStyle/>
                    <a:p>
                      <a:r>
                        <a:rPr lang="en-US" dirty="0" smtClean="0"/>
                        <a:t>Mean = 22.2</a:t>
                      </a:r>
                      <a:endParaRPr lang="en-US" dirty="0"/>
                    </a:p>
                  </a:txBody>
                  <a:tcPr/>
                </a:tc>
              </a:tr>
              <a:tr h="370840">
                <a:tc>
                  <a:txBody>
                    <a:bodyPr/>
                    <a:lstStyle/>
                    <a:p>
                      <a:r>
                        <a:rPr lang="en-US" dirty="0" smtClean="0"/>
                        <a:t>Range = 17-46</a:t>
                      </a:r>
                      <a:endParaRPr lang="en-US" dirty="0"/>
                    </a:p>
                  </a:txBody>
                  <a:tcPr/>
                </a:tc>
              </a:tr>
            </a:tbl>
          </a:graphicData>
        </a:graphic>
      </p:graphicFrame>
    </p:spTree>
    <p:extLst>
      <p:ext uri="{BB962C8B-B14F-4D97-AF65-F5344CB8AC3E}">
        <p14:creationId xmlns:p14="http://schemas.microsoft.com/office/powerpoint/2010/main" val="3483760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EDTT clients vs. Other ED clients</a:t>
            </a:r>
            <a:endParaRPr lang="en-US" dirty="0"/>
          </a:p>
        </p:txBody>
      </p:sp>
      <p:sp>
        <p:nvSpPr>
          <p:cNvPr id="3" name="Content Placeholder 2"/>
          <p:cNvSpPr>
            <a:spLocks noGrp="1"/>
          </p:cNvSpPr>
          <p:nvPr>
            <p:ph idx="1"/>
          </p:nvPr>
        </p:nvSpPr>
        <p:spPr/>
        <p:txBody>
          <a:bodyPr/>
          <a:lstStyle/>
          <a:p>
            <a:r>
              <a:rPr lang="en-US" dirty="0" smtClean="0"/>
              <a:t>No specific criteria for referral to the team</a:t>
            </a:r>
          </a:p>
          <a:p>
            <a:r>
              <a:rPr lang="en-US" dirty="0" smtClean="0"/>
              <a:t>About 1/3 of ED clients were referred (n =66)</a:t>
            </a:r>
          </a:p>
          <a:p>
            <a:pPr lvl="1"/>
            <a:r>
              <a:rPr lang="en-US" dirty="0" smtClean="0"/>
              <a:t>55 clients actually discussed at EDTT</a:t>
            </a:r>
          </a:p>
          <a:p>
            <a:r>
              <a:rPr lang="en-US" dirty="0" smtClean="0"/>
              <a:t>No significant demographic differences between those referred to the team vs. those who were not (e.g. race, age, gender, sexual orientation, academic status, diagnosis, initial GAF score)</a:t>
            </a:r>
          </a:p>
          <a:p>
            <a:endParaRPr lang="en-US" dirty="0"/>
          </a:p>
        </p:txBody>
      </p:sp>
    </p:spTree>
    <p:extLst>
      <p:ext uri="{BB962C8B-B14F-4D97-AF65-F5344CB8AC3E}">
        <p14:creationId xmlns:p14="http://schemas.microsoft.com/office/powerpoint/2010/main" val="1826331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 Characteristics</a:t>
            </a:r>
            <a:endParaRPr lang="en-US" dirty="0"/>
          </a:p>
        </p:txBody>
      </p:sp>
      <p:sp>
        <p:nvSpPr>
          <p:cNvPr id="3" name="Content Placeholder 2"/>
          <p:cNvSpPr>
            <a:spLocks noGrp="1"/>
          </p:cNvSpPr>
          <p:nvPr>
            <p:ph idx="1"/>
          </p:nvPr>
        </p:nvSpPr>
        <p:spPr/>
        <p:txBody>
          <a:bodyPr>
            <a:normAutofit fontScale="70000" lnSpcReduction="20000"/>
          </a:bodyPr>
          <a:lstStyle/>
          <a:p>
            <a:r>
              <a:rPr lang="en-US" dirty="0"/>
              <a:t>People who were referred to the team were much more likely to have been in counseling </a:t>
            </a:r>
            <a:r>
              <a:rPr lang="en-US" dirty="0" smtClean="0"/>
              <a:t>before.</a:t>
            </a:r>
          </a:p>
          <a:p>
            <a:pPr lvl="1"/>
            <a:r>
              <a:rPr lang="en-US" dirty="0" smtClean="0"/>
              <a:t>77</a:t>
            </a:r>
            <a:r>
              <a:rPr lang="en-US" dirty="0"/>
              <a:t>% of those referred had previous counseling as compared to 60% of those that were not referred</a:t>
            </a:r>
            <a:r>
              <a:rPr lang="en-US" dirty="0" smtClean="0"/>
              <a:t>.</a:t>
            </a:r>
          </a:p>
          <a:p>
            <a:r>
              <a:rPr lang="en-US" dirty="0" smtClean="0"/>
              <a:t>Graduate students with ED diagnosis were more likely to be discussed in EDTT than Undergraduate students</a:t>
            </a:r>
          </a:p>
          <a:p>
            <a:pPr lvl="1"/>
            <a:r>
              <a:rPr lang="en-US" dirty="0" smtClean="0"/>
              <a:t>48% of graduate students were discussed compared to 30% of undergraduate students</a:t>
            </a:r>
            <a:endParaRPr lang="en-US" dirty="0"/>
          </a:p>
          <a:p>
            <a:r>
              <a:rPr lang="en-US" dirty="0"/>
              <a:t> </a:t>
            </a:r>
            <a:r>
              <a:rPr lang="en-US" dirty="0" smtClean="0"/>
              <a:t>Type </a:t>
            </a:r>
            <a:r>
              <a:rPr lang="en-US" dirty="0"/>
              <a:t>of Diagnosis</a:t>
            </a:r>
          </a:p>
          <a:p>
            <a:pPr lvl="1"/>
            <a:r>
              <a:rPr lang="en-US" dirty="0"/>
              <a:t>79% of those diagnosed with Bulimia Nervosa were </a:t>
            </a:r>
            <a:r>
              <a:rPr lang="en-US" dirty="0" smtClean="0"/>
              <a:t>referred to the EDTT</a:t>
            </a:r>
            <a:endParaRPr lang="en-US" dirty="0"/>
          </a:p>
          <a:p>
            <a:pPr lvl="1"/>
            <a:r>
              <a:rPr lang="en-US" dirty="0"/>
              <a:t>43% of those diagnosed with Anorexia Nervosa were referred </a:t>
            </a:r>
            <a:r>
              <a:rPr lang="en-US" dirty="0" smtClean="0"/>
              <a:t>to the EDTT</a:t>
            </a:r>
            <a:endParaRPr lang="en-US" dirty="0"/>
          </a:p>
          <a:p>
            <a:pPr lvl="1"/>
            <a:r>
              <a:rPr lang="en-US" dirty="0"/>
              <a:t>39% of those diagnosed with an Eating Disorder NOS were </a:t>
            </a:r>
            <a:r>
              <a:rPr lang="en-US" dirty="0" smtClean="0"/>
              <a:t>referred to the EDTT</a:t>
            </a:r>
            <a:endParaRPr lang="en-US" dirty="0"/>
          </a:p>
          <a:p>
            <a:endParaRPr lang="en-US" dirty="0"/>
          </a:p>
        </p:txBody>
      </p:sp>
    </p:spTree>
    <p:extLst>
      <p:ext uri="{BB962C8B-B14F-4D97-AF65-F5344CB8AC3E}">
        <p14:creationId xmlns:p14="http://schemas.microsoft.com/office/powerpoint/2010/main" val="28135993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Eating Disorders &amp; Co-Morbidity</a:t>
            </a:r>
            <a:endParaRPr lang="en-US" dirty="0"/>
          </a:p>
        </p:txBody>
      </p:sp>
      <p:sp>
        <p:nvSpPr>
          <p:cNvPr id="3" name="Content Placeholder 2"/>
          <p:cNvSpPr>
            <a:spLocks noGrp="1"/>
          </p:cNvSpPr>
          <p:nvPr>
            <p:ph idx="1"/>
          </p:nvPr>
        </p:nvSpPr>
        <p:spPr/>
        <p:txBody>
          <a:bodyPr>
            <a:normAutofit lnSpcReduction="10000"/>
          </a:bodyPr>
          <a:lstStyle/>
          <a:p>
            <a:r>
              <a:rPr lang="en-US" dirty="0" smtClean="0"/>
              <a:t>Explored </a:t>
            </a:r>
            <a:r>
              <a:rPr lang="en-US" dirty="0"/>
              <a:t>comorbid </a:t>
            </a:r>
            <a:r>
              <a:rPr lang="en-US" dirty="0" smtClean="0"/>
              <a:t>diagnoses including Adjustment</a:t>
            </a:r>
            <a:r>
              <a:rPr lang="en-US" dirty="0"/>
              <a:t>, Anxiety, Mood, Psychosis, Substance, Sleep, Childhood, Medical, Impulse, </a:t>
            </a:r>
            <a:r>
              <a:rPr lang="en-US" dirty="0" smtClean="0"/>
              <a:t>Sex/Gender, </a:t>
            </a:r>
            <a:r>
              <a:rPr lang="en-US" dirty="0"/>
              <a:t>Somatoform, and </a:t>
            </a:r>
            <a:r>
              <a:rPr lang="en-US" dirty="0" smtClean="0"/>
              <a:t>Personality </a:t>
            </a:r>
            <a:r>
              <a:rPr lang="en-US" dirty="0"/>
              <a:t>Disorders.</a:t>
            </a:r>
          </a:p>
          <a:p>
            <a:pPr lvl="1"/>
            <a:r>
              <a:rPr lang="en-US" dirty="0" smtClean="0"/>
              <a:t>Only </a:t>
            </a:r>
            <a:r>
              <a:rPr lang="en-US" dirty="0"/>
              <a:t>comorbid </a:t>
            </a:r>
            <a:r>
              <a:rPr lang="en-US" dirty="0" smtClean="0"/>
              <a:t>diagnosis significantly </a:t>
            </a:r>
            <a:r>
              <a:rPr lang="en-US" dirty="0"/>
              <a:t>correlated with being </a:t>
            </a:r>
            <a:r>
              <a:rPr lang="en-US" dirty="0" smtClean="0"/>
              <a:t>referred to the EDTT </a:t>
            </a:r>
            <a:r>
              <a:rPr lang="en-US" dirty="0"/>
              <a:t>was Personality Disorders (N=30).</a:t>
            </a:r>
          </a:p>
          <a:p>
            <a:pPr lvl="1"/>
            <a:r>
              <a:rPr lang="en-US" dirty="0"/>
              <a:t>Of those diagnosed with a Personality Disorder, 73% were referred to the </a:t>
            </a:r>
            <a:r>
              <a:rPr lang="en-US" dirty="0" smtClean="0"/>
              <a:t>EDTT.</a:t>
            </a:r>
            <a:endParaRPr lang="en-US" dirty="0"/>
          </a:p>
          <a:p>
            <a:endParaRPr lang="en-US" dirty="0"/>
          </a:p>
        </p:txBody>
      </p:sp>
    </p:spTree>
    <p:extLst>
      <p:ext uri="{BB962C8B-B14F-4D97-AF65-F5344CB8AC3E}">
        <p14:creationId xmlns:p14="http://schemas.microsoft.com/office/powerpoint/2010/main" val="6348141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Counselor Characteristics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comparison to their female counterparts, male counselors were less likely to refer to the team.</a:t>
            </a:r>
          </a:p>
          <a:p>
            <a:pPr lvl="1"/>
            <a:r>
              <a:rPr lang="en-US" dirty="0" smtClean="0"/>
              <a:t>Male counselors referred only 6% of their clients compared to the 49% of clients referred  by female counselors</a:t>
            </a:r>
          </a:p>
          <a:p>
            <a:r>
              <a:rPr lang="en-US" dirty="0" smtClean="0"/>
              <a:t>Of </a:t>
            </a:r>
            <a:r>
              <a:rPr lang="en-US" dirty="0"/>
              <a:t>those </a:t>
            </a:r>
            <a:r>
              <a:rPr lang="en-US" dirty="0" smtClean="0"/>
              <a:t>66 people </a:t>
            </a:r>
            <a:r>
              <a:rPr lang="en-US" dirty="0"/>
              <a:t>referred to the EDTT, 62 were referred by </a:t>
            </a:r>
            <a:r>
              <a:rPr lang="en-US" dirty="0" smtClean="0"/>
              <a:t>their primary counselor</a:t>
            </a:r>
            <a:endParaRPr lang="en-US" dirty="0"/>
          </a:p>
          <a:p>
            <a:pPr lvl="1"/>
            <a:r>
              <a:rPr lang="en-US" dirty="0"/>
              <a:t>Senior staff </a:t>
            </a:r>
            <a:r>
              <a:rPr lang="en-US" dirty="0" smtClean="0"/>
              <a:t>were </a:t>
            </a:r>
            <a:r>
              <a:rPr lang="en-US" dirty="0"/>
              <a:t>most likely to refer to the team (62</a:t>
            </a:r>
            <a:r>
              <a:rPr lang="en-US" dirty="0" smtClean="0"/>
              <a:t>%).</a:t>
            </a:r>
          </a:p>
          <a:p>
            <a:pPr lvl="1"/>
            <a:r>
              <a:rPr lang="en-US" dirty="0"/>
              <a:t>D</a:t>
            </a:r>
            <a:r>
              <a:rPr lang="en-US" dirty="0" smtClean="0"/>
              <a:t>octoral </a:t>
            </a:r>
            <a:r>
              <a:rPr lang="en-US" dirty="0"/>
              <a:t>level psychology interns </a:t>
            </a:r>
            <a:r>
              <a:rPr lang="en-US" dirty="0" smtClean="0"/>
              <a:t>referred 31% and part </a:t>
            </a:r>
            <a:r>
              <a:rPr lang="en-US" dirty="0"/>
              <a:t>time </a:t>
            </a:r>
            <a:r>
              <a:rPr lang="en-US" dirty="0" smtClean="0"/>
              <a:t>trainees referred 8%.</a:t>
            </a:r>
            <a:endParaRPr lang="en-US" dirty="0"/>
          </a:p>
          <a:p>
            <a:endParaRPr lang="en-US" dirty="0"/>
          </a:p>
        </p:txBody>
      </p:sp>
    </p:spTree>
    <p:extLst>
      <p:ext uri="{BB962C8B-B14F-4D97-AF65-F5344CB8AC3E}">
        <p14:creationId xmlns:p14="http://schemas.microsoft.com/office/powerpoint/2010/main" val="3347985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Eating Disorders Types</a:t>
            </a:r>
            <a:endParaRPr lang="en-US" dirty="0"/>
          </a:p>
        </p:txBody>
      </p:sp>
      <p:sp>
        <p:nvSpPr>
          <p:cNvPr id="3" name="Content Placeholder 2"/>
          <p:cNvSpPr>
            <a:spLocks noGrp="1"/>
          </p:cNvSpPr>
          <p:nvPr>
            <p:ph idx="1"/>
          </p:nvPr>
        </p:nvSpPr>
        <p:spPr/>
        <p:txBody>
          <a:bodyPr>
            <a:normAutofit fontScale="70000" lnSpcReduction="20000"/>
          </a:bodyPr>
          <a:lstStyle/>
          <a:p>
            <a:r>
              <a:rPr lang="en-US" b="1" i="1" dirty="0"/>
              <a:t>Anorexia </a:t>
            </a:r>
            <a:r>
              <a:rPr lang="en-US" b="1" i="1" dirty="0" smtClean="0"/>
              <a:t>Nervosa </a:t>
            </a:r>
            <a:r>
              <a:rPr lang="en-US" dirty="0" smtClean="0"/>
              <a:t>- self-starvation</a:t>
            </a:r>
            <a:r>
              <a:rPr lang="en-US" dirty="0"/>
              <a:t>, excessive weight loss, and refusal to maintain a weight which is normal for one’s height and age. These individuals often perceive themselves as being fat even though they are extremely thin.</a:t>
            </a:r>
          </a:p>
          <a:p>
            <a:endParaRPr lang="en-US" dirty="0" smtClean="0"/>
          </a:p>
          <a:p>
            <a:r>
              <a:rPr lang="en-US" b="1" i="1" dirty="0" smtClean="0"/>
              <a:t>Bulimia Nervosa</a:t>
            </a:r>
            <a:r>
              <a:rPr lang="en-US" dirty="0" smtClean="0"/>
              <a:t>: a </a:t>
            </a:r>
            <a:r>
              <a:rPr lang="en-US" dirty="0"/>
              <a:t>cycle of bingeing and compensatory </a:t>
            </a:r>
            <a:r>
              <a:rPr lang="en-US" dirty="0" smtClean="0"/>
              <a:t>behaviors such as vomiting</a:t>
            </a:r>
            <a:r>
              <a:rPr lang="en-US" dirty="0"/>
              <a:t>, laxative and diuretic misuse, and excessive exercise.</a:t>
            </a:r>
          </a:p>
          <a:p>
            <a:pPr marL="0" indent="0">
              <a:buNone/>
            </a:pPr>
            <a:endParaRPr lang="en-US" dirty="0"/>
          </a:p>
          <a:p>
            <a:r>
              <a:rPr lang="en-US" b="1" i="1" dirty="0" smtClean="0"/>
              <a:t>Eating </a:t>
            </a:r>
            <a:r>
              <a:rPr lang="en-US" b="1" i="1" dirty="0"/>
              <a:t>Disorder Not Otherwise </a:t>
            </a:r>
            <a:r>
              <a:rPr lang="en-US" b="1" i="1" dirty="0" smtClean="0"/>
              <a:t>Specified: </a:t>
            </a:r>
            <a:r>
              <a:rPr lang="en-US" dirty="0" smtClean="0"/>
              <a:t>sporadic </a:t>
            </a:r>
            <a:r>
              <a:rPr lang="en-US" dirty="0"/>
              <a:t>or chronic disordered eating patterns. </a:t>
            </a:r>
            <a:r>
              <a:rPr lang="en-US" dirty="0" smtClean="0"/>
              <a:t>However</a:t>
            </a:r>
            <a:r>
              <a:rPr lang="en-US" dirty="0"/>
              <a:t>, these patterns do not meet the clinical criteria for AN or BN</a:t>
            </a:r>
            <a:r>
              <a:rPr lang="en-US" dirty="0" smtClean="0"/>
              <a:t>.</a:t>
            </a:r>
          </a:p>
          <a:p>
            <a:pPr lvl="1"/>
            <a:r>
              <a:rPr lang="en-US" sz="3100" i="1" dirty="0"/>
              <a:t>Binge Eating Disorder, also known as compulsive </a:t>
            </a:r>
            <a:r>
              <a:rPr lang="en-US" sz="3100" i="1" dirty="0" smtClean="0"/>
              <a:t>eating</a:t>
            </a:r>
            <a:endParaRPr lang="en-US" sz="3100" dirty="0"/>
          </a:p>
          <a:p>
            <a:pPr lvl="1"/>
            <a:endParaRPr lang="en-US" dirty="0"/>
          </a:p>
        </p:txBody>
      </p:sp>
    </p:spTree>
    <p:extLst>
      <p:ext uri="{BB962C8B-B14F-4D97-AF65-F5344CB8AC3E}">
        <p14:creationId xmlns:p14="http://schemas.microsoft.com/office/powerpoint/2010/main" val="932533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Efficacy of the EDTT approach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Those </a:t>
            </a:r>
            <a:r>
              <a:rPr lang="en-US" dirty="0"/>
              <a:t>receiving the highest level of care </a:t>
            </a:r>
            <a:r>
              <a:rPr lang="en-US" dirty="0" smtClean="0"/>
              <a:t>tend to stay in therapy longer:</a:t>
            </a:r>
            <a:endParaRPr lang="en-US" dirty="0"/>
          </a:p>
          <a:p>
            <a:pPr lvl="1"/>
            <a:r>
              <a:rPr lang="en-US" dirty="0"/>
              <a:t>A</a:t>
            </a:r>
            <a:r>
              <a:rPr lang="en-US" dirty="0" smtClean="0"/>
              <a:t>ttended </a:t>
            </a:r>
            <a:r>
              <a:rPr lang="en-US" b="1" dirty="0"/>
              <a:t>14.6</a:t>
            </a:r>
            <a:r>
              <a:rPr lang="en-US" dirty="0"/>
              <a:t> </a:t>
            </a:r>
            <a:r>
              <a:rPr lang="en-US" b="1" dirty="0"/>
              <a:t>more</a:t>
            </a:r>
            <a:r>
              <a:rPr lang="en-US" dirty="0"/>
              <a:t> individual sessions, </a:t>
            </a:r>
            <a:r>
              <a:rPr lang="en-US" b="1" dirty="0"/>
              <a:t>4.6</a:t>
            </a:r>
            <a:r>
              <a:rPr lang="en-US" dirty="0"/>
              <a:t> </a:t>
            </a:r>
            <a:r>
              <a:rPr lang="en-US" b="1" dirty="0"/>
              <a:t>more</a:t>
            </a:r>
            <a:r>
              <a:rPr lang="en-US" dirty="0"/>
              <a:t> group sessions, and </a:t>
            </a:r>
            <a:r>
              <a:rPr lang="en-US" b="1" dirty="0"/>
              <a:t>19.2</a:t>
            </a:r>
            <a:r>
              <a:rPr lang="en-US" dirty="0"/>
              <a:t> </a:t>
            </a:r>
            <a:r>
              <a:rPr lang="en-US" b="1" dirty="0"/>
              <a:t>more</a:t>
            </a:r>
            <a:r>
              <a:rPr lang="en-US" dirty="0"/>
              <a:t> total sessions than the </a:t>
            </a:r>
            <a:r>
              <a:rPr lang="en-US" dirty="0" smtClean="0"/>
              <a:t>those clients receiving only group or individual counseling.</a:t>
            </a:r>
            <a:endParaRPr lang="en-US" dirty="0"/>
          </a:p>
          <a:p>
            <a:pPr lvl="1"/>
            <a:r>
              <a:rPr lang="en-US" dirty="0"/>
              <a:t>Attended </a:t>
            </a:r>
            <a:r>
              <a:rPr lang="en-US" b="1" dirty="0"/>
              <a:t>10.7 more </a:t>
            </a:r>
            <a:r>
              <a:rPr lang="en-US" dirty="0"/>
              <a:t>individual </a:t>
            </a:r>
            <a:r>
              <a:rPr lang="en-US" dirty="0" smtClean="0"/>
              <a:t>sessions and </a:t>
            </a:r>
            <a:r>
              <a:rPr lang="en-US" b="1" dirty="0" smtClean="0"/>
              <a:t>14.6 more </a:t>
            </a:r>
            <a:r>
              <a:rPr lang="en-US" dirty="0" smtClean="0"/>
              <a:t>total sessions </a:t>
            </a:r>
            <a:r>
              <a:rPr lang="en-US" dirty="0"/>
              <a:t>than </a:t>
            </a:r>
            <a:r>
              <a:rPr lang="en-US" dirty="0" smtClean="0"/>
              <a:t>just consulting and meeting with the physician.</a:t>
            </a:r>
          </a:p>
          <a:p>
            <a:pPr lvl="1"/>
            <a:r>
              <a:rPr lang="en-US" dirty="0" smtClean="0"/>
              <a:t>Attended </a:t>
            </a:r>
            <a:r>
              <a:rPr lang="en-US" b="1" dirty="0"/>
              <a:t>10.5 more </a:t>
            </a:r>
            <a:r>
              <a:rPr lang="en-US" dirty="0"/>
              <a:t>individual sessions than those who </a:t>
            </a:r>
            <a:r>
              <a:rPr lang="en-US" dirty="0" smtClean="0"/>
              <a:t>were  discussed in the EDTT but didn’t meet with either the MD or nutritionist</a:t>
            </a:r>
          </a:p>
          <a:p>
            <a:pPr marL="0" indent="0">
              <a:buNone/>
            </a:pPr>
            <a:endParaRPr lang="en-US" dirty="0" smtClean="0"/>
          </a:p>
        </p:txBody>
      </p:sp>
    </p:spTree>
    <p:extLst>
      <p:ext uri="{BB962C8B-B14F-4D97-AF65-F5344CB8AC3E}">
        <p14:creationId xmlns:p14="http://schemas.microsoft.com/office/powerpoint/2010/main" val="22768436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Efficacy of the EDTT approach</a:t>
            </a:r>
            <a:endParaRPr lang="en-US" dirty="0"/>
          </a:p>
        </p:txBody>
      </p:sp>
      <p:sp>
        <p:nvSpPr>
          <p:cNvPr id="3" name="Content Placeholder 2"/>
          <p:cNvSpPr>
            <a:spLocks noGrp="1"/>
          </p:cNvSpPr>
          <p:nvPr>
            <p:ph idx="1"/>
          </p:nvPr>
        </p:nvSpPr>
        <p:spPr/>
        <p:txBody>
          <a:bodyPr>
            <a:normAutofit fontScale="92500"/>
          </a:bodyPr>
          <a:lstStyle/>
          <a:p>
            <a:r>
              <a:rPr lang="en-US" dirty="0"/>
              <a:t>Those receiving just the </a:t>
            </a:r>
            <a:r>
              <a:rPr lang="en-US" dirty="0" smtClean="0"/>
              <a:t>EDTT consultation attended </a:t>
            </a:r>
            <a:r>
              <a:rPr lang="en-US" b="1" dirty="0" smtClean="0"/>
              <a:t>4.3</a:t>
            </a:r>
            <a:r>
              <a:rPr lang="en-US" dirty="0" smtClean="0"/>
              <a:t> </a:t>
            </a:r>
            <a:r>
              <a:rPr lang="en-US" b="1" dirty="0"/>
              <a:t>more</a:t>
            </a:r>
            <a:r>
              <a:rPr lang="en-US" dirty="0"/>
              <a:t> group sessions than </a:t>
            </a:r>
            <a:r>
              <a:rPr lang="en-US" dirty="0" smtClean="0"/>
              <a:t>the control group (not discussed at EDTT)</a:t>
            </a:r>
          </a:p>
          <a:p>
            <a:r>
              <a:rPr lang="en-US" dirty="0"/>
              <a:t>60% of people referred to the EDTT had planned terminations compared to only 30% of people who were not referred to </a:t>
            </a:r>
            <a:r>
              <a:rPr lang="en-US" dirty="0" smtClean="0"/>
              <a:t>EDTT</a:t>
            </a:r>
          </a:p>
          <a:p>
            <a:r>
              <a:rPr lang="en-US" dirty="0"/>
              <a:t>People referred to EDTT were more likely to be referred to </a:t>
            </a:r>
            <a:r>
              <a:rPr lang="en-US" dirty="0" smtClean="0"/>
              <a:t>a group </a:t>
            </a:r>
          </a:p>
          <a:p>
            <a:pPr lvl="1"/>
            <a:r>
              <a:rPr lang="en-US" dirty="0" smtClean="0"/>
              <a:t>73</a:t>
            </a:r>
            <a:r>
              <a:rPr lang="en-US" dirty="0"/>
              <a:t>% </a:t>
            </a:r>
            <a:r>
              <a:rPr lang="en-US" dirty="0" smtClean="0"/>
              <a:t>of EDTT clients vs. only </a:t>
            </a:r>
            <a:r>
              <a:rPr lang="en-US" dirty="0"/>
              <a:t>28% </a:t>
            </a:r>
            <a:r>
              <a:rPr lang="en-US" dirty="0" smtClean="0"/>
              <a:t> for non-EDTT clients</a:t>
            </a:r>
            <a:endParaRPr lang="en-US" dirty="0"/>
          </a:p>
          <a:p>
            <a:endParaRPr lang="en-US" dirty="0"/>
          </a:p>
          <a:p>
            <a:pPr marL="0" indent="0">
              <a:buNone/>
            </a:pPr>
            <a:endParaRPr lang="en-US" dirty="0" smtClean="0"/>
          </a:p>
        </p:txBody>
      </p:sp>
    </p:spTree>
    <p:extLst>
      <p:ext uri="{BB962C8B-B14F-4D97-AF65-F5344CB8AC3E}">
        <p14:creationId xmlns:p14="http://schemas.microsoft.com/office/powerpoint/2010/main" val="17314608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EDTT creates an environment that supports students staying treatment longer and ending in a planned fashion</a:t>
            </a:r>
          </a:p>
          <a:p>
            <a:r>
              <a:rPr lang="en-US" dirty="0" smtClean="0"/>
              <a:t>Staff, particularly, male staff may need more training regarding the benefits of the team approach</a:t>
            </a:r>
          </a:p>
          <a:p>
            <a:r>
              <a:rPr lang="en-US" dirty="0" smtClean="0"/>
              <a:t>May need to develop criteria for referral to the team to increase appropriate referral</a:t>
            </a:r>
          </a:p>
          <a:p>
            <a:r>
              <a:rPr lang="en-US" dirty="0" smtClean="0"/>
              <a:t>May need to require referral to the team given it’s efficacy over psychotherapy alone</a:t>
            </a:r>
            <a:endParaRPr lang="en-US" dirty="0"/>
          </a:p>
        </p:txBody>
      </p:sp>
    </p:spTree>
    <p:extLst>
      <p:ext uri="{BB962C8B-B14F-4D97-AF65-F5344CB8AC3E}">
        <p14:creationId xmlns:p14="http://schemas.microsoft.com/office/powerpoint/2010/main" val="20307088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a:bodyPr>
          <a:lstStyle/>
          <a:p>
            <a:r>
              <a:rPr lang="en-US" dirty="0" smtClean="0"/>
              <a:t>Look more closely at treatment outcomes via  symptom reduction on the CCAPS</a:t>
            </a:r>
          </a:p>
          <a:p>
            <a:pPr lvl="1"/>
            <a:r>
              <a:rPr lang="en-US" dirty="0" smtClean="0"/>
              <a:t>Depression, Generalized</a:t>
            </a:r>
            <a:r>
              <a:rPr lang="en-US" dirty="0"/>
              <a:t> </a:t>
            </a:r>
            <a:r>
              <a:rPr lang="en-US" dirty="0" smtClean="0"/>
              <a:t>Anxiety, Social Anxiety,</a:t>
            </a:r>
            <a:r>
              <a:rPr lang="en-US" dirty="0"/>
              <a:t> </a:t>
            </a:r>
            <a:r>
              <a:rPr lang="en-US" dirty="0" smtClean="0"/>
              <a:t>Academic Distress, Eating Concerns, Family Distress, Hostility, Substance Use, Distress Index</a:t>
            </a:r>
          </a:p>
          <a:p>
            <a:pPr lvl="1"/>
            <a:r>
              <a:rPr lang="en-US" dirty="0" smtClean="0"/>
              <a:t>Administered at intake, 4</a:t>
            </a:r>
            <a:r>
              <a:rPr lang="en-US" baseline="30000" dirty="0" smtClean="0"/>
              <a:t>th</a:t>
            </a:r>
            <a:r>
              <a:rPr lang="en-US" dirty="0" smtClean="0"/>
              <a:t>, 8</a:t>
            </a:r>
            <a:r>
              <a:rPr lang="en-US" baseline="30000" dirty="0" smtClean="0"/>
              <a:t>th</a:t>
            </a:r>
            <a:r>
              <a:rPr lang="en-US" dirty="0" smtClean="0"/>
              <a:t>, &amp; 12</a:t>
            </a:r>
            <a:r>
              <a:rPr lang="en-US" baseline="30000" dirty="0" smtClean="0"/>
              <a:t>th</a:t>
            </a:r>
            <a:r>
              <a:rPr lang="en-US" dirty="0" smtClean="0"/>
              <a:t> sessions</a:t>
            </a:r>
          </a:p>
          <a:p>
            <a:r>
              <a:rPr lang="en-US" dirty="0" smtClean="0"/>
              <a:t>Perhaps administer the EDI -2 with all ED clients</a:t>
            </a:r>
          </a:p>
          <a:p>
            <a:pPr marL="0" indent="0">
              <a:buNone/>
            </a:pPr>
            <a:endParaRPr lang="en-US" dirty="0"/>
          </a:p>
          <a:p>
            <a:endParaRPr lang="en-US" dirty="0" smtClean="0"/>
          </a:p>
        </p:txBody>
      </p:sp>
    </p:spTree>
    <p:extLst>
      <p:ext uri="{BB962C8B-B14F-4D97-AF65-F5344CB8AC3E}">
        <p14:creationId xmlns:p14="http://schemas.microsoft.com/office/powerpoint/2010/main" val="17371798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Questions/Discussion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12263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Eating Disorders &amp; College Students</a:t>
            </a:r>
            <a:endParaRPr lang="en-US" dirty="0"/>
          </a:p>
        </p:txBody>
      </p:sp>
      <p:sp>
        <p:nvSpPr>
          <p:cNvPr id="3" name="Content Placeholder 2"/>
          <p:cNvSpPr>
            <a:spLocks noGrp="1"/>
          </p:cNvSpPr>
          <p:nvPr>
            <p:ph idx="1"/>
          </p:nvPr>
        </p:nvSpPr>
        <p:spPr/>
        <p:txBody>
          <a:bodyPr>
            <a:normAutofit fontScale="92500"/>
          </a:bodyPr>
          <a:lstStyle/>
          <a:p>
            <a:r>
              <a:rPr lang="en-US" dirty="0"/>
              <a:t>25% of college students attempt to control their weight using behaviors associated with Bulimia Nervosa (Renfrew Center Evaluation, 2003) </a:t>
            </a:r>
            <a:endParaRPr lang="en-US" dirty="0" smtClean="0"/>
          </a:p>
          <a:p>
            <a:r>
              <a:rPr lang="en-US" dirty="0" smtClean="0"/>
              <a:t>Nearly </a:t>
            </a:r>
            <a:r>
              <a:rPr lang="en-US" dirty="0"/>
              <a:t>91% of female college students use dieting as a weight-control mechanism (</a:t>
            </a:r>
            <a:r>
              <a:rPr lang="en-US" dirty="0" err="1"/>
              <a:t>Shisslak</a:t>
            </a:r>
            <a:r>
              <a:rPr lang="en-US" dirty="0"/>
              <a:t>, et al., 1995). </a:t>
            </a:r>
            <a:endParaRPr lang="en-US" dirty="0" smtClean="0"/>
          </a:p>
          <a:p>
            <a:r>
              <a:rPr lang="en-US" dirty="0" smtClean="0"/>
              <a:t>5</a:t>
            </a:r>
            <a:r>
              <a:rPr lang="en-US" dirty="0"/>
              <a:t>% to 20% of college females and 1% to 7% of college males have eating disorders (Johnson &amp; </a:t>
            </a:r>
            <a:r>
              <a:rPr lang="en-US" dirty="0" smtClean="0"/>
              <a:t>Connors, 1987)</a:t>
            </a:r>
            <a:endParaRPr lang="en-US" dirty="0"/>
          </a:p>
        </p:txBody>
      </p:sp>
    </p:spTree>
    <p:extLst>
      <p:ext uri="{BB962C8B-B14F-4D97-AF65-F5344CB8AC3E}">
        <p14:creationId xmlns:p14="http://schemas.microsoft.com/office/powerpoint/2010/main" val="489515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Eating Disorders and College Students</a:t>
            </a:r>
            <a:endParaRPr lang="en-US" dirty="0"/>
          </a:p>
        </p:txBody>
      </p:sp>
      <p:sp>
        <p:nvSpPr>
          <p:cNvPr id="3" name="Content Placeholder 2"/>
          <p:cNvSpPr>
            <a:spLocks noGrp="1"/>
          </p:cNvSpPr>
          <p:nvPr>
            <p:ph idx="1"/>
          </p:nvPr>
        </p:nvSpPr>
        <p:spPr/>
        <p:txBody>
          <a:bodyPr>
            <a:normAutofit lnSpcReduction="10000"/>
          </a:bodyPr>
          <a:lstStyle/>
          <a:p>
            <a:r>
              <a:rPr lang="en-US" dirty="0" smtClean="0"/>
              <a:t>In a national survey, 15% of college men and 27% of college women reported that it had been traumatic or difficult to handle their personal appearance in the past 12 months (ACHA, 2012)</a:t>
            </a:r>
          </a:p>
          <a:p>
            <a:r>
              <a:rPr lang="en-US" dirty="0" smtClean="0"/>
              <a:t>In a national survey of </a:t>
            </a:r>
            <a:r>
              <a:rPr lang="en-US" b="1" i="1" dirty="0" smtClean="0"/>
              <a:t>college counseling center clients</a:t>
            </a:r>
            <a:r>
              <a:rPr lang="en-US" dirty="0" smtClean="0"/>
              <a:t>, 27% of females and 13% of males reported a high level of distress related to Eating Concerns (CCMH, 2013)</a:t>
            </a:r>
            <a:endParaRPr lang="en-US" dirty="0"/>
          </a:p>
        </p:txBody>
      </p:sp>
    </p:spTree>
    <p:extLst>
      <p:ext uri="{BB962C8B-B14F-4D97-AF65-F5344CB8AC3E}">
        <p14:creationId xmlns:p14="http://schemas.microsoft.com/office/powerpoint/2010/main" val="997989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Eating Disorders Treatment Goals</a:t>
            </a:r>
            <a:endParaRPr lang="en-US" dirty="0"/>
          </a:p>
        </p:txBody>
      </p:sp>
      <p:sp>
        <p:nvSpPr>
          <p:cNvPr id="3" name="Content Placeholder 2"/>
          <p:cNvSpPr>
            <a:spLocks noGrp="1"/>
          </p:cNvSpPr>
          <p:nvPr>
            <p:ph idx="1"/>
          </p:nvPr>
        </p:nvSpPr>
        <p:spPr/>
        <p:txBody>
          <a:bodyPr>
            <a:normAutofit/>
          </a:bodyPr>
          <a:lstStyle/>
          <a:p>
            <a:r>
              <a:rPr lang="en-US" dirty="0" smtClean="0"/>
              <a:t>Restore </a:t>
            </a:r>
            <a:r>
              <a:rPr lang="en-US" dirty="0"/>
              <a:t>the person to a healthy weight</a:t>
            </a:r>
          </a:p>
          <a:p>
            <a:r>
              <a:rPr lang="en-US" dirty="0" smtClean="0"/>
              <a:t>Treat </a:t>
            </a:r>
            <a:r>
              <a:rPr lang="en-US" dirty="0"/>
              <a:t>the psychological issues related to the eating disorder</a:t>
            </a:r>
          </a:p>
          <a:p>
            <a:r>
              <a:rPr lang="en-US" dirty="0" smtClean="0"/>
              <a:t>Reduce or eliminate </a:t>
            </a:r>
            <a:r>
              <a:rPr lang="en-US" dirty="0"/>
              <a:t>behaviors or thoughts that lead to insufficient </a:t>
            </a:r>
            <a:r>
              <a:rPr lang="en-US" dirty="0" smtClean="0"/>
              <a:t>eating or overeating</a:t>
            </a:r>
          </a:p>
          <a:p>
            <a:r>
              <a:rPr lang="en-US" dirty="0" smtClean="0"/>
              <a:t>Prevent relapse</a:t>
            </a:r>
            <a:endParaRPr lang="en-US" dirty="0"/>
          </a:p>
          <a:p>
            <a:endParaRPr lang="en-US" dirty="0"/>
          </a:p>
        </p:txBody>
      </p:sp>
    </p:spTree>
    <p:extLst>
      <p:ext uri="{BB962C8B-B14F-4D97-AF65-F5344CB8AC3E}">
        <p14:creationId xmlns:p14="http://schemas.microsoft.com/office/powerpoint/2010/main" val="3649929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Eating Disorders Treatment</a:t>
            </a:r>
            <a:endParaRPr lang="en-US" dirty="0"/>
          </a:p>
        </p:txBody>
      </p:sp>
      <p:sp>
        <p:nvSpPr>
          <p:cNvPr id="3" name="Content Placeholder 2"/>
          <p:cNvSpPr>
            <a:spLocks noGrp="1"/>
          </p:cNvSpPr>
          <p:nvPr>
            <p:ph idx="1"/>
          </p:nvPr>
        </p:nvSpPr>
        <p:spPr/>
        <p:txBody>
          <a:bodyPr/>
          <a:lstStyle/>
          <a:p>
            <a:pPr marL="0" indent="0">
              <a:buNone/>
            </a:pPr>
            <a:r>
              <a:rPr lang="en-US" sz="3600" dirty="0" smtClean="0"/>
              <a:t>Individualized but often include:</a:t>
            </a:r>
          </a:p>
          <a:p>
            <a:r>
              <a:rPr lang="en-US" sz="3600" dirty="0" smtClean="0"/>
              <a:t>Individual</a:t>
            </a:r>
            <a:r>
              <a:rPr lang="en-US" sz="3600" dirty="0"/>
              <a:t>, group, and/or family psychotherapy</a:t>
            </a:r>
          </a:p>
          <a:p>
            <a:r>
              <a:rPr lang="en-US" sz="3600" dirty="0"/>
              <a:t>Medical care and monitoring</a:t>
            </a:r>
          </a:p>
          <a:p>
            <a:r>
              <a:rPr lang="en-US" sz="3600" dirty="0"/>
              <a:t>Nutritional counseling</a:t>
            </a:r>
          </a:p>
          <a:p>
            <a:r>
              <a:rPr lang="en-US" sz="3600" dirty="0" smtClean="0"/>
              <a:t>Medications</a:t>
            </a:r>
            <a:endParaRPr lang="en-US" sz="3600" dirty="0"/>
          </a:p>
          <a:p>
            <a:pPr marL="0" indent="0">
              <a:buNone/>
            </a:pPr>
            <a:endParaRPr lang="en-US" dirty="0"/>
          </a:p>
        </p:txBody>
      </p:sp>
    </p:spTree>
    <p:extLst>
      <p:ext uri="{BB962C8B-B14F-4D97-AF65-F5344CB8AC3E}">
        <p14:creationId xmlns:p14="http://schemas.microsoft.com/office/powerpoint/2010/main" val="31956018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Care</a:t>
            </a:r>
            <a:endParaRPr lang="en-US" dirty="0"/>
          </a:p>
        </p:txBody>
      </p:sp>
      <p:sp>
        <p:nvSpPr>
          <p:cNvPr id="3" name="Content Placeholder 2"/>
          <p:cNvSpPr>
            <a:spLocks noGrp="1"/>
          </p:cNvSpPr>
          <p:nvPr>
            <p:ph idx="1"/>
          </p:nvPr>
        </p:nvSpPr>
        <p:spPr/>
        <p:txBody>
          <a:bodyPr/>
          <a:lstStyle/>
          <a:p>
            <a:pPr marL="0" indent="0">
              <a:buNone/>
            </a:pPr>
            <a:r>
              <a:rPr lang="en-US" dirty="0" smtClean="0"/>
              <a:t>Based on the American Psychiatric Association Standards (2006)</a:t>
            </a:r>
          </a:p>
          <a:p>
            <a:pPr marL="514350" indent="-514350">
              <a:buFont typeface="+mj-lt"/>
              <a:buAutoNum type="arabicPeriod"/>
            </a:pPr>
            <a:r>
              <a:rPr lang="en-US" dirty="0">
                <a:solidFill>
                  <a:srgbClr val="FF0000"/>
                </a:solidFill>
              </a:rPr>
              <a:t>Outpatient </a:t>
            </a:r>
          </a:p>
          <a:p>
            <a:pPr marL="514350" indent="-514350">
              <a:buFont typeface="+mj-lt"/>
              <a:buAutoNum type="arabicPeriod"/>
            </a:pPr>
            <a:r>
              <a:rPr lang="en-US" dirty="0">
                <a:solidFill>
                  <a:srgbClr val="FF0000"/>
                </a:solidFill>
              </a:rPr>
              <a:t>Intensive outpatient </a:t>
            </a:r>
          </a:p>
          <a:p>
            <a:pPr marL="514350" indent="-514350">
              <a:buFont typeface="+mj-lt"/>
              <a:buAutoNum type="arabicPeriod"/>
            </a:pPr>
            <a:r>
              <a:rPr lang="en-US" dirty="0"/>
              <a:t>Partial hospitalization (full-day outpatient care) </a:t>
            </a:r>
          </a:p>
          <a:p>
            <a:pPr marL="514350" indent="-514350">
              <a:buFont typeface="+mj-lt"/>
              <a:buAutoNum type="arabicPeriod"/>
            </a:pPr>
            <a:r>
              <a:rPr lang="en-US" dirty="0"/>
              <a:t>Residential treatment center </a:t>
            </a:r>
          </a:p>
          <a:p>
            <a:pPr marL="514350" indent="-514350">
              <a:buFont typeface="+mj-lt"/>
              <a:buAutoNum type="arabicPeriod"/>
            </a:pPr>
            <a:r>
              <a:rPr lang="en-US" dirty="0"/>
              <a:t>Inpatient hospitalization </a:t>
            </a:r>
          </a:p>
          <a:p>
            <a:pPr marL="0" indent="0">
              <a:buNone/>
            </a:pPr>
            <a:endParaRPr lang="en-US" dirty="0"/>
          </a:p>
        </p:txBody>
      </p:sp>
    </p:spTree>
    <p:extLst>
      <p:ext uri="{BB962C8B-B14F-4D97-AF65-F5344CB8AC3E}">
        <p14:creationId xmlns:p14="http://schemas.microsoft.com/office/powerpoint/2010/main" val="16002898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ED Treatment Team: Philosophy, Membership &amp; Purpose</a:t>
            </a:r>
            <a:endParaRPr lang="en-US" dirty="0"/>
          </a:p>
        </p:txBody>
      </p:sp>
      <p:sp>
        <p:nvSpPr>
          <p:cNvPr id="3" name="Content Placeholder 2"/>
          <p:cNvSpPr>
            <a:spLocks noGrp="1"/>
          </p:cNvSpPr>
          <p:nvPr>
            <p:ph idx="1"/>
          </p:nvPr>
        </p:nvSpPr>
        <p:spPr/>
        <p:txBody>
          <a:bodyPr>
            <a:normAutofit fontScale="77500" lnSpcReduction="20000"/>
          </a:bodyPr>
          <a:lstStyle/>
          <a:p>
            <a:r>
              <a:rPr lang="en-US" dirty="0"/>
              <a:t>Eating disorders are both </a:t>
            </a:r>
            <a:r>
              <a:rPr lang="en-US" dirty="0" smtClean="0"/>
              <a:t>psychological and medical conditions, thus care should address both.</a:t>
            </a:r>
          </a:p>
          <a:p>
            <a:r>
              <a:rPr lang="en-US" dirty="0" smtClean="0"/>
              <a:t>The EDT team consists </a:t>
            </a:r>
            <a:r>
              <a:rPr lang="en-US" dirty="0"/>
              <a:t>of </a:t>
            </a:r>
            <a:r>
              <a:rPr lang="en-US" b="1" i="1" u="sng" dirty="0"/>
              <a:t>mental health professionals, physicians, and </a:t>
            </a:r>
            <a:r>
              <a:rPr lang="en-US" b="1" i="1" u="sng" dirty="0" smtClean="0"/>
              <a:t>a dietitian </a:t>
            </a:r>
            <a:r>
              <a:rPr lang="en-US" dirty="0"/>
              <a:t>who collaborate to provide appropriate assessment, intervention, and support to students </a:t>
            </a:r>
            <a:r>
              <a:rPr lang="en-US" dirty="0" smtClean="0"/>
              <a:t>with </a:t>
            </a:r>
            <a:r>
              <a:rPr lang="en-US" dirty="0"/>
              <a:t>eating disorder concerns</a:t>
            </a:r>
            <a:r>
              <a:rPr lang="en-US" dirty="0" smtClean="0"/>
              <a:t>.</a:t>
            </a:r>
            <a:r>
              <a:rPr lang="en-US" dirty="0"/>
              <a:t> </a:t>
            </a:r>
            <a:endParaRPr lang="en-US" dirty="0" smtClean="0"/>
          </a:p>
          <a:p>
            <a:pPr marL="0" indent="0">
              <a:buNone/>
            </a:pPr>
            <a:endParaRPr lang="en-US" dirty="0"/>
          </a:p>
          <a:p>
            <a:r>
              <a:rPr lang="en-US" dirty="0"/>
              <a:t>The EDT team </a:t>
            </a:r>
            <a:r>
              <a:rPr lang="en-US" dirty="0" smtClean="0"/>
              <a:t>assists </a:t>
            </a:r>
            <a:r>
              <a:rPr lang="en-US" dirty="0"/>
              <a:t>students in need of more intensive services in finding </a:t>
            </a:r>
            <a:r>
              <a:rPr lang="en-US" dirty="0" smtClean="0"/>
              <a:t>these </a:t>
            </a:r>
            <a:r>
              <a:rPr lang="en-US" dirty="0"/>
              <a:t>services in the community</a:t>
            </a:r>
            <a:r>
              <a:rPr lang="en-US" dirty="0" smtClean="0"/>
              <a:t>.</a:t>
            </a:r>
            <a:endParaRPr lang="en-US" dirty="0"/>
          </a:p>
          <a:p>
            <a:r>
              <a:rPr lang="en-US" dirty="0"/>
              <a:t>The EDT </a:t>
            </a:r>
            <a:r>
              <a:rPr lang="en-US" dirty="0" smtClean="0"/>
              <a:t>Team continues </a:t>
            </a:r>
            <a:r>
              <a:rPr lang="en-US" dirty="0"/>
              <a:t>to assess a student's progress </a:t>
            </a:r>
            <a:r>
              <a:rPr lang="en-US" dirty="0" smtClean="0"/>
              <a:t>and </a:t>
            </a:r>
            <a:r>
              <a:rPr lang="en-US" dirty="0"/>
              <a:t>make updated recommendations based on the student's progress and level of functioning.</a:t>
            </a:r>
          </a:p>
          <a:p>
            <a:endParaRPr lang="en-US" dirty="0"/>
          </a:p>
        </p:txBody>
      </p:sp>
    </p:spTree>
    <p:extLst>
      <p:ext uri="{BB962C8B-B14F-4D97-AF65-F5344CB8AC3E}">
        <p14:creationId xmlns:p14="http://schemas.microsoft.com/office/powerpoint/2010/main" val="3922473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Role of the physician</a:t>
            </a:r>
            <a:endParaRPr lang="en-US" dirty="0"/>
          </a:p>
        </p:txBody>
      </p:sp>
      <p:sp>
        <p:nvSpPr>
          <p:cNvPr id="3" name="Content Placeholder 2"/>
          <p:cNvSpPr>
            <a:spLocks noGrp="1"/>
          </p:cNvSpPr>
          <p:nvPr>
            <p:ph idx="1"/>
          </p:nvPr>
        </p:nvSpPr>
        <p:spPr>
          <a:xfrm>
            <a:off x="304800" y="1447800"/>
            <a:ext cx="8229600" cy="4830763"/>
          </a:xfrm>
        </p:spPr>
        <p:txBody>
          <a:bodyPr>
            <a:noAutofit/>
          </a:bodyPr>
          <a:lstStyle/>
          <a:p>
            <a:r>
              <a:rPr lang="en-US" sz="2400" dirty="0" smtClean="0"/>
              <a:t>To monitor physical health </a:t>
            </a:r>
            <a:r>
              <a:rPr lang="en-US" sz="2400" dirty="0"/>
              <a:t>by checking </a:t>
            </a:r>
            <a:r>
              <a:rPr lang="en-US" sz="2400" dirty="0" smtClean="0"/>
              <a:t>vital signs.</a:t>
            </a:r>
          </a:p>
          <a:p>
            <a:r>
              <a:rPr lang="en-US" sz="2400" dirty="0" smtClean="0"/>
              <a:t>To </a:t>
            </a:r>
            <a:r>
              <a:rPr lang="en-US" sz="2400" dirty="0"/>
              <a:t>draw blood or take urine samples, if necessary, to make sure the chemicals in the body </a:t>
            </a:r>
            <a:r>
              <a:rPr lang="en-US" sz="2400" dirty="0" smtClean="0"/>
              <a:t>are </a:t>
            </a:r>
            <a:r>
              <a:rPr lang="en-US" sz="2400" dirty="0"/>
              <a:t>balanced</a:t>
            </a:r>
            <a:r>
              <a:rPr lang="en-US" sz="2400" dirty="0" smtClean="0"/>
              <a:t>.</a:t>
            </a:r>
          </a:p>
          <a:p>
            <a:r>
              <a:rPr lang="en-US" sz="2400" dirty="0" smtClean="0"/>
              <a:t>To </a:t>
            </a:r>
            <a:r>
              <a:rPr lang="en-US" sz="2400" dirty="0"/>
              <a:t>order </a:t>
            </a:r>
            <a:r>
              <a:rPr lang="en-US" sz="2400" dirty="0" smtClean="0"/>
              <a:t>tests to </a:t>
            </a:r>
            <a:r>
              <a:rPr lang="en-US" sz="2400" dirty="0"/>
              <a:t>monitor heart rhythm, </a:t>
            </a:r>
            <a:r>
              <a:rPr lang="en-US" sz="2400" dirty="0" smtClean="0"/>
              <a:t>bone density or if osteoporosis </a:t>
            </a:r>
            <a:r>
              <a:rPr lang="en-US" sz="2400" dirty="0"/>
              <a:t>(thinning of the bones) is present or developing</a:t>
            </a:r>
            <a:r>
              <a:rPr lang="en-US" sz="2400" dirty="0" smtClean="0"/>
              <a:t>.</a:t>
            </a:r>
          </a:p>
          <a:p>
            <a:r>
              <a:rPr lang="en-US" sz="2400" dirty="0" smtClean="0"/>
              <a:t>To </a:t>
            </a:r>
            <a:r>
              <a:rPr lang="en-US" sz="2400" dirty="0"/>
              <a:t>offer suggestions </a:t>
            </a:r>
            <a:r>
              <a:rPr lang="en-US" sz="2400" dirty="0" smtClean="0"/>
              <a:t>for achieving </a:t>
            </a:r>
            <a:r>
              <a:rPr lang="en-US" sz="2400" dirty="0"/>
              <a:t>weight goals, calcium and vitamin supplements, exercise, hormone replacement, and possibly medication for anxiety or </a:t>
            </a:r>
            <a:r>
              <a:rPr lang="en-US" sz="2400" dirty="0" smtClean="0"/>
              <a:t>depression.</a:t>
            </a:r>
          </a:p>
          <a:p>
            <a:r>
              <a:rPr lang="en-US" sz="2400" dirty="0" smtClean="0"/>
              <a:t>To </a:t>
            </a:r>
            <a:r>
              <a:rPr lang="en-US" sz="2400" dirty="0"/>
              <a:t>help determine the need for hospitalization </a:t>
            </a:r>
            <a:r>
              <a:rPr lang="en-US" sz="2400" dirty="0" smtClean="0"/>
              <a:t>&amp; manage </a:t>
            </a:r>
            <a:r>
              <a:rPr lang="en-US" sz="2400" dirty="0"/>
              <a:t>medical complications (e.g., arrhythmias, </a:t>
            </a:r>
            <a:r>
              <a:rPr lang="en-US" sz="2400" dirty="0" smtClean="0"/>
              <a:t>amenorrhea, </a:t>
            </a:r>
            <a:r>
              <a:rPr lang="en-US" sz="2400" dirty="0"/>
              <a:t>osteoporosis, and electrolyte </a:t>
            </a:r>
            <a:r>
              <a:rPr lang="en-US" sz="2400" dirty="0" smtClean="0"/>
              <a:t>abnormalities).</a:t>
            </a:r>
            <a:r>
              <a:rPr lang="en-US" sz="2400" dirty="0"/>
              <a:t> </a:t>
            </a:r>
            <a:endParaRPr lang="en-US" sz="2400" dirty="0" smtClean="0"/>
          </a:p>
          <a:p>
            <a:r>
              <a:rPr lang="en-US" sz="2400" dirty="0" smtClean="0"/>
              <a:t>To refer to another specialist, if necessary</a:t>
            </a:r>
            <a:endParaRPr lang="en-US" sz="2400" dirty="0"/>
          </a:p>
        </p:txBody>
      </p:sp>
    </p:spTree>
    <p:extLst>
      <p:ext uri="{BB962C8B-B14F-4D97-AF65-F5344CB8AC3E}">
        <p14:creationId xmlns:p14="http://schemas.microsoft.com/office/powerpoint/2010/main" val="3141500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5B67B29-4F13-42C7-AD30-238E3CAEF2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2818</TotalTime>
  <Words>2886</Words>
  <Application>Microsoft Office PowerPoint</Application>
  <PresentationFormat>On-screen Show (4:3)</PresentationFormat>
  <Paragraphs>250</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Utilizing an Eating Disorders Treatment Team Approach with College Students</vt:lpstr>
      <vt:lpstr>Eating Disorders Types</vt:lpstr>
      <vt:lpstr>Eating Disorders &amp; College Students</vt:lpstr>
      <vt:lpstr>Eating Disorders and College Students</vt:lpstr>
      <vt:lpstr>Eating Disorders Treatment Goals</vt:lpstr>
      <vt:lpstr>Eating Disorders Treatment</vt:lpstr>
      <vt:lpstr>Levels of Care</vt:lpstr>
      <vt:lpstr>ED Treatment Team: Philosophy, Membership &amp; Purpose</vt:lpstr>
      <vt:lpstr>Role of the physician</vt:lpstr>
      <vt:lpstr>Role of the Dietician</vt:lpstr>
      <vt:lpstr>Role of the counselor</vt:lpstr>
      <vt:lpstr>EDTT Process</vt:lpstr>
      <vt:lpstr>Sample EDTT Consult: Routine Case</vt:lpstr>
      <vt:lpstr>Sample EDTT Consult: Higher Level of Care Needed</vt:lpstr>
      <vt:lpstr>EDTT: Demographics  (n =150)</vt:lpstr>
      <vt:lpstr>EDTT clients vs. Other ED clients</vt:lpstr>
      <vt:lpstr>Client Characteristics</vt:lpstr>
      <vt:lpstr>Eating Disorders &amp; Co-Morbidity</vt:lpstr>
      <vt:lpstr>Counselor Characteristics</vt:lpstr>
      <vt:lpstr>Efficacy of the EDTT approach</vt:lpstr>
      <vt:lpstr>Efficacy of the EDTT approach</vt:lpstr>
      <vt:lpstr>Implications</vt:lpstr>
      <vt:lpstr>Next Steps</vt:lpstr>
      <vt:lpstr>Questions/Discussion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Purple curves design template</dc:title>
  <dc:creator>Maduramente, Althea Mae G</dc:creator>
  <cp:lastModifiedBy>smitch</cp:lastModifiedBy>
  <cp:revision>269</cp:revision>
  <cp:lastPrinted>2013-05-31T18:10:30Z</cp:lastPrinted>
  <dcterms:modified xsi:type="dcterms:W3CDTF">2013-06-11T15:50:12Z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TC102867699990</vt:lpwstr>
  </property>
</Properties>
</file>