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notesSlides/notesSlide12.xml" ContentType="application/vnd.openxmlformats-officedocument.presentationml.notesSlide+xml"/>
  <Override PartName="/ppt/charts/chart2.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3.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4.xml" ContentType="application/vnd.openxmlformats-officedocument.drawingml.chart+xml"/>
  <Override PartName="/ppt/notesSlides/notesSlide25.xml" ContentType="application/vnd.openxmlformats-officedocument.presentationml.notesSlide+xml"/>
  <Override PartName="/ppt/charts/chart5.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6.xml" ContentType="application/vnd.openxmlformats-officedocument.drawingml.chart+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handoutMasterIdLst>
    <p:handoutMasterId r:id="rId40"/>
  </p:handoutMasterIdLst>
  <p:sldIdLst>
    <p:sldId id="256" r:id="rId2"/>
    <p:sldId id="279" r:id="rId3"/>
    <p:sldId id="260" r:id="rId4"/>
    <p:sldId id="258" r:id="rId5"/>
    <p:sldId id="266" r:id="rId6"/>
    <p:sldId id="297" r:id="rId7"/>
    <p:sldId id="257" r:id="rId8"/>
    <p:sldId id="259" r:id="rId9"/>
    <p:sldId id="261" r:id="rId10"/>
    <p:sldId id="298" r:id="rId11"/>
    <p:sldId id="277" r:id="rId12"/>
    <p:sldId id="263" r:id="rId13"/>
    <p:sldId id="264" r:id="rId14"/>
    <p:sldId id="278" r:id="rId15"/>
    <p:sldId id="283" r:id="rId16"/>
    <p:sldId id="280" r:id="rId17"/>
    <p:sldId id="284" r:id="rId18"/>
    <p:sldId id="293" r:id="rId19"/>
    <p:sldId id="299" r:id="rId20"/>
    <p:sldId id="282" r:id="rId21"/>
    <p:sldId id="292" r:id="rId22"/>
    <p:sldId id="291" r:id="rId23"/>
    <p:sldId id="271" r:id="rId24"/>
    <p:sldId id="300" r:id="rId25"/>
    <p:sldId id="301" r:id="rId26"/>
    <p:sldId id="289" r:id="rId27"/>
    <p:sldId id="288" r:id="rId28"/>
    <p:sldId id="262" r:id="rId29"/>
    <p:sldId id="303" r:id="rId30"/>
    <p:sldId id="304" r:id="rId31"/>
    <p:sldId id="285" r:id="rId32"/>
    <p:sldId id="269" r:id="rId33"/>
    <p:sldId id="272" r:id="rId34"/>
    <p:sldId id="273" r:id="rId35"/>
    <p:sldId id="275" r:id="rId36"/>
    <p:sldId id="276" r:id="rId37"/>
    <p:sldId id="274" r:id="rId38"/>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323" autoAdjust="0"/>
  </p:normalViewPr>
  <p:slideViewPr>
    <p:cSldViewPr>
      <p:cViewPr>
        <p:scale>
          <a:sx n="96" d="100"/>
          <a:sy n="96" d="100"/>
        </p:scale>
        <p:origin x="-1428" y="294"/>
      </p:cViewPr>
      <p:guideLst>
        <p:guide orient="horz" pos="2160"/>
        <p:guide pos="2880"/>
      </p:guideLst>
    </p:cSldViewPr>
  </p:slideViewPr>
  <p:notesTextViewPr>
    <p:cViewPr>
      <p:scale>
        <a:sx n="1" d="1"/>
        <a:sy n="1" d="1"/>
      </p:scale>
      <p:origin x="0" y="978"/>
    </p:cViewPr>
  </p:notesTextViewPr>
  <p:sorterViewPr>
    <p:cViewPr>
      <p:scale>
        <a:sx n="100" d="100"/>
        <a:sy n="100" d="100"/>
      </p:scale>
      <p:origin x="0" y="38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Sheet1!$A$2:$A$7</c:f>
              <c:strCache>
                <c:ptCount val="6"/>
                <c:pt idx="0">
                  <c:v>Self (caller)</c:v>
                </c:pt>
                <c:pt idx="1">
                  <c:v>Friend/Partner</c:v>
                </c:pt>
                <c:pt idx="2">
                  <c:v>Student Affairs</c:v>
                </c:pt>
                <c:pt idx="3">
                  <c:v>No UB Affiliation</c:v>
                </c:pt>
                <c:pt idx="4">
                  <c:v>UB Student</c:v>
                </c:pt>
                <c:pt idx="5">
                  <c:v>Family</c:v>
                </c:pt>
              </c:strCache>
            </c:strRef>
          </c:cat>
          <c:val>
            <c:numRef>
              <c:f>Sheet1!$B$2:$B$7</c:f>
              <c:numCache>
                <c:formatCode>0%</c:formatCode>
                <c:ptCount val="6"/>
                <c:pt idx="0">
                  <c:v>0.78</c:v>
                </c:pt>
                <c:pt idx="1">
                  <c:v>7.0000000000000007E-2</c:v>
                </c:pt>
                <c:pt idx="2">
                  <c:v>0.05</c:v>
                </c:pt>
                <c:pt idx="3">
                  <c:v>0.02</c:v>
                </c:pt>
                <c:pt idx="4">
                  <c:v>0.02</c:v>
                </c:pt>
                <c:pt idx="5">
                  <c:v>0.02</c:v>
                </c:pt>
              </c:numCache>
            </c:numRef>
          </c:val>
        </c:ser>
        <c:dLbls>
          <c:showLegendKey val="0"/>
          <c:showVal val="0"/>
          <c:showCatName val="0"/>
          <c:showSerName val="0"/>
          <c:showPercent val="0"/>
          <c:showBubbleSize val="0"/>
        </c:dLbls>
        <c:gapWidth val="150"/>
        <c:axId val="48107904"/>
        <c:axId val="48109440"/>
      </c:barChart>
      <c:catAx>
        <c:axId val="48107904"/>
        <c:scaling>
          <c:orientation val="minMax"/>
        </c:scaling>
        <c:delete val="0"/>
        <c:axPos val="b"/>
        <c:numFmt formatCode="0.00%" sourceLinked="0"/>
        <c:majorTickMark val="none"/>
        <c:minorTickMark val="none"/>
        <c:tickLblPos val="nextTo"/>
        <c:txPr>
          <a:bodyPr/>
          <a:lstStyle/>
          <a:p>
            <a:pPr>
              <a:defRPr>
                <a:solidFill>
                  <a:schemeClr val="tx2"/>
                </a:solidFill>
              </a:defRPr>
            </a:pPr>
            <a:endParaRPr lang="en-US"/>
          </a:p>
        </c:txPr>
        <c:crossAx val="48109440"/>
        <c:crosses val="autoZero"/>
        <c:auto val="1"/>
        <c:lblAlgn val="ctr"/>
        <c:lblOffset val="1"/>
        <c:noMultiLvlLbl val="0"/>
      </c:catAx>
      <c:valAx>
        <c:axId val="48109440"/>
        <c:scaling>
          <c:orientation val="minMax"/>
          <c:max val="1"/>
        </c:scaling>
        <c:delete val="0"/>
        <c:axPos val="l"/>
        <c:numFmt formatCode="0%" sourceLinked="0"/>
        <c:majorTickMark val="none"/>
        <c:minorTickMark val="none"/>
        <c:tickLblPos val="nextTo"/>
        <c:txPr>
          <a:bodyPr/>
          <a:lstStyle/>
          <a:p>
            <a:pPr>
              <a:defRPr sz="1400">
                <a:solidFill>
                  <a:schemeClr val="tx2"/>
                </a:solidFill>
              </a:defRPr>
            </a:pPr>
            <a:endParaRPr lang="en-US"/>
          </a:p>
        </c:txPr>
        <c:crossAx val="481079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Sheet1!$A$2:$A$11</c:f>
              <c:strCache>
                <c:ptCount val="10"/>
                <c:pt idx="0">
                  <c:v>Suicidal thoughts</c:v>
                </c:pt>
                <c:pt idx="1">
                  <c:v>High general distress</c:v>
                </c:pt>
                <c:pt idx="2">
                  <c:v>Anxiety/Panic</c:v>
                </c:pt>
                <c:pt idx="3">
                  <c:v>Depressive symptoms</c:v>
                </c:pt>
                <c:pt idx="4">
                  <c:v>Relational problems</c:v>
                </c:pt>
                <c:pt idx="5">
                  <c:v>Medical/Medication issue</c:v>
                </c:pt>
                <c:pt idx="6">
                  <c:v>Trauma/Loss</c:v>
                </c:pt>
                <c:pt idx="7">
                  <c:v>Psychotic symptoms</c:v>
                </c:pt>
                <c:pt idx="8">
                  <c:v>Concern for someone</c:v>
                </c:pt>
                <c:pt idx="9">
                  <c:v>Academic distress</c:v>
                </c:pt>
              </c:strCache>
            </c:strRef>
          </c:cat>
          <c:val>
            <c:numRef>
              <c:f>Sheet1!$B$2:$B$11</c:f>
              <c:numCache>
                <c:formatCode>0%</c:formatCode>
                <c:ptCount val="10"/>
                <c:pt idx="0">
                  <c:v>0.19</c:v>
                </c:pt>
                <c:pt idx="1">
                  <c:v>0.19</c:v>
                </c:pt>
                <c:pt idx="2">
                  <c:v>0.16</c:v>
                </c:pt>
                <c:pt idx="3">
                  <c:v>0.12</c:v>
                </c:pt>
                <c:pt idx="4">
                  <c:v>0.12</c:v>
                </c:pt>
                <c:pt idx="5">
                  <c:v>0.06</c:v>
                </c:pt>
                <c:pt idx="6">
                  <c:v>0.06</c:v>
                </c:pt>
                <c:pt idx="7">
                  <c:v>0.04</c:v>
                </c:pt>
                <c:pt idx="8">
                  <c:v>0.04</c:v>
                </c:pt>
                <c:pt idx="9">
                  <c:v>0.02</c:v>
                </c:pt>
              </c:numCache>
            </c:numRef>
          </c:val>
        </c:ser>
        <c:dLbls>
          <c:showLegendKey val="0"/>
          <c:showVal val="0"/>
          <c:showCatName val="0"/>
          <c:showSerName val="0"/>
          <c:showPercent val="0"/>
          <c:showBubbleSize val="0"/>
        </c:dLbls>
        <c:gapWidth val="150"/>
        <c:axId val="48164224"/>
        <c:axId val="63509632"/>
      </c:barChart>
      <c:catAx>
        <c:axId val="48164224"/>
        <c:scaling>
          <c:orientation val="minMax"/>
        </c:scaling>
        <c:delete val="0"/>
        <c:axPos val="b"/>
        <c:majorTickMark val="none"/>
        <c:minorTickMark val="out"/>
        <c:tickLblPos val="nextTo"/>
        <c:txPr>
          <a:bodyPr/>
          <a:lstStyle/>
          <a:p>
            <a:pPr>
              <a:defRPr sz="1600">
                <a:solidFill>
                  <a:schemeClr val="tx2"/>
                </a:solidFill>
              </a:defRPr>
            </a:pPr>
            <a:endParaRPr lang="en-US"/>
          </a:p>
        </c:txPr>
        <c:crossAx val="63509632"/>
        <c:crosses val="autoZero"/>
        <c:auto val="1"/>
        <c:lblAlgn val="ctr"/>
        <c:lblOffset val="1"/>
        <c:noMultiLvlLbl val="0"/>
      </c:catAx>
      <c:valAx>
        <c:axId val="63509632"/>
        <c:scaling>
          <c:orientation val="minMax"/>
          <c:max val="0.5"/>
        </c:scaling>
        <c:delete val="0"/>
        <c:axPos val="l"/>
        <c:numFmt formatCode="0%" sourceLinked="1"/>
        <c:majorTickMark val="none"/>
        <c:minorTickMark val="none"/>
        <c:tickLblPos val="nextTo"/>
        <c:txPr>
          <a:bodyPr/>
          <a:lstStyle/>
          <a:p>
            <a:pPr>
              <a:defRPr sz="1400" b="0">
                <a:solidFill>
                  <a:schemeClr val="tx2"/>
                </a:solidFill>
              </a:defRPr>
            </a:pPr>
            <a:endParaRPr lang="en-US"/>
          </a:p>
        </c:txPr>
        <c:crossAx val="4816422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Sheet1!$A$2:$A$10</c:f>
              <c:strCache>
                <c:ptCount val="9"/>
                <c:pt idx="0">
                  <c:v>Suicidal ideation</c:v>
                </c:pt>
                <c:pt idx="1">
                  <c:v>Victim of crime</c:v>
                </c:pt>
                <c:pt idx="2">
                  <c:v>Psychotic symptoms</c:v>
                </c:pt>
                <c:pt idx="3">
                  <c:v>Disruptive behavior</c:v>
                </c:pt>
                <c:pt idx="4">
                  <c:v>Perpetrator of crime</c:v>
                </c:pt>
                <c:pt idx="5">
                  <c:v>Concern for someone</c:v>
                </c:pt>
                <c:pt idx="6">
                  <c:v>Medical/Medication issue</c:v>
                </c:pt>
                <c:pt idx="7">
                  <c:v>Perpetrator of harassment</c:v>
                </c:pt>
                <c:pt idx="8">
                  <c:v>Addition/Substance use</c:v>
                </c:pt>
              </c:strCache>
            </c:strRef>
          </c:cat>
          <c:val>
            <c:numRef>
              <c:f>Sheet1!$B$2:$B$10</c:f>
              <c:numCache>
                <c:formatCode>0%</c:formatCode>
                <c:ptCount val="9"/>
                <c:pt idx="0">
                  <c:v>0.22</c:v>
                </c:pt>
                <c:pt idx="1">
                  <c:v>0.18</c:v>
                </c:pt>
                <c:pt idx="2">
                  <c:v>0.09</c:v>
                </c:pt>
                <c:pt idx="3">
                  <c:v>0.09</c:v>
                </c:pt>
                <c:pt idx="4">
                  <c:v>7.0000000000000007E-2</c:v>
                </c:pt>
                <c:pt idx="5">
                  <c:v>0.05</c:v>
                </c:pt>
                <c:pt idx="6">
                  <c:v>0.05</c:v>
                </c:pt>
                <c:pt idx="7">
                  <c:v>0.04</c:v>
                </c:pt>
                <c:pt idx="8">
                  <c:v>0.04</c:v>
                </c:pt>
              </c:numCache>
            </c:numRef>
          </c:val>
        </c:ser>
        <c:dLbls>
          <c:showLegendKey val="0"/>
          <c:showVal val="0"/>
          <c:showCatName val="0"/>
          <c:showSerName val="0"/>
          <c:showPercent val="0"/>
          <c:showBubbleSize val="0"/>
        </c:dLbls>
        <c:gapWidth val="150"/>
        <c:axId val="63699968"/>
        <c:axId val="63791872"/>
      </c:barChart>
      <c:catAx>
        <c:axId val="63699968"/>
        <c:scaling>
          <c:orientation val="minMax"/>
        </c:scaling>
        <c:delete val="0"/>
        <c:axPos val="b"/>
        <c:majorTickMark val="none"/>
        <c:minorTickMark val="out"/>
        <c:tickLblPos val="nextTo"/>
        <c:txPr>
          <a:bodyPr/>
          <a:lstStyle/>
          <a:p>
            <a:pPr>
              <a:defRPr sz="1600">
                <a:solidFill>
                  <a:schemeClr val="tx2"/>
                </a:solidFill>
              </a:defRPr>
            </a:pPr>
            <a:endParaRPr lang="en-US"/>
          </a:p>
        </c:txPr>
        <c:crossAx val="63791872"/>
        <c:crosses val="autoZero"/>
        <c:auto val="1"/>
        <c:lblAlgn val="ctr"/>
        <c:lblOffset val="1"/>
        <c:noMultiLvlLbl val="0"/>
      </c:catAx>
      <c:valAx>
        <c:axId val="63791872"/>
        <c:scaling>
          <c:orientation val="minMax"/>
          <c:max val="0.5"/>
        </c:scaling>
        <c:delete val="0"/>
        <c:axPos val="l"/>
        <c:numFmt formatCode="0%" sourceLinked="1"/>
        <c:majorTickMark val="none"/>
        <c:minorTickMark val="none"/>
        <c:tickLblPos val="nextTo"/>
        <c:txPr>
          <a:bodyPr/>
          <a:lstStyle/>
          <a:p>
            <a:pPr>
              <a:defRPr sz="1400" b="0">
                <a:solidFill>
                  <a:schemeClr val="tx2"/>
                </a:solidFill>
              </a:defRPr>
            </a:pPr>
            <a:endParaRPr lang="en-US"/>
          </a:p>
        </c:txPr>
        <c:crossAx val="636999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Sheet1!$A$2:$A$9</c:f>
              <c:strCache>
                <c:ptCount val="8"/>
                <c:pt idx="0">
                  <c:v>Faculty/Staff</c:v>
                </c:pt>
                <c:pt idx="1">
                  <c:v>Off-Campus provider</c:v>
                </c:pt>
                <c:pt idx="2">
                  <c:v>Family member</c:v>
                </c:pt>
                <c:pt idx="3">
                  <c:v>Campus Police</c:v>
                </c:pt>
                <c:pt idx="4">
                  <c:v>Student Affairs</c:v>
                </c:pt>
                <c:pt idx="5">
                  <c:v>No UB affiliation</c:v>
                </c:pt>
                <c:pt idx="6">
                  <c:v>Health Services staff</c:v>
                </c:pt>
                <c:pt idx="7">
                  <c:v>Student*</c:v>
                </c:pt>
              </c:strCache>
            </c:strRef>
          </c:cat>
          <c:val>
            <c:numRef>
              <c:f>Sheet1!$B$2:$B$9</c:f>
              <c:numCache>
                <c:formatCode>0%</c:formatCode>
                <c:ptCount val="8"/>
                <c:pt idx="0">
                  <c:v>0.28999999999999998</c:v>
                </c:pt>
                <c:pt idx="1">
                  <c:v>0.23</c:v>
                </c:pt>
                <c:pt idx="2">
                  <c:v>0.16</c:v>
                </c:pt>
                <c:pt idx="3">
                  <c:v>0.11</c:v>
                </c:pt>
                <c:pt idx="4">
                  <c:v>7.0000000000000007E-2</c:v>
                </c:pt>
                <c:pt idx="5">
                  <c:v>7.0000000000000007E-2</c:v>
                </c:pt>
                <c:pt idx="6">
                  <c:v>0.03</c:v>
                </c:pt>
                <c:pt idx="7">
                  <c:v>0.03</c:v>
                </c:pt>
              </c:numCache>
            </c:numRef>
          </c:val>
        </c:ser>
        <c:dLbls>
          <c:showLegendKey val="0"/>
          <c:showVal val="0"/>
          <c:showCatName val="0"/>
          <c:showSerName val="0"/>
          <c:showPercent val="0"/>
          <c:showBubbleSize val="0"/>
        </c:dLbls>
        <c:gapWidth val="150"/>
        <c:axId val="64030208"/>
        <c:axId val="64031744"/>
      </c:barChart>
      <c:catAx>
        <c:axId val="64030208"/>
        <c:scaling>
          <c:orientation val="minMax"/>
        </c:scaling>
        <c:delete val="0"/>
        <c:axPos val="b"/>
        <c:majorTickMark val="none"/>
        <c:minorTickMark val="out"/>
        <c:tickLblPos val="nextTo"/>
        <c:txPr>
          <a:bodyPr/>
          <a:lstStyle/>
          <a:p>
            <a:pPr>
              <a:defRPr sz="1600">
                <a:solidFill>
                  <a:schemeClr val="tx2"/>
                </a:solidFill>
              </a:defRPr>
            </a:pPr>
            <a:endParaRPr lang="en-US"/>
          </a:p>
        </c:txPr>
        <c:crossAx val="64031744"/>
        <c:crosses val="autoZero"/>
        <c:auto val="1"/>
        <c:lblAlgn val="ctr"/>
        <c:lblOffset val="1"/>
        <c:noMultiLvlLbl val="0"/>
      </c:catAx>
      <c:valAx>
        <c:axId val="64031744"/>
        <c:scaling>
          <c:orientation val="minMax"/>
          <c:max val="1"/>
        </c:scaling>
        <c:delete val="0"/>
        <c:axPos val="l"/>
        <c:numFmt formatCode="0%" sourceLinked="1"/>
        <c:majorTickMark val="none"/>
        <c:minorTickMark val="none"/>
        <c:tickLblPos val="nextTo"/>
        <c:txPr>
          <a:bodyPr/>
          <a:lstStyle/>
          <a:p>
            <a:pPr>
              <a:defRPr sz="1400" b="0">
                <a:solidFill>
                  <a:schemeClr val="tx2"/>
                </a:solidFill>
              </a:defRPr>
            </a:pPr>
            <a:endParaRPr lang="en-US"/>
          </a:p>
        </c:txPr>
        <c:crossAx val="6403020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Sheet1!$A$2:$A$7</c:f>
              <c:strCache>
                <c:ptCount val="6"/>
                <c:pt idx="0">
                  <c:v>Off-campus treatment</c:v>
                </c:pt>
                <c:pt idx="1">
                  <c:v>Possible suicidal student</c:v>
                </c:pt>
                <c:pt idx="2">
                  <c:v>Academic dept. letters</c:v>
                </c:pt>
                <c:pt idx="3">
                  <c:v>Medical/Medication issue</c:v>
                </c:pt>
                <c:pt idx="4">
                  <c:v>Disruptive behavior</c:v>
                </c:pt>
                <c:pt idx="5">
                  <c:v>Academic problems</c:v>
                </c:pt>
              </c:strCache>
            </c:strRef>
          </c:cat>
          <c:val>
            <c:numRef>
              <c:f>Sheet1!$B$2:$B$7</c:f>
              <c:numCache>
                <c:formatCode>0%</c:formatCode>
                <c:ptCount val="6"/>
                <c:pt idx="0">
                  <c:v>0.21</c:v>
                </c:pt>
                <c:pt idx="1">
                  <c:v>0.13</c:v>
                </c:pt>
                <c:pt idx="2">
                  <c:v>0.11</c:v>
                </c:pt>
                <c:pt idx="3">
                  <c:v>0.09</c:v>
                </c:pt>
                <c:pt idx="4">
                  <c:v>0.05</c:v>
                </c:pt>
                <c:pt idx="5">
                  <c:v>0.05</c:v>
                </c:pt>
              </c:numCache>
            </c:numRef>
          </c:val>
        </c:ser>
        <c:dLbls>
          <c:showLegendKey val="0"/>
          <c:showVal val="0"/>
          <c:showCatName val="0"/>
          <c:showSerName val="0"/>
          <c:showPercent val="0"/>
          <c:showBubbleSize val="0"/>
        </c:dLbls>
        <c:gapWidth val="150"/>
        <c:axId val="64078208"/>
        <c:axId val="64079744"/>
      </c:barChart>
      <c:catAx>
        <c:axId val="64078208"/>
        <c:scaling>
          <c:orientation val="minMax"/>
        </c:scaling>
        <c:delete val="0"/>
        <c:axPos val="b"/>
        <c:majorTickMark val="none"/>
        <c:minorTickMark val="out"/>
        <c:tickLblPos val="nextTo"/>
        <c:txPr>
          <a:bodyPr/>
          <a:lstStyle/>
          <a:p>
            <a:pPr>
              <a:defRPr sz="1600">
                <a:solidFill>
                  <a:schemeClr val="tx2"/>
                </a:solidFill>
              </a:defRPr>
            </a:pPr>
            <a:endParaRPr lang="en-US"/>
          </a:p>
        </c:txPr>
        <c:crossAx val="64079744"/>
        <c:crosses val="autoZero"/>
        <c:auto val="0"/>
        <c:lblAlgn val="ctr"/>
        <c:lblOffset val="1"/>
        <c:noMultiLvlLbl val="0"/>
      </c:catAx>
      <c:valAx>
        <c:axId val="64079744"/>
        <c:scaling>
          <c:orientation val="minMax"/>
          <c:max val="0.5"/>
        </c:scaling>
        <c:delete val="0"/>
        <c:axPos val="l"/>
        <c:numFmt formatCode="0%" sourceLinked="1"/>
        <c:majorTickMark val="none"/>
        <c:minorTickMark val="none"/>
        <c:tickLblPos val="nextTo"/>
        <c:txPr>
          <a:bodyPr/>
          <a:lstStyle/>
          <a:p>
            <a:pPr>
              <a:defRPr sz="1400" b="0">
                <a:solidFill>
                  <a:schemeClr val="tx2"/>
                </a:solidFill>
              </a:defRPr>
            </a:pPr>
            <a:endParaRPr lang="en-US"/>
          </a:p>
        </c:txPr>
        <c:crossAx val="6407820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Sheet1!$A$2:$A$7</c:f>
              <c:strCache>
                <c:ptCount val="6"/>
                <c:pt idx="0">
                  <c:v>Addictions/Substance Use</c:v>
                </c:pt>
                <c:pt idx="1">
                  <c:v>Eating Disorders</c:v>
                </c:pt>
                <c:pt idx="2">
                  <c:v>Relational Problem</c:v>
                </c:pt>
                <c:pt idx="3">
                  <c:v>Unknown</c:v>
                </c:pt>
                <c:pt idx="4">
                  <c:v>Need UB Info</c:v>
                </c:pt>
                <c:pt idx="5">
                  <c:v>Learning Disability</c:v>
                </c:pt>
              </c:strCache>
            </c:strRef>
          </c:cat>
          <c:val>
            <c:numRef>
              <c:f>Sheet1!$B$2:$B$7</c:f>
              <c:numCache>
                <c:formatCode>0%</c:formatCode>
                <c:ptCount val="6"/>
                <c:pt idx="0">
                  <c:v>0.2</c:v>
                </c:pt>
                <c:pt idx="1">
                  <c:v>0.11</c:v>
                </c:pt>
                <c:pt idx="2">
                  <c:v>0.11</c:v>
                </c:pt>
                <c:pt idx="3">
                  <c:v>0.09</c:v>
                </c:pt>
                <c:pt idx="4">
                  <c:v>7.0000000000000007E-2</c:v>
                </c:pt>
                <c:pt idx="5">
                  <c:v>7.0000000000000007E-2</c:v>
                </c:pt>
              </c:numCache>
            </c:numRef>
          </c:val>
        </c:ser>
        <c:dLbls>
          <c:showLegendKey val="0"/>
          <c:showVal val="0"/>
          <c:showCatName val="0"/>
          <c:showSerName val="0"/>
          <c:showPercent val="0"/>
          <c:showBubbleSize val="0"/>
        </c:dLbls>
        <c:gapWidth val="150"/>
        <c:axId val="64378752"/>
        <c:axId val="64380288"/>
      </c:barChart>
      <c:catAx>
        <c:axId val="64378752"/>
        <c:scaling>
          <c:orientation val="minMax"/>
        </c:scaling>
        <c:delete val="0"/>
        <c:axPos val="b"/>
        <c:majorTickMark val="none"/>
        <c:minorTickMark val="out"/>
        <c:tickLblPos val="nextTo"/>
        <c:txPr>
          <a:bodyPr/>
          <a:lstStyle/>
          <a:p>
            <a:pPr>
              <a:defRPr sz="1600">
                <a:solidFill>
                  <a:schemeClr val="tx2"/>
                </a:solidFill>
              </a:defRPr>
            </a:pPr>
            <a:endParaRPr lang="en-US"/>
          </a:p>
        </c:txPr>
        <c:crossAx val="64380288"/>
        <c:crosses val="autoZero"/>
        <c:auto val="0"/>
        <c:lblAlgn val="ctr"/>
        <c:lblOffset val="1"/>
        <c:noMultiLvlLbl val="0"/>
      </c:catAx>
      <c:valAx>
        <c:axId val="64380288"/>
        <c:scaling>
          <c:orientation val="minMax"/>
          <c:max val="0.5"/>
        </c:scaling>
        <c:delete val="0"/>
        <c:axPos val="l"/>
        <c:numFmt formatCode="0%" sourceLinked="1"/>
        <c:majorTickMark val="none"/>
        <c:minorTickMark val="none"/>
        <c:tickLblPos val="nextTo"/>
        <c:txPr>
          <a:bodyPr/>
          <a:lstStyle/>
          <a:p>
            <a:pPr>
              <a:defRPr sz="1400" b="0">
                <a:solidFill>
                  <a:schemeClr val="tx2"/>
                </a:solidFill>
              </a:defRPr>
            </a:pPr>
            <a:endParaRPr lang="en-US"/>
          </a:p>
        </c:txPr>
        <c:crossAx val="643787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5"/>
            <a:ext cx="3070861" cy="468630"/>
          </a:xfrm>
          <a:prstGeom prst="rect">
            <a:avLst/>
          </a:prstGeom>
        </p:spPr>
        <p:txBody>
          <a:bodyPr vert="horz" lIns="94005" tIns="47003" rIns="94005" bIns="47003" rtlCol="0"/>
          <a:lstStyle>
            <a:lvl1pPr algn="l">
              <a:defRPr sz="1200"/>
            </a:lvl1pPr>
          </a:lstStyle>
          <a:p>
            <a:endParaRPr lang="en-US" dirty="0"/>
          </a:p>
        </p:txBody>
      </p:sp>
      <p:sp>
        <p:nvSpPr>
          <p:cNvPr id="3" name="Date Placeholder 2"/>
          <p:cNvSpPr>
            <a:spLocks noGrp="1"/>
          </p:cNvSpPr>
          <p:nvPr>
            <p:ph type="dt" sz="quarter" idx="1"/>
          </p:nvPr>
        </p:nvSpPr>
        <p:spPr>
          <a:xfrm>
            <a:off x="4014099" y="5"/>
            <a:ext cx="3070861" cy="468630"/>
          </a:xfrm>
          <a:prstGeom prst="rect">
            <a:avLst/>
          </a:prstGeom>
        </p:spPr>
        <p:txBody>
          <a:bodyPr vert="horz" lIns="94005" tIns="47003" rIns="94005" bIns="47003" rtlCol="0"/>
          <a:lstStyle>
            <a:lvl1pPr algn="r">
              <a:defRPr sz="1200"/>
            </a:lvl1pPr>
          </a:lstStyle>
          <a:p>
            <a:fld id="{80FE8707-9501-47F6-A948-7C0490B361FB}" type="datetimeFigureOut">
              <a:rPr lang="en-US" smtClean="0"/>
              <a:pPr/>
              <a:t>6/11/2013</a:t>
            </a:fld>
            <a:endParaRPr lang="en-US" dirty="0"/>
          </a:p>
        </p:txBody>
      </p:sp>
      <p:sp>
        <p:nvSpPr>
          <p:cNvPr id="4" name="Footer Placeholder 3"/>
          <p:cNvSpPr>
            <a:spLocks noGrp="1"/>
          </p:cNvSpPr>
          <p:nvPr>
            <p:ph type="ftr" sz="quarter" idx="2"/>
          </p:nvPr>
        </p:nvSpPr>
        <p:spPr>
          <a:xfrm>
            <a:off x="0" y="8902349"/>
            <a:ext cx="3070861" cy="468630"/>
          </a:xfrm>
          <a:prstGeom prst="rect">
            <a:avLst/>
          </a:prstGeom>
        </p:spPr>
        <p:txBody>
          <a:bodyPr vert="horz" lIns="94005" tIns="47003" rIns="94005" bIns="47003"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14099" y="8902349"/>
            <a:ext cx="3070861" cy="468630"/>
          </a:xfrm>
          <a:prstGeom prst="rect">
            <a:avLst/>
          </a:prstGeom>
        </p:spPr>
        <p:txBody>
          <a:bodyPr vert="horz" lIns="94005" tIns="47003" rIns="94005" bIns="47003" rtlCol="0" anchor="b"/>
          <a:lstStyle>
            <a:lvl1pPr algn="r">
              <a:defRPr sz="1200"/>
            </a:lvl1pPr>
          </a:lstStyle>
          <a:p>
            <a:fld id="{EACE0FA0-51DD-45FC-B73B-7B606F2615A6}" type="slidenum">
              <a:rPr lang="en-US" smtClean="0"/>
              <a:pPr/>
              <a:t>‹#›</a:t>
            </a:fld>
            <a:endParaRPr lang="en-US" dirty="0"/>
          </a:p>
        </p:txBody>
      </p:sp>
    </p:spTree>
    <p:extLst>
      <p:ext uri="{BB962C8B-B14F-4D97-AF65-F5344CB8AC3E}">
        <p14:creationId xmlns:p14="http://schemas.microsoft.com/office/powerpoint/2010/main" val="2181186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5"/>
            <a:ext cx="3070861" cy="468630"/>
          </a:xfrm>
          <a:prstGeom prst="rect">
            <a:avLst/>
          </a:prstGeom>
        </p:spPr>
        <p:txBody>
          <a:bodyPr vert="horz" lIns="94005" tIns="47003" rIns="94005" bIns="47003" rtlCol="0"/>
          <a:lstStyle>
            <a:lvl1pPr algn="l">
              <a:defRPr sz="1200"/>
            </a:lvl1pPr>
          </a:lstStyle>
          <a:p>
            <a:endParaRPr lang="en-US" dirty="0"/>
          </a:p>
        </p:txBody>
      </p:sp>
      <p:sp>
        <p:nvSpPr>
          <p:cNvPr id="3" name="Date Placeholder 2"/>
          <p:cNvSpPr>
            <a:spLocks noGrp="1"/>
          </p:cNvSpPr>
          <p:nvPr>
            <p:ph type="dt" idx="1"/>
          </p:nvPr>
        </p:nvSpPr>
        <p:spPr>
          <a:xfrm>
            <a:off x="4014099" y="5"/>
            <a:ext cx="3070861" cy="468630"/>
          </a:xfrm>
          <a:prstGeom prst="rect">
            <a:avLst/>
          </a:prstGeom>
        </p:spPr>
        <p:txBody>
          <a:bodyPr vert="horz" lIns="94005" tIns="47003" rIns="94005" bIns="47003" rtlCol="0"/>
          <a:lstStyle>
            <a:lvl1pPr algn="r">
              <a:defRPr sz="1200"/>
            </a:lvl1pPr>
          </a:lstStyle>
          <a:p>
            <a:fld id="{2F994B4B-9F9F-47C0-887D-4F1F6C206110}" type="datetimeFigureOut">
              <a:rPr lang="en-US" smtClean="0"/>
              <a:pPr/>
              <a:t>6/11/2013</a:t>
            </a:fld>
            <a:endParaRPr lang="en-US" dirty="0"/>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05" tIns="47003" rIns="94005" bIns="47003" rtlCol="0" anchor="ctr"/>
          <a:lstStyle/>
          <a:p>
            <a:endParaRPr lang="en-US" dirty="0"/>
          </a:p>
        </p:txBody>
      </p:sp>
      <p:sp>
        <p:nvSpPr>
          <p:cNvPr id="5" name="Notes Placeholder 4"/>
          <p:cNvSpPr>
            <a:spLocks noGrp="1"/>
          </p:cNvSpPr>
          <p:nvPr>
            <p:ph type="body" sz="quarter" idx="3"/>
          </p:nvPr>
        </p:nvSpPr>
        <p:spPr>
          <a:xfrm>
            <a:off x="708660" y="4451991"/>
            <a:ext cx="5669280" cy="4217670"/>
          </a:xfrm>
          <a:prstGeom prst="rect">
            <a:avLst/>
          </a:prstGeom>
        </p:spPr>
        <p:txBody>
          <a:bodyPr vert="horz" lIns="94005" tIns="47003" rIns="94005" bIns="4700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9"/>
            <a:ext cx="3070861" cy="468630"/>
          </a:xfrm>
          <a:prstGeom prst="rect">
            <a:avLst/>
          </a:prstGeom>
        </p:spPr>
        <p:txBody>
          <a:bodyPr vert="horz" lIns="94005" tIns="47003" rIns="94005" bIns="47003"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4099" y="8902349"/>
            <a:ext cx="3070861" cy="468630"/>
          </a:xfrm>
          <a:prstGeom prst="rect">
            <a:avLst/>
          </a:prstGeom>
        </p:spPr>
        <p:txBody>
          <a:bodyPr vert="horz" lIns="94005" tIns="47003" rIns="94005" bIns="47003" rtlCol="0" anchor="b"/>
          <a:lstStyle>
            <a:lvl1pPr algn="r">
              <a:defRPr sz="1200"/>
            </a:lvl1pPr>
          </a:lstStyle>
          <a:p>
            <a:fld id="{C3E318DB-2887-4C6B-8095-019779E49377}" type="slidenum">
              <a:rPr lang="en-US" smtClean="0"/>
              <a:pPr/>
              <a:t>‹#›</a:t>
            </a:fld>
            <a:endParaRPr lang="en-US" dirty="0"/>
          </a:p>
        </p:txBody>
      </p:sp>
    </p:spTree>
    <p:extLst>
      <p:ext uri="{BB962C8B-B14F-4D97-AF65-F5344CB8AC3E}">
        <p14:creationId xmlns:p14="http://schemas.microsoft.com/office/powerpoint/2010/main" val="53317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1</a:t>
            </a:fld>
            <a:endParaRPr lang="en-US" dirty="0"/>
          </a:p>
        </p:txBody>
      </p:sp>
    </p:spTree>
    <p:extLst>
      <p:ext uri="{BB962C8B-B14F-4D97-AF65-F5344CB8AC3E}">
        <p14:creationId xmlns:p14="http://schemas.microsoft.com/office/powerpoint/2010/main" val="3891468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C3E318DB-2887-4C6B-8095-019779E49377}" type="slidenum">
              <a:rPr lang="en-US" smtClean="0"/>
              <a:pPr/>
              <a:t>10</a:t>
            </a:fld>
            <a:endParaRPr lang="en-US" dirty="0"/>
          </a:p>
        </p:txBody>
      </p:sp>
    </p:spTree>
    <p:extLst>
      <p:ext uri="{BB962C8B-B14F-4D97-AF65-F5344CB8AC3E}">
        <p14:creationId xmlns:p14="http://schemas.microsoft.com/office/powerpoint/2010/main" val="1656614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Self (78%) – This</a:t>
            </a:r>
            <a:r>
              <a:rPr lang="en-US" baseline="0" dirty="0" smtClean="0"/>
              <a:t> is a person who is self-identified as being in distress so therefore is reaching out for assistance.</a:t>
            </a:r>
            <a:endParaRPr lang="en-US" dirty="0" smtClean="0"/>
          </a:p>
          <a:p>
            <a:r>
              <a:rPr lang="en-US" dirty="0" smtClean="0"/>
              <a:t>Friend/Partner (7%)</a:t>
            </a:r>
          </a:p>
          <a:p>
            <a:r>
              <a:rPr lang="en-US" dirty="0" smtClean="0"/>
              <a:t>Student Affairs (5%)</a:t>
            </a:r>
          </a:p>
          <a:p>
            <a:r>
              <a:rPr lang="en-US" dirty="0" smtClean="0"/>
              <a:t>No Affiliation (2%)</a:t>
            </a:r>
          </a:p>
          <a:p>
            <a:r>
              <a:rPr lang="en-US" dirty="0" smtClean="0"/>
              <a:t>UB</a:t>
            </a:r>
            <a:r>
              <a:rPr lang="en-US" baseline="0" dirty="0" smtClean="0"/>
              <a:t> Student </a:t>
            </a:r>
            <a:r>
              <a:rPr lang="en-US" dirty="0" smtClean="0"/>
              <a:t>(2%)</a:t>
            </a:r>
            <a:endParaRPr lang="en-US" baseline="0" dirty="0" smtClean="0"/>
          </a:p>
          <a:p>
            <a:r>
              <a:rPr lang="en-US" baseline="0" dirty="0" smtClean="0"/>
              <a:t>Family (2%)</a:t>
            </a:r>
          </a:p>
        </p:txBody>
      </p:sp>
      <p:sp>
        <p:nvSpPr>
          <p:cNvPr id="4" name="Slide Number Placeholder 3"/>
          <p:cNvSpPr>
            <a:spLocks noGrp="1"/>
          </p:cNvSpPr>
          <p:nvPr>
            <p:ph type="sldNum" sz="quarter" idx="10"/>
          </p:nvPr>
        </p:nvSpPr>
        <p:spPr/>
        <p:txBody>
          <a:bodyPr/>
          <a:lstStyle/>
          <a:p>
            <a:fld id="{C3E318DB-2887-4C6B-8095-019779E49377}" type="slidenum">
              <a:rPr lang="en-US" smtClean="0"/>
              <a:pPr/>
              <a:t>11</a:t>
            </a:fld>
            <a:endParaRPr lang="en-US" dirty="0"/>
          </a:p>
        </p:txBody>
      </p:sp>
    </p:spTree>
    <p:extLst>
      <p:ext uri="{BB962C8B-B14F-4D97-AF65-F5344CB8AC3E}">
        <p14:creationId xmlns:p14="http://schemas.microsoft.com/office/powerpoint/2010/main" val="19586952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Suicidal </a:t>
            </a:r>
            <a:r>
              <a:rPr lang="en-US" dirty="0" smtClean="0"/>
              <a:t>thoughts</a:t>
            </a:r>
            <a:r>
              <a:rPr lang="en-US" baseline="0" dirty="0" smtClean="0"/>
              <a:t> </a:t>
            </a:r>
            <a:r>
              <a:rPr lang="en-US" dirty="0" smtClean="0"/>
              <a:t>(19</a:t>
            </a:r>
            <a:r>
              <a:rPr lang="en-US" dirty="0"/>
              <a:t>%)</a:t>
            </a:r>
          </a:p>
          <a:p>
            <a:r>
              <a:rPr lang="en-US" dirty="0"/>
              <a:t>High level of general distress (19%)</a:t>
            </a:r>
          </a:p>
          <a:p>
            <a:r>
              <a:rPr lang="en-US" dirty="0"/>
              <a:t>Anxiety/Panic	(16%)</a:t>
            </a:r>
          </a:p>
          <a:p>
            <a:r>
              <a:rPr lang="en-US" dirty="0"/>
              <a:t>Depressive symptoms (12%)</a:t>
            </a:r>
          </a:p>
          <a:p>
            <a:r>
              <a:rPr lang="en-US" dirty="0"/>
              <a:t>Relational problems (12%)</a:t>
            </a:r>
          </a:p>
          <a:p>
            <a:r>
              <a:rPr lang="en-US" dirty="0" smtClean="0"/>
              <a:t>Medical or medication problem (6</a:t>
            </a:r>
            <a:r>
              <a:rPr lang="en-US" dirty="0"/>
              <a:t>%)</a:t>
            </a:r>
          </a:p>
          <a:p>
            <a:r>
              <a:rPr lang="en-US" dirty="0" smtClean="0"/>
              <a:t>Trauma/Loss</a:t>
            </a:r>
            <a:r>
              <a:rPr lang="en-US" baseline="0" dirty="0" smtClean="0"/>
              <a:t> (includes assault or abuse; </a:t>
            </a:r>
            <a:r>
              <a:rPr lang="en-US" dirty="0" smtClean="0"/>
              <a:t>6</a:t>
            </a:r>
            <a:r>
              <a:rPr lang="en-US" dirty="0"/>
              <a:t>%)</a:t>
            </a:r>
          </a:p>
          <a:p>
            <a:r>
              <a:rPr lang="en-US" dirty="0"/>
              <a:t>Psychotic symptoms (4%)</a:t>
            </a:r>
          </a:p>
          <a:p>
            <a:r>
              <a:rPr lang="en-US" dirty="0"/>
              <a:t>Concern </a:t>
            </a:r>
            <a:r>
              <a:rPr lang="en-US" dirty="0" smtClean="0"/>
              <a:t>for others = concern about someone else’s safety </a:t>
            </a:r>
            <a:r>
              <a:rPr lang="en-US" dirty="0"/>
              <a:t>(4%)</a:t>
            </a:r>
          </a:p>
          <a:p>
            <a:r>
              <a:rPr lang="en-US" dirty="0"/>
              <a:t>Academic Distress (2</a:t>
            </a:r>
            <a:r>
              <a:rPr lang="en-US" dirty="0" smtClean="0"/>
              <a:t>%)</a:t>
            </a:r>
          </a:p>
          <a:p>
            <a:endParaRPr lang="en-US" dirty="0" smtClean="0"/>
          </a:p>
          <a:p>
            <a:r>
              <a:rPr lang="en-US" dirty="0" smtClean="0"/>
              <a:t>Note:</a:t>
            </a:r>
            <a:r>
              <a:rPr lang="en-US" baseline="0" dirty="0" smtClean="0"/>
              <a:t> y-axis max = 50%</a:t>
            </a:r>
            <a:endParaRPr lang="en-US" dirty="0"/>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12</a:t>
            </a:fld>
            <a:endParaRPr lang="en-US" dirty="0"/>
          </a:p>
        </p:txBody>
      </p:sp>
    </p:spTree>
    <p:extLst>
      <p:ext uri="{BB962C8B-B14F-4D97-AF65-F5344CB8AC3E}">
        <p14:creationId xmlns:p14="http://schemas.microsoft.com/office/powerpoint/2010/main" val="12337930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were already clients</a:t>
            </a:r>
            <a:r>
              <a:rPr lang="en-US" baseline="0" dirty="0" smtClean="0"/>
              <a:t> hence the high referral to UBCS.</a:t>
            </a:r>
          </a:p>
          <a:p>
            <a:r>
              <a:rPr lang="en-US" dirty="0" smtClean="0"/>
              <a:t>-Coaching might involve</a:t>
            </a:r>
            <a:r>
              <a:rPr lang="en-US" baseline="0" dirty="0" smtClean="0"/>
              <a:t> providing specific suggestions for how to express concern to someone; or might involve developing short-term planning for coping in the moment; or addressing an immediate problem. </a:t>
            </a:r>
          </a:p>
          <a:p>
            <a:r>
              <a:rPr lang="en-US" baseline="0" dirty="0" smtClean="0"/>
              <a:t>	-E.g., steps to take if person starts to feel suicidal (deep breathing, DBT skills)</a:t>
            </a:r>
          </a:p>
          <a:p>
            <a:r>
              <a:rPr lang="en-US" baseline="0" dirty="0" smtClean="0"/>
              <a:t>-Coming to the attention of campus (pts. of contact): SOC and external consultations needed as clients.</a:t>
            </a:r>
          </a:p>
          <a:p>
            <a:endParaRPr lang="en-US" baseline="0" dirty="0" smtClean="0"/>
          </a:p>
          <a:p>
            <a:r>
              <a:rPr lang="en-US" baseline="0" dirty="0" smtClean="0"/>
              <a:t>*Hit Rate: 32/41 had at least one session after the on-call contact = 78%,  4/9 were completely new,  3/6 were former clients who returned for services &amp; 25/26 current clients returned</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13</a:t>
            </a:fld>
            <a:endParaRPr lang="en-US" dirty="0"/>
          </a:p>
        </p:txBody>
      </p:sp>
    </p:spTree>
    <p:extLst>
      <p:ext uri="{BB962C8B-B14F-4D97-AF65-F5344CB8AC3E}">
        <p14:creationId xmlns:p14="http://schemas.microsoft.com/office/powerpoint/2010/main" val="262693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Kim’s </a:t>
            </a:r>
            <a:r>
              <a:rPr lang="en-US" dirty="0"/>
              <a:t>father had requested </a:t>
            </a:r>
            <a:r>
              <a:rPr lang="en-US" dirty="0" smtClean="0"/>
              <a:t>police </a:t>
            </a:r>
            <a:r>
              <a:rPr lang="en-US" dirty="0"/>
              <a:t>do </a:t>
            </a:r>
            <a:r>
              <a:rPr lang="en-US" dirty="0" smtClean="0"/>
              <a:t>a welfare </a:t>
            </a:r>
            <a:r>
              <a:rPr lang="en-US" dirty="0"/>
              <a:t>check on her </a:t>
            </a:r>
            <a:r>
              <a:rPr lang="en-US" dirty="0" smtClean="0"/>
              <a:t>b/c</a:t>
            </a:r>
            <a:r>
              <a:rPr lang="en-US" baseline="0" dirty="0" smtClean="0"/>
              <a:t> </a:t>
            </a:r>
            <a:r>
              <a:rPr lang="en-US" dirty="0" smtClean="0"/>
              <a:t>she </a:t>
            </a:r>
            <a:r>
              <a:rPr lang="en-US" dirty="0"/>
              <a:t>was hospitalized for mental health reasons over </a:t>
            </a:r>
            <a:r>
              <a:rPr lang="en-US" dirty="0" smtClean="0"/>
              <a:t>break &amp;, </a:t>
            </a:r>
            <a:r>
              <a:rPr lang="en-US" dirty="0"/>
              <a:t>in </a:t>
            </a:r>
            <a:r>
              <a:rPr lang="en-US" dirty="0" smtClean="0"/>
              <a:t>the middle </a:t>
            </a:r>
            <a:r>
              <a:rPr lang="en-US" dirty="0"/>
              <a:t>of a </a:t>
            </a:r>
            <a:r>
              <a:rPr lang="en-US" dirty="0" smtClean="0"/>
              <a:t>phone conversation </a:t>
            </a:r>
            <a:r>
              <a:rPr lang="en-US" dirty="0"/>
              <a:t>with her </a:t>
            </a:r>
            <a:r>
              <a:rPr lang="en-US" dirty="0" smtClean="0"/>
              <a:t>this evening, Kim hung-up </a:t>
            </a:r>
            <a:r>
              <a:rPr lang="en-US" dirty="0"/>
              <a:t>on </a:t>
            </a:r>
            <a:r>
              <a:rPr lang="en-US" dirty="0" smtClean="0"/>
              <a:t>her father.  </a:t>
            </a:r>
            <a:r>
              <a:rPr lang="en-US" dirty="0"/>
              <a:t>Though </a:t>
            </a:r>
            <a:r>
              <a:rPr lang="en-US" dirty="0" smtClean="0"/>
              <a:t>Kim was </a:t>
            </a:r>
            <a:r>
              <a:rPr lang="en-US" dirty="0"/>
              <a:t>calm, rational, </a:t>
            </a:r>
            <a:r>
              <a:rPr lang="en-US" dirty="0" smtClean="0"/>
              <a:t>&amp; cooperative </a:t>
            </a:r>
            <a:r>
              <a:rPr lang="en-US" dirty="0"/>
              <a:t>when the police spoke to her, they wanted her to speak to a counselor as </a:t>
            </a:r>
            <a:r>
              <a:rPr lang="en-US" dirty="0" smtClean="0"/>
              <a:t>well.</a:t>
            </a:r>
            <a:r>
              <a:rPr lang="en-US" baseline="0" dirty="0" smtClean="0"/>
              <a:t>  Kim </a:t>
            </a:r>
            <a:r>
              <a:rPr lang="en-US" dirty="0" smtClean="0"/>
              <a:t>was </a:t>
            </a:r>
            <a:r>
              <a:rPr lang="en-US" dirty="0"/>
              <a:t>willing to do so</a:t>
            </a:r>
            <a:r>
              <a:rPr lang="en-US" dirty="0" smtClean="0"/>
              <a:t>.  She noted that she had been diagnosed w/ bipolar </a:t>
            </a:r>
            <a:r>
              <a:rPr lang="en-US" dirty="0"/>
              <a:t>disorder at the hospital. </a:t>
            </a:r>
            <a:r>
              <a:rPr lang="en-US" dirty="0" smtClean="0"/>
              <a:t> Kim </a:t>
            </a:r>
            <a:r>
              <a:rPr lang="en-US" dirty="0"/>
              <a:t>said her father was annoying her by calling </a:t>
            </a:r>
            <a:r>
              <a:rPr lang="en-US" dirty="0" smtClean="0"/>
              <a:t>several </a:t>
            </a:r>
            <a:r>
              <a:rPr lang="en-US" dirty="0"/>
              <a:t>times a day to </a:t>
            </a:r>
            <a:r>
              <a:rPr lang="en-US" dirty="0" smtClean="0"/>
              <a:t>check-in </a:t>
            </a:r>
            <a:r>
              <a:rPr lang="en-US" dirty="0"/>
              <a:t>on </a:t>
            </a:r>
            <a:r>
              <a:rPr lang="en-US" dirty="0" smtClean="0"/>
              <a:t>her.</a:t>
            </a:r>
            <a:r>
              <a:rPr lang="en-US" baseline="0" dirty="0" smtClean="0"/>
              <a:t>  S</a:t>
            </a:r>
            <a:r>
              <a:rPr lang="en-US" dirty="0" smtClean="0"/>
              <a:t>he reported that he </a:t>
            </a:r>
            <a:r>
              <a:rPr lang="en-US" dirty="0"/>
              <a:t>kept asking her if she had finished her incompletes from </a:t>
            </a:r>
            <a:r>
              <a:rPr lang="en-US" dirty="0" smtClean="0"/>
              <a:t>the previous semester</a:t>
            </a:r>
            <a:r>
              <a:rPr lang="en-US" dirty="0"/>
              <a:t>.  She has not citing lack of energy/motivation.  She felt overwhelmed while talking to him so she </a:t>
            </a:r>
            <a:r>
              <a:rPr lang="en-US" dirty="0" smtClean="0"/>
              <a:t>hung-up</a:t>
            </a:r>
            <a:r>
              <a:rPr lang="en-US" dirty="0"/>
              <a:t>.  She described herself as "already not feeling well </a:t>
            </a:r>
            <a:r>
              <a:rPr lang="en-US" dirty="0" smtClean="0"/>
              <a:t>emotionally, &amp; </a:t>
            </a:r>
            <a:r>
              <a:rPr lang="en-US" dirty="0"/>
              <a:t>then being triggered by him."  In addition, </a:t>
            </a:r>
            <a:r>
              <a:rPr lang="en-US" dirty="0" smtClean="0"/>
              <a:t>Kim reported </a:t>
            </a:r>
            <a:r>
              <a:rPr lang="en-US" dirty="0"/>
              <a:t>mood fluctuations </a:t>
            </a:r>
            <a:r>
              <a:rPr lang="en-US" dirty="0" smtClean="0"/>
              <a:t>b/c she </a:t>
            </a:r>
            <a:r>
              <a:rPr lang="en-US" dirty="0"/>
              <a:t>was put on Lithium 2 weeks </a:t>
            </a:r>
            <a:r>
              <a:rPr lang="en-US" dirty="0" smtClean="0"/>
              <a:t>prior &amp; felt she was still </a:t>
            </a:r>
            <a:r>
              <a:rPr lang="en-US" dirty="0"/>
              <a:t>adjusting to it.  She </a:t>
            </a:r>
            <a:r>
              <a:rPr lang="en-US" dirty="0" smtClean="0"/>
              <a:t>reported</a:t>
            </a:r>
            <a:r>
              <a:rPr lang="en-US" baseline="0" dirty="0" smtClean="0"/>
              <a:t> the medication </a:t>
            </a:r>
            <a:r>
              <a:rPr lang="en-US" dirty="0" smtClean="0"/>
              <a:t>wears </a:t>
            </a:r>
            <a:r>
              <a:rPr lang="en-US" dirty="0"/>
              <a:t>off around the middle of the day. </a:t>
            </a:r>
            <a:r>
              <a:rPr lang="en-US" dirty="0" smtClean="0"/>
              <a:t> She </a:t>
            </a:r>
            <a:r>
              <a:rPr lang="en-US" dirty="0"/>
              <a:t>wondered if the dosage needed to be increased.</a:t>
            </a:r>
          </a:p>
          <a:p>
            <a:endParaRPr lang="en-US" dirty="0"/>
          </a:p>
          <a:p>
            <a:r>
              <a:rPr lang="en-US" dirty="0"/>
              <a:t>Plan:</a:t>
            </a:r>
          </a:p>
          <a:p>
            <a:r>
              <a:rPr lang="en-US" dirty="0"/>
              <a:t>Kim was prescribed the medicine while at the hospital.  She didn't remember the doctor's name.   </a:t>
            </a:r>
            <a:r>
              <a:rPr lang="en-US" dirty="0" smtClean="0"/>
              <a:t>Consultant </a:t>
            </a:r>
            <a:r>
              <a:rPr lang="en-US" dirty="0"/>
              <a:t>told her that it's important she communicate any side </a:t>
            </a:r>
            <a:r>
              <a:rPr lang="en-US" dirty="0" smtClean="0"/>
              <a:t>effects </a:t>
            </a:r>
            <a:r>
              <a:rPr lang="en-US" dirty="0"/>
              <a:t>or concerns about the effectiveness of the meds to </a:t>
            </a:r>
            <a:r>
              <a:rPr lang="en-US" dirty="0" smtClean="0"/>
              <a:t>her prescribing doctor, </a:t>
            </a:r>
            <a:r>
              <a:rPr lang="en-US" dirty="0"/>
              <a:t>and </a:t>
            </a:r>
            <a:r>
              <a:rPr lang="en-US" dirty="0" smtClean="0"/>
              <a:t>recommended </a:t>
            </a:r>
            <a:r>
              <a:rPr lang="en-US" dirty="0"/>
              <a:t>she get the name from her prescription bottle.  She agreed to call </a:t>
            </a:r>
            <a:r>
              <a:rPr lang="en-US" dirty="0" smtClean="0"/>
              <a:t>the doctor.  </a:t>
            </a:r>
            <a:r>
              <a:rPr lang="en-US" dirty="0"/>
              <a:t>With regard to her father, </a:t>
            </a:r>
            <a:r>
              <a:rPr lang="en-US" dirty="0" smtClean="0"/>
              <a:t>Consultant </a:t>
            </a:r>
            <a:r>
              <a:rPr lang="en-US" dirty="0"/>
              <a:t>normalized his concern for </a:t>
            </a:r>
            <a:r>
              <a:rPr lang="en-US" dirty="0" smtClean="0"/>
              <a:t>his daughter but </a:t>
            </a:r>
            <a:r>
              <a:rPr lang="en-US" dirty="0"/>
              <a:t>recommend </a:t>
            </a:r>
            <a:r>
              <a:rPr lang="en-US" dirty="0" smtClean="0"/>
              <a:t>they negotiate a </a:t>
            </a:r>
            <a:r>
              <a:rPr lang="en-US" dirty="0"/>
              <a:t>reasonable amount of contact such as twice a day versus several hours a day.  </a:t>
            </a:r>
            <a:r>
              <a:rPr lang="en-US" dirty="0" smtClean="0"/>
              <a:t>Consultant </a:t>
            </a:r>
            <a:r>
              <a:rPr lang="en-US" dirty="0"/>
              <a:t>also recommended that </a:t>
            </a:r>
            <a:r>
              <a:rPr lang="en-US" dirty="0" smtClean="0"/>
              <a:t>Kim verbalize </a:t>
            </a:r>
            <a:r>
              <a:rPr lang="en-US" dirty="0"/>
              <a:t>her feelings rather than </a:t>
            </a:r>
            <a:r>
              <a:rPr lang="en-US" dirty="0" smtClean="0"/>
              <a:t>hanging-up </a:t>
            </a:r>
            <a:r>
              <a:rPr lang="en-US" dirty="0"/>
              <a:t>the phone </a:t>
            </a:r>
            <a:r>
              <a:rPr lang="en-US" dirty="0" smtClean="0"/>
              <a:t>b/c that </a:t>
            </a:r>
            <a:r>
              <a:rPr lang="en-US" dirty="0"/>
              <a:t>was only likely to worry </a:t>
            </a:r>
            <a:r>
              <a:rPr lang="en-US" dirty="0" smtClean="0"/>
              <a:t>her father even </a:t>
            </a:r>
            <a:r>
              <a:rPr lang="en-US" dirty="0"/>
              <a:t>more. If him asking about the incomplete felt </a:t>
            </a:r>
            <a:r>
              <a:rPr lang="en-US" dirty="0" smtClean="0"/>
              <a:t>like  </a:t>
            </a:r>
            <a:r>
              <a:rPr lang="en-US" dirty="0"/>
              <a:t>pressure, </a:t>
            </a:r>
            <a:r>
              <a:rPr lang="en-US" dirty="0" smtClean="0"/>
              <a:t>Kim was encouraged to </a:t>
            </a:r>
            <a:r>
              <a:rPr lang="en-US" dirty="0"/>
              <a:t>tell him that.  </a:t>
            </a:r>
            <a:r>
              <a:rPr lang="en-US" dirty="0" smtClean="0"/>
              <a:t>Kim agreed </a:t>
            </a:r>
            <a:r>
              <a:rPr lang="en-US" dirty="0"/>
              <a:t>to take these steps. </a:t>
            </a:r>
            <a:r>
              <a:rPr lang="en-US" dirty="0" smtClean="0"/>
              <a:t>Consultant hypothesized </a:t>
            </a:r>
            <a:r>
              <a:rPr lang="en-US" dirty="0"/>
              <a:t>that if </a:t>
            </a:r>
            <a:r>
              <a:rPr lang="en-US" dirty="0" smtClean="0"/>
              <a:t>Kim communicated </a:t>
            </a:r>
            <a:r>
              <a:rPr lang="en-US" dirty="0"/>
              <a:t>more directly and let her parents know what steps she was </a:t>
            </a:r>
            <a:r>
              <a:rPr lang="en-US" dirty="0" smtClean="0"/>
              <a:t>taking to care for herself</a:t>
            </a:r>
            <a:r>
              <a:rPr lang="en-US" dirty="0"/>
              <a:t>, they were likely to give her a little more space.  Kim told </a:t>
            </a:r>
            <a:r>
              <a:rPr lang="en-US" dirty="0" smtClean="0"/>
              <a:t>Consultant</a:t>
            </a:r>
            <a:r>
              <a:rPr lang="en-US" baseline="0" dirty="0" smtClean="0"/>
              <a:t> </a:t>
            </a:r>
            <a:r>
              <a:rPr lang="en-US" dirty="0" smtClean="0"/>
              <a:t>that </a:t>
            </a:r>
            <a:r>
              <a:rPr lang="en-US" dirty="0"/>
              <a:t>she had an initial assessment appointment scheduled for </a:t>
            </a:r>
            <a:r>
              <a:rPr lang="en-US" dirty="0" smtClean="0"/>
              <a:t>Wed </a:t>
            </a:r>
            <a:r>
              <a:rPr lang="en-US" dirty="0"/>
              <a:t>but wanted to know if she could be seen sooner.  </a:t>
            </a:r>
            <a:r>
              <a:rPr lang="en-US" dirty="0" smtClean="0"/>
              <a:t>Consultant </a:t>
            </a:r>
            <a:r>
              <a:rPr lang="en-US" dirty="0"/>
              <a:t>told </a:t>
            </a:r>
            <a:r>
              <a:rPr lang="en-US" dirty="0" smtClean="0"/>
              <a:t>Kim</a:t>
            </a:r>
            <a:r>
              <a:rPr lang="en-US" baseline="0" dirty="0" smtClean="0"/>
              <a:t> she’d get a call back once the scheduling system could be checked. </a:t>
            </a:r>
            <a:r>
              <a:rPr lang="en-US" dirty="0" smtClean="0"/>
              <a:t>Kim’s plan </a:t>
            </a:r>
            <a:r>
              <a:rPr lang="en-US" dirty="0"/>
              <a:t>was to call her father during this time.  When </a:t>
            </a:r>
            <a:r>
              <a:rPr lang="en-US" dirty="0" smtClean="0"/>
              <a:t>Consultant </a:t>
            </a:r>
            <a:r>
              <a:rPr lang="en-US" dirty="0"/>
              <a:t>called </a:t>
            </a:r>
            <a:r>
              <a:rPr lang="en-US" dirty="0" smtClean="0"/>
              <a:t>Kim</a:t>
            </a:r>
            <a:r>
              <a:rPr lang="en-US" baseline="0" dirty="0" smtClean="0"/>
              <a:t> </a:t>
            </a:r>
            <a:r>
              <a:rPr lang="en-US" dirty="0" smtClean="0"/>
              <a:t>back,</a:t>
            </a:r>
            <a:r>
              <a:rPr lang="en-US" baseline="0" dirty="0" smtClean="0"/>
              <a:t> Kim said she </a:t>
            </a:r>
            <a:r>
              <a:rPr lang="en-US" dirty="0" smtClean="0"/>
              <a:t>had </a:t>
            </a:r>
            <a:r>
              <a:rPr lang="en-US" dirty="0"/>
              <a:t>written down </a:t>
            </a:r>
            <a:r>
              <a:rPr lang="en-US" dirty="0" smtClean="0"/>
              <a:t>the suggestions discussed </a:t>
            </a:r>
            <a:r>
              <a:rPr lang="en-US" dirty="0"/>
              <a:t>and used it to guide what she </a:t>
            </a:r>
            <a:r>
              <a:rPr lang="en-US" dirty="0" smtClean="0"/>
              <a:t>told her father. She </a:t>
            </a:r>
            <a:r>
              <a:rPr lang="en-US" dirty="0"/>
              <a:t>felt the conversation went well. </a:t>
            </a:r>
            <a:r>
              <a:rPr lang="en-US" dirty="0" smtClean="0"/>
              <a:t>Kim</a:t>
            </a:r>
            <a:r>
              <a:rPr lang="en-US" baseline="0" dirty="0" smtClean="0"/>
              <a:t> was</a:t>
            </a:r>
            <a:r>
              <a:rPr lang="en-US" dirty="0" smtClean="0"/>
              <a:t> </a:t>
            </a:r>
            <a:r>
              <a:rPr lang="en-US" dirty="0"/>
              <a:t>informed </a:t>
            </a:r>
            <a:r>
              <a:rPr lang="en-US" dirty="0" smtClean="0"/>
              <a:t>that </a:t>
            </a:r>
            <a:r>
              <a:rPr lang="en-US" dirty="0"/>
              <a:t>if she started to have suicidal thoughts, felt overwhelmed by her emotions, or unable to cope she should use our </a:t>
            </a:r>
            <a:r>
              <a:rPr lang="en-US" dirty="0" smtClean="0"/>
              <a:t>walk-in </a:t>
            </a:r>
            <a:r>
              <a:rPr lang="en-US" dirty="0"/>
              <a:t>crisis hours.  K stated that she has done this in the past and </a:t>
            </a:r>
            <a:r>
              <a:rPr lang="en-US" dirty="0" smtClean="0"/>
              <a:t>found it</a:t>
            </a:r>
            <a:r>
              <a:rPr lang="en-US" baseline="0" dirty="0" smtClean="0"/>
              <a:t> </a:t>
            </a:r>
            <a:r>
              <a:rPr lang="en-US" dirty="0" smtClean="0"/>
              <a:t>helpful</a:t>
            </a:r>
            <a:r>
              <a:rPr lang="en-US" dirty="0"/>
              <a:t>.  </a:t>
            </a:r>
            <a:r>
              <a:rPr lang="en-US" dirty="0" smtClean="0"/>
              <a:t>Kim was also encouraged to </a:t>
            </a:r>
            <a:r>
              <a:rPr lang="en-US" dirty="0"/>
              <a:t>contact the police and ask to speak to the counselor </a:t>
            </a:r>
            <a:r>
              <a:rPr lang="en-US" dirty="0" smtClean="0"/>
              <a:t>on-call </a:t>
            </a:r>
            <a:r>
              <a:rPr lang="en-US" dirty="0"/>
              <a:t>again if needed.  She agreed to do this as well. Though </a:t>
            </a:r>
            <a:r>
              <a:rPr lang="en-US" dirty="0" smtClean="0"/>
              <a:t>Kim </a:t>
            </a:r>
            <a:r>
              <a:rPr lang="en-US" dirty="0"/>
              <a:t>claimed she was looking forward to starting counseling, she has a history of sporadic attendance at UBCS. Given her recent hospitalization, diagnosis of bipolar disorder, tendency to have crises, and inconsistent commitment to </a:t>
            </a:r>
            <a:r>
              <a:rPr lang="en-US" dirty="0" smtClean="0"/>
              <a:t>therapy,</a:t>
            </a:r>
            <a:r>
              <a:rPr lang="en-US" baseline="0" dirty="0" smtClean="0"/>
              <a:t> Kim</a:t>
            </a:r>
            <a:r>
              <a:rPr lang="en-US" dirty="0" smtClean="0"/>
              <a:t> </a:t>
            </a:r>
            <a:r>
              <a:rPr lang="en-US" dirty="0"/>
              <a:t>is appropriate for senior staff or psych intern only. </a:t>
            </a:r>
            <a:r>
              <a:rPr lang="en-US" dirty="0" smtClean="0"/>
              <a:t> She </a:t>
            </a:r>
            <a:r>
              <a:rPr lang="en-US" dirty="0"/>
              <a:t>also may be an appropriate candidate for a coping skills group.  </a:t>
            </a:r>
            <a:r>
              <a:rPr lang="en-US" dirty="0" smtClean="0"/>
              <a:t>Consultant</a:t>
            </a:r>
            <a:r>
              <a:rPr lang="en-US" baseline="0" dirty="0" smtClean="0"/>
              <a:t> informed </a:t>
            </a:r>
            <a:r>
              <a:rPr lang="en-US" dirty="0" smtClean="0"/>
              <a:t>the </a:t>
            </a:r>
            <a:r>
              <a:rPr lang="en-US" dirty="0"/>
              <a:t>rest of the staff </a:t>
            </a:r>
            <a:r>
              <a:rPr lang="en-US" dirty="0" smtClean="0"/>
              <a:t>of the incident since Kim may </a:t>
            </a:r>
            <a:r>
              <a:rPr lang="en-US" dirty="0"/>
              <a:t>come for a crisis walk-in before her initial </a:t>
            </a:r>
            <a:r>
              <a:rPr lang="en-US" dirty="0" smtClean="0"/>
              <a:t>assessment.</a:t>
            </a:r>
            <a:endParaRPr lang="en-US" dirty="0"/>
          </a:p>
          <a:p>
            <a:r>
              <a:rPr lang="en-US" dirty="0"/>
              <a:t>_____________</a:t>
            </a:r>
          </a:p>
          <a:p>
            <a:pPr defTabSz="921441">
              <a:defRPr/>
            </a:pPr>
            <a:r>
              <a:rPr lang="en-US" dirty="0"/>
              <a:t>Joe was scheduled to have an appointment with his counselor, on Friday; however, the appointment was cancelled due to his illness.  Joe indicated that he had been holding on to his distress all weekend and felt he could not tolerate his emotions any longer.  He received a letter Friday from his department informing him of his academic probation.  He indicates that although he knew he had not been doing well, receiving the letter added a level of stress and intense emotion that felt overwhelming for him. He reports that he has been lying to his parents telling them that everything is going well and feels bad about this.  He indicates that he is not sure how long he can continue to lie to them.  Joe reports feeling like a failure.  He reports having little support in Buffalo or at home due to not having anyone he can talk to about his sexual preference.  He indicates hearing the comments that his roommates make about gay people and feels they would treat him differently if they knew he was gay.  He indicates that he has been controlling his compulsion to meet men to have sex with on the internet but feels frustrated that he has been unable to meet someone to develop a relationship with.  Despite seeing men he is attracted to, he feels unsure about how to determine who is gay and who is not.  Joe  reports having recurrent suicidal ideation and denies an attempt to act on these thoughts.  He reports thoughts about jumping off a building, something he tried in the past, but indicates he could not follow through with it.  He states that he loves his body too much to do this to himself.  Joe indicates that being able to speak to someone helped to reduce the intensity of his symptoms; he says he feels better and is no longer having suicidal thoughts.</a:t>
            </a:r>
          </a:p>
          <a:p>
            <a:endParaRPr lang="en-US" dirty="0"/>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14</a:t>
            </a:fld>
            <a:endParaRPr lang="en-US" dirty="0"/>
          </a:p>
        </p:txBody>
      </p:sp>
    </p:spTree>
    <p:extLst>
      <p:ext uri="{BB962C8B-B14F-4D97-AF65-F5344CB8AC3E}">
        <p14:creationId xmlns:p14="http://schemas.microsoft.com/office/powerpoint/2010/main" val="37272543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*Role of Counseling Services Rep: - due to confidentiality</a:t>
            </a:r>
          </a:p>
          <a:p>
            <a:pPr lvl="2"/>
            <a:r>
              <a:rPr lang="en-US" dirty="0" smtClean="0"/>
              <a:t>-Does not bring cases to the SOC</a:t>
            </a:r>
          </a:p>
          <a:p>
            <a:pPr lvl="2"/>
            <a:r>
              <a:rPr lang="en-US" dirty="0" smtClean="0"/>
              <a:t>-Note potential mental health issues </a:t>
            </a:r>
          </a:p>
          <a:p>
            <a:pPr lvl="2"/>
            <a:r>
              <a:rPr lang="en-US" dirty="0" smtClean="0"/>
              <a:t>-Responds</a:t>
            </a:r>
            <a:r>
              <a:rPr lang="en-US" baseline="0" dirty="0" smtClean="0"/>
              <a:t> in a hypothetical manner</a:t>
            </a:r>
            <a:endParaRPr lang="en-US" dirty="0" smtClean="0"/>
          </a:p>
          <a:p>
            <a:pPr lvl="2"/>
            <a:r>
              <a:rPr lang="en-US" dirty="0" smtClean="0"/>
              <a:t>-Follows up after the meeting with counseling staff</a:t>
            </a:r>
          </a:p>
        </p:txBody>
      </p:sp>
      <p:sp>
        <p:nvSpPr>
          <p:cNvPr id="4" name="Slide Number Placeholder 3"/>
          <p:cNvSpPr>
            <a:spLocks noGrp="1"/>
          </p:cNvSpPr>
          <p:nvPr>
            <p:ph type="sldNum" sz="quarter" idx="10"/>
          </p:nvPr>
        </p:nvSpPr>
        <p:spPr/>
        <p:txBody>
          <a:bodyPr/>
          <a:lstStyle/>
          <a:p>
            <a:fld id="{C3E318DB-2887-4C6B-8095-019779E49377}" type="slidenum">
              <a:rPr lang="en-US" smtClean="0"/>
              <a:pPr/>
              <a:t>15</a:t>
            </a:fld>
            <a:endParaRPr lang="en-US" dirty="0"/>
          </a:p>
        </p:txBody>
      </p:sp>
    </p:spTree>
    <p:extLst>
      <p:ext uri="{BB962C8B-B14F-4D97-AF65-F5344CB8AC3E}">
        <p14:creationId xmlns:p14="http://schemas.microsoft.com/office/powerpoint/2010/main" val="1683245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Range for how many times someone was discussed.</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16</a:t>
            </a:fld>
            <a:endParaRPr lang="en-US" dirty="0"/>
          </a:p>
        </p:txBody>
      </p:sp>
    </p:spTree>
    <p:extLst>
      <p:ext uri="{BB962C8B-B14F-4D97-AF65-F5344CB8AC3E}">
        <p14:creationId xmlns:p14="http://schemas.microsoft.com/office/powerpoint/2010/main" val="9412588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17</a:t>
            </a:fld>
            <a:endParaRPr lang="en-US" dirty="0"/>
          </a:p>
        </p:txBody>
      </p:sp>
    </p:spTree>
    <p:extLst>
      <p:ext uri="{BB962C8B-B14F-4D97-AF65-F5344CB8AC3E}">
        <p14:creationId xmlns:p14="http://schemas.microsoft.com/office/powerpoint/2010/main" val="13326982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-POC may not necessarily be seeking help.  Others are reaching out on their behalf </a:t>
            </a:r>
          </a:p>
          <a:p>
            <a:r>
              <a:rPr lang="en-US" baseline="0" dirty="0" smtClean="0"/>
              <a:t>	– this may relate to the increase in concern about males, Asians, Blacks, &amp; non-clients</a:t>
            </a:r>
          </a:p>
          <a:p>
            <a:r>
              <a:rPr lang="en-US" baseline="0" dirty="0" smtClean="0"/>
              <a:t>-Reasons POC is on list may not be a mental health concern. </a:t>
            </a:r>
          </a:p>
          <a:p>
            <a:r>
              <a:rPr lang="en-US" baseline="0" dirty="0" smtClean="0"/>
              <a:t>	-</a:t>
            </a:r>
            <a:r>
              <a:rPr lang="en-US" baseline="0" dirty="0" err="1" smtClean="0"/>
              <a:t>E.g</a:t>
            </a:r>
            <a:r>
              <a:rPr lang="en-US" baseline="0" dirty="0" smtClean="0"/>
              <a:t>, Victim of a crime, perp of a crime, academic distress, harassment (i.e., indirect mental health concerns)</a:t>
            </a:r>
          </a:p>
          <a:p>
            <a:r>
              <a:rPr lang="en-US" baseline="0" dirty="0" smtClean="0"/>
              <a:t>-Too many missing cases (57%)  to include sexual orientation with this group.  Most were non-clients so we don’t have this information.</a:t>
            </a:r>
            <a:endParaRPr lang="en-US" dirty="0" smtClean="0"/>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18</a:t>
            </a:fld>
            <a:endParaRPr lang="en-US" dirty="0"/>
          </a:p>
        </p:txBody>
      </p:sp>
    </p:spTree>
    <p:extLst>
      <p:ext uri="{BB962C8B-B14F-4D97-AF65-F5344CB8AC3E}">
        <p14:creationId xmlns:p14="http://schemas.microsoft.com/office/powerpoint/2010/main" val="25607474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9 reasons referred to SOC:</a:t>
            </a:r>
          </a:p>
          <a:p>
            <a:pPr marL="230360" indent="-230360">
              <a:buAutoNum type="arabicPeriod"/>
            </a:pPr>
            <a:r>
              <a:rPr lang="en-US" baseline="0" dirty="0" smtClean="0"/>
              <a:t>Suicidal ideation 22%</a:t>
            </a:r>
          </a:p>
          <a:p>
            <a:pPr marL="230360" indent="-230360">
              <a:buAutoNum type="arabicPeriod"/>
            </a:pPr>
            <a:r>
              <a:rPr lang="en-US" baseline="0" dirty="0" smtClean="0"/>
              <a:t>Victim of a crime 18%</a:t>
            </a:r>
          </a:p>
          <a:p>
            <a:pPr marL="230360" indent="-230360">
              <a:buAutoNum type="arabicPeriod"/>
            </a:pPr>
            <a:r>
              <a:rPr lang="en-US" baseline="0" dirty="0" smtClean="0"/>
              <a:t>Concern about psychotic symptoms –delusions, hallucinations 9%</a:t>
            </a:r>
          </a:p>
          <a:p>
            <a:pPr marL="230360" indent="-230360">
              <a:buAutoNum type="arabicPeriod"/>
            </a:pPr>
            <a:r>
              <a:rPr lang="en-US" baseline="0" dirty="0" smtClean="0"/>
              <a:t>Disruptive behavior 9% (vandalism, public intoxication, fighting)</a:t>
            </a:r>
          </a:p>
          <a:p>
            <a:pPr marL="230360" indent="-230360">
              <a:buAutoNum type="arabicPeriod"/>
            </a:pPr>
            <a:r>
              <a:rPr lang="en-US" baseline="0" dirty="0" smtClean="0"/>
              <a:t>Perpetrator of a crime 7%</a:t>
            </a:r>
          </a:p>
          <a:p>
            <a:pPr marL="230360" indent="-230360">
              <a:buAutoNum type="arabicPeriod"/>
            </a:pPr>
            <a:r>
              <a:rPr lang="en-US" baseline="0" dirty="0" smtClean="0"/>
              <a:t>Concern about someone’s safety (ex. Student is missing) – 5%</a:t>
            </a:r>
          </a:p>
          <a:p>
            <a:pPr marL="230360" indent="-230360">
              <a:buAutoNum type="arabicPeriod"/>
            </a:pPr>
            <a:r>
              <a:rPr lang="en-US" baseline="0" dirty="0" smtClean="0"/>
              <a:t>Medical or medication issue – 5%</a:t>
            </a:r>
          </a:p>
          <a:p>
            <a:pPr marL="230360" indent="-230360">
              <a:buAutoNum type="arabicPeriod"/>
            </a:pPr>
            <a:r>
              <a:rPr lang="en-US" baseline="0" dirty="0" smtClean="0"/>
              <a:t>Perpetrator of harassment – 4%</a:t>
            </a:r>
          </a:p>
          <a:p>
            <a:pPr marL="230360" indent="-230360">
              <a:buAutoNum type="arabicPeriod"/>
            </a:pPr>
            <a:r>
              <a:rPr lang="en-US" baseline="0" dirty="0" smtClean="0"/>
              <a:t>Addiction or substance abuse use – 4%</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19</a:t>
            </a:fld>
            <a:endParaRPr lang="en-US" dirty="0"/>
          </a:p>
        </p:txBody>
      </p:sp>
    </p:spTree>
    <p:extLst>
      <p:ext uri="{BB962C8B-B14F-4D97-AF65-F5344CB8AC3E}">
        <p14:creationId xmlns:p14="http://schemas.microsoft.com/office/powerpoint/2010/main" val="1233793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a:t>
            </a:fld>
            <a:endParaRPr lang="en-US" dirty="0"/>
          </a:p>
        </p:txBody>
      </p:sp>
    </p:spTree>
    <p:extLst>
      <p:ext uri="{BB962C8B-B14F-4D97-AF65-F5344CB8AC3E}">
        <p14:creationId xmlns:p14="http://schemas.microsoft.com/office/powerpoint/2010/main" val="22171604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person can have multiple interventions</a:t>
            </a:r>
          </a:p>
          <a:p>
            <a:r>
              <a:rPr lang="en-US" baseline="0" dirty="0" smtClean="0"/>
              <a:t>-Counseling Services outreach is follow-up with current or recent clients.  This plan is not shared with SOC team due to confidentiality.</a:t>
            </a:r>
          </a:p>
          <a:p>
            <a:r>
              <a:rPr lang="en-US" baseline="0" dirty="0" smtClean="0"/>
              <a:t>-Referral off-campus may be for mental health provider, legal, etc.</a:t>
            </a:r>
          </a:p>
          <a:p>
            <a:r>
              <a:rPr lang="en-US" baseline="0" dirty="0" smtClean="0"/>
              <a:t>-Hit Rate: 50/136  or 37% had at least 1session with Counseling Services after the incident, yet only 17% had been referred.</a:t>
            </a:r>
          </a:p>
          <a:p>
            <a:r>
              <a:rPr lang="en-US" baseline="0" dirty="0" smtClean="0"/>
              <a:t>-Hit Rate: 19% of non-clients became clients (15/81), 73% of current clients returned (27/37) &amp; 8/10 former clients returned.</a:t>
            </a:r>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20</a:t>
            </a:fld>
            <a:endParaRPr lang="en-US" dirty="0"/>
          </a:p>
        </p:txBody>
      </p:sp>
    </p:spTree>
    <p:extLst>
      <p:ext uri="{BB962C8B-B14F-4D97-AF65-F5344CB8AC3E}">
        <p14:creationId xmlns:p14="http://schemas.microsoft.com/office/powerpoint/2010/main" val="20653179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was reported that K and her roommate  were victims of a home invasion, they reported to campus police that they were robbed at gunpoint of money </a:t>
            </a:r>
            <a:r>
              <a:rPr lang="en-US" dirty="0" smtClean="0"/>
              <a:t>and </a:t>
            </a:r>
            <a:r>
              <a:rPr lang="en-US" dirty="0"/>
              <a:t>drugs.  They identified the male perpetrators to campus police and they were arrested. </a:t>
            </a:r>
            <a:r>
              <a:rPr lang="en-US" dirty="0" smtClean="0"/>
              <a:t>Plan: Student </a:t>
            </a:r>
            <a:r>
              <a:rPr lang="en-US" dirty="0"/>
              <a:t>support coordinator has reached out to K but she has not responded</a:t>
            </a:r>
            <a:r>
              <a:rPr lang="en-US" dirty="0" smtClean="0"/>
              <a:t>. K </a:t>
            </a:r>
            <a:r>
              <a:rPr lang="en-US" dirty="0"/>
              <a:t>attended a crisis session with her roommate on shortly after this event and also was treated for panic attacks last year.</a:t>
            </a:r>
          </a:p>
          <a:p>
            <a:r>
              <a:rPr lang="en-US" dirty="0" smtClean="0"/>
              <a:t>__________________</a:t>
            </a:r>
          </a:p>
          <a:p>
            <a:r>
              <a:rPr lang="en-US" dirty="0"/>
              <a:t>Judicial Affairs reports that this student continues to cause significant disruption in her on campus apartment complex, as well as being inappropriate in her apartment (for example, calling maintenance and opening to door to them dressed only in a towel, walking around in underwear with her door propped open).  The community advisor is being asked to document all infractions to her lease and behavioral concerns so that appropriate decisions about her lease can be made.  The student is meeting with Judicial Affairs this week.  They will forward the email from the Residence Life which documents housing concerns/behavioral disruptions to the her assigned therapist.</a:t>
            </a:r>
          </a:p>
          <a:p>
            <a:endParaRPr lang="en-US" dirty="0"/>
          </a:p>
          <a:p>
            <a:r>
              <a:rPr lang="en-US" dirty="0"/>
              <a:t>Health Services had determined </a:t>
            </a:r>
            <a:r>
              <a:rPr lang="en-US" dirty="0" smtClean="0"/>
              <a:t>they </a:t>
            </a:r>
            <a:r>
              <a:rPr lang="en-US" dirty="0"/>
              <a:t>will </a:t>
            </a:r>
            <a:r>
              <a:rPr lang="en-US" dirty="0" smtClean="0"/>
              <a:t>not </a:t>
            </a:r>
            <a:r>
              <a:rPr lang="en-US" dirty="0"/>
              <a:t>provide the injectable medication prescribed </a:t>
            </a:r>
            <a:r>
              <a:rPr lang="en-US" dirty="0" smtClean="0"/>
              <a:t>by </a:t>
            </a:r>
            <a:r>
              <a:rPr lang="en-US" dirty="0"/>
              <a:t>non-US physician because </a:t>
            </a:r>
            <a:r>
              <a:rPr lang="en-US" dirty="0" smtClean="0"/>
              <a:t>it’s not </a:t>
            </a:r>
            <a:r>
              <a:rPr lang="en-US" dirty="0"/>
              <a:t>approved by </a:t>
            </a:r>
            <a:r>
              <a:rPr lang="en-US" dirty="0" smtClean="0"/>
              <a:t>FDA </a:t>
            </a:r>
            <a:r>
              <a:rPr lang="en-US" dirty="0"/>
              <a:t>for use in the US, and HS has not received any </a:t>
            </a:r>
            <a:r>
              <a:rPr lang="en-US" dirty="0" err="1" smtClean="0"/>
              <a:t>tx</a:t>
            </a:r>
            <a:r>
              <a:rPr lang="en-US" baseline="0" dirty="0" smtClean="0"/>
              <a:t> </a:t>
            </a:r>
            <a:r>
              <a:rPr lang="en-US" dirty="0" smtClean="0"/>
              <a:t>records</a:t>
            </a:r>
            <a:r>
              <a:rPr lang="en-US" dirty="0"/>
              <a:t>, history or plan of care.  Health Services tried to convey this to the student, </a:t>
            </a:r>
            <a:r>
              <a:rPr lang="en-US" dirty="0" smtClean="0"/>
              <a:t>but the </a:t>
            </a:r>
            <a:r>
              <a:rPr lang="en-US" dirty="0"/>
              <a:t>email was bounced back.  This writer will inform assigned therapist of the limits to treatment that HS can provide and request </a:t>
            </a:r>
            <a:r>
              <a:rPr lang="en-US" dirty="0" smtClean="0"/>
              <a:t>he </a:t>
            </a:r>
            <a:r>
              <a:rPr lang="en-US" dirty="0"/>
              <a:t>discuss this with the student. </a:t>
            </a:r>
            <a:r>
              <a:rPr lang="en-US" dirty="0" smtClean="0"/>
              <a:t>Plan: Assigned </a:t>
            </a:r>
            <a:r>
              <a:rPr lang="en-US" dirty="0"/>
              <a:t>therapist at UBCS was informed of this update. </a:t>
            </a:r>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21</a:t>
            </a:fld>
            <a:endParaRPr lang="en-US" dirty="0"/>
          </a:p>
        </p:txBody>
      </p:sp>
    </p:spTree>
    <p:extLst>
      <p:ext uri="{BB962C8B-B14F-4D97-AF65-F5344CB8AC3E}">
        <p14:creationId xmlns:p14="http://schemas.microsoft.com/office/powerpoint/2010/main" val="12370999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22</a:t>
            </a:fld>
            <a:endParaRPr lang="en-US" dirty="0"/>
          </a:p>
        </p:txBody>
      </p:sp>
    </p:spTree>
    <p:extLst>
      <p:ext uri="{BB962C8B-B14F-4D97-AF65-F5344CB8AC3E}">
        <p14:creationId xmlns:p14="http://schemas.microsoft.com/office/powerpoint/2010/main" val="16704767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Client status</a:t>
            </a:r>
          </a:p>
          <a:p>
            <a:pPr lvl="1"/>
            <a:r>
              <a:rPr lang="en-US" b="1" i="1" dirty="0" smtClean="0"/>
              <a:t>29% non-clients</a:t>
            </a:r>
          </a:p>
          <a:p>
            <a:pPr lvl="1"/>
            <a:r>
              <a:rPr lang="en-US" dirty="0" smtClean="0"/>
              <a:t>54% current clients</a:t>
            </a:r>
          </a:p>
          <a:p>
            <a:pPr lvl="1"/>
            <a:r>
              <a:rPr lang="en-US" dirty="0" smtClean="0"/>
              <a:t>17% previous clients</a:t>
            </a:r>
          </a:p>
          <a:p>
            <a:endParaRPr lang="en-US" dirty="0" smtClean="0"/>
          </a:p>
          <a:p>
            <a:r>
              <a:rPr lang="en-US" dirty="0" smtClean="0"/>
              <a:t>-These numbers reflect</a:t>
            </a:r>
            <a:r>
              <a:rPr lang="en-US" baseline="0" dirty="0" smtClean="0"/>
              <a:t> our caseloads - Usually 30% graduate students &amp; female.</a:t>
            </a:r>
          </a:p>
          <a:p>
            <a:r>
              <a:rPr lang="en-US" baseline="0" dirty="0" smtClean="0"/>
              <a:t>-Note: Counselors initiated the consultation 12% of the time</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23</a:t>
            </a:fld>
            <a:endParaRPr lang="en-US" dirty="0"/>
          </a:p>
        </p:txBody>
      </p:sp>
    </p:spTree>
    <p:extLst>
      <p:ext uri="{BB962C8B-B14F-4D97-AF65-F5344CB8AC3E}">
        <p14:creationId xmlns:p14="http://schemas.microsoft.com/office/powerpoint/2010/main" val="34111730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Faculty/staff 				29%</a:t>
            </a:r>
          </a:p>
          <a:p>
            <a:r>
              <a:rPr lang="en-US" dirty="0" smtClean="0"/>
              <a:t>Off campus mental health provider		23%</a:t>
            </a:r>
          </a:p>
          <a:p>
            <a:r>
              <a:rPr lang="en-US" dirty="0" smtClean="0"/>
              <a:t>Family member			16%</a:t>
            </a:r>
          </a:p>
          <a:p>
            <a:r>
              <a:rPr lang="en-US" dirty="0" smtClean="0"/>
              <a:t>Campus police			11%</a:t>
            </a:r>
          </a:p>
          <a:p>
            <a:r>
              <a:rPr lang="en-US" dirty="0" smtClean="0"/>
              <a:t>Student Affairs staff			7%</a:t>
            </a:r>
          </a:p>
          <a:p>
            <a:r>
              <a:rPr lang="en-US" dirty="0" smtClean="0"/>
              <a:t>No affiliation with campus			7%</a:t>
            </a:r>
          </a:p>
          <a:p>
            <a:r>
              <a:rPr lang="en-US" dirty="0" smtClean="0"/>
              <a:t>Health Services staff			3%</a:t>
            </a:r>
          </a:p>
          <a:p>
            <a:r>
              <a:rPr lang="en-US" dirty="0" smtClean="0"/>
              <a:t>Student*				3%</a:t>
            </a:r>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24</a:t>
            </a:fld>
            <a:endParaRPr lang="en-US" dirty="0"/>
          </a:p>
        </p:txBody>
      </p:sp>
    </p:spTree>
    <p:extLst>
      <p:ext uri="{BB962C8B-B14F-4D97-AF65-F5344CB8AC3E}">
        <p14:creationId xmlns:p14="http://schemas.microsoft.com/office/powerpoint/2010/main" val="12337930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Treatment coordination with off-campus providers</a:t>
            </a:r>
            <a:r>
              <a:rPr lang="en-US" baseline="0" dirty="0" smtClean="0"/>
              <a:t> (</a:t>
            </a:r>
            <a:r>
              <a:rPr lang="en-US" dirty="0" smtClean="0"/>
              <a:t>21%)</a:t>
            </a:r>
          </a:p>
          <a:p>
            <a:r>
              <a:rPr lang="en-US" dirty="0" smtClean="0"/>
              <a:t>Possible suicidal student</a:t>
            </a:r>
            <a:r>
              <a:rPr lang="en-US" baseline="0" dirty="0" smtClean="0"/>
              <a:t> (</a:t>
            </a:r>
            <a:r>
              <a:rPr lang="en-US" dirty="0" smtClean="0"/>
              <a:t>13%)</a:t>
            </a:r>
          </a:p>
          <a:p>
            <a:r>
              <a:rPr lang="en-US" dirty="0" smtClean="0"/>
              <a:t>Letters for academic department</a:t>
            </a:r>
            <a:r>
              <a:rPr lang="en-US" baseline="0" dirty="0" smtClean="0"/>
              <a:t> (</a:t>
            </a:r>
            <a:r>
              <a:rPr lang="en-US" dirty="0" smtClean="0"/>
              <a:t>11%)	</a:t>
            </a:r>
          </a:p>
          <a:p>
            <a:r>
              <a:rPr lang="en-US" dirty="0" smtClean="0"/>
              <a:t>Medical or medication issue</a:t>
            </a:r>
            <a:r>
              <a:rPr lang="en-US" baseline="0" dirty="0" smtClean="0"/>
              <a:t> (</a:t>
            </a:r>
            <a:r>
              <a:rPr lang="en-US" dirty="0" smtClean="0"/>
              <a:t>9%)</a:t>
            </a:r>
          </a:p>
          <a:p>
            <a:r>
              <a:rPr lang="en-US" dirty="0" smtClean="0"/>
              <a:t>Disruptive behavior</a:t>
            </a:r>
            <a:r>
              <a:rPr lang="en-US" baseline="0" dirty="0" smtClean="0"/>
              <a:t> (</a:t>
            </a:r>
            <a:r>
              <a:rPr lang="en-US" dirty="0" smtClean="0"/>
              <a:t>5%)</a:t>
            </a:r>
          </a:p>
          <a:p>
            <a:r>
              <a:rPr lang="en-US" dirty="0" smtClean="0"/>
              <a:t>Academic problems</a:t>
            </a:r>
            <a:r>
              <a:rPr lang="en-US" baseline="0" dirty="0" smtClean="0"/>
              <a:t> (</a:t>
            </a:r>
            <a:r>
              <a:rPr lang="en-US" dirty="0" smtClean="0"/>
              <a:t>5%)</a:t>
            </a:r>
          </a:p>
          <a:p>
            <a:endParaRPr lang="en-US" dirty="0" smtClean="0"/>
          </a:p>
          <a:p>
            <a:r>
              <a:rPr lang="en-US" dirty="0" smtClean="0"/>
              <a:t>-These are very different from reasons</a:t>
            </a:r>
            <a:r>
              <a:rPr lang="en-US" baseline="0" dirty="0" smtClean="0"/>
              <a:t> for </a:t>
            </a:r>
            <a:r>
              <a:rPr lang="en-US" dirty="0" smtClean="0"/>
              <a:t>on-call &amp; SOC consultations.  Greater variety in reasons</a:t>
            </a:r>
            <a:r>
              <a:rPr lang="en-US" baseline="0" dirty="0" smtClean="0"/>
              <a:t> for consultation (24 different reasons).</a:t>
            </a:r>
          </a:p>
          <a:p>
            <a:r>
              <a:rPr lang="en-US" baseline="0" dirty="0" smtClean="0"/>
              <a:t>SOC</a:t>
            </a:r>
          </a:p>
          <a:p>
            <a:r>
              <a:rPr lang="en-US" baseline="0" dirty="0" smtClean="0"/>
              <a:t>On Call</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25</a:t>
            </a:fld>
            <a:endParaRPr lang="en-US" dirty="0"/>
          </a:p>
        </p:txBody>
      </p:sp>
    </p:spTree>
    <p:extLst>
      <p:ext uri="{BB962C8B-B14F-4D97-AF65-F5344CB8AC3E}">
        <p14:creationId xmlns:p14="http://schemas.microsoft.com/office/powerpoint/2010/main" val="12337930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Treatment coordination via</a:t>
            </a:r>
            <a:r>
              <a:rPr lang="en-US" baseline="0" dirty="0" smtClean="0"/>
              <a:t> sending records &amp; letter to faculty are both an intervention &amp; a reason for the consult</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26</a:t>
            </a:fld>
            <a:endParaRPr lang="en-US" dirty="0"/>
          </a:p>
        </p:txBody>
      </p:sp>
    </p:spTree>
    <p:extLst>
      <p:ext uri="{BB962C8B-B14F-4D97-AF65-F5344CB8AC3E}">
        <p14:creationId xmlns:p14="http://schemas.microsoft.com/office/powerpoint/2010/main" val="2438539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advisor from the Sociology reported that a student came in to speak to him today about her professor.  She was upset that he is British and talks about Britain and politics.  When the advisor discussed that University classes have a lot of different ideas he reported she became angry and hit herself in her head with her hands 3 times.  He noted that she did not want to discuss this further and became angry and left.  He stated that his support staff stated she did the same thing with them and he is concerned about her welfare. He shared that he is concerned for her welfare because she was behaving very erratically and that she is angry at all of the department for some reason.  He shares she is a freshman.  SW consulted with the, director.  At the director’s request counselor suggested to he contact campus police to request a welfare check based on her behavior.  He stated that he would feel more comfortable if the counselor made the call to campus police because he did not want to pressure her.  SW contacted UBPD and gave them the information.  They indicated they would find Janelle and check in with her surrounding this interaction with her advisor. If necessary, they will escort her to Counseling Services</a:t>
            </a:r>
          </a:p>
          <a:p>
            <a:endParaRPr lang="en-US" dirty="0"/>
          </a:p>
          <a:p>
            <a:r>
              <a:rPr lang="en-US" dirty="0"/>
              <a:t>________________</a:t>
            </a:r>
          </a:p>
          <a:p>
            <a:r>
              <a:rPr lang="en-US" dirty="0"/>
              <a:t>Father called to ask about services for his son.  He explained his son has a history of depression and anxiety and has been transported to the hospital I the </a:t>
            </a:r>
            <a:r>
              <a:rPr lang="en-US" dirty="0" smtClean="0"/>
              <a:t>past </a:t>
            </a:r>
            <a:r>
              <a:rPr lang="en-US" dirty="0"/>
              <a:t>because of suicidal ideation.  He said his son had been doing better although he called 911 last week because he felt anxious.  He denied suicidality at that time and was not transported.</a:t>
            </a:r>
          </a:p>
          <a:p>
            <a:endParaRPr lang="en-US" dirty="0"/>
          </a:p>
          <a:p>
            <a:r>
              <a:rPr lang="en-US" dirty="0"/>
              <a:t>Father wanted to discuss ways to get his son engaged in treatment.  He wanted to ensure his son signs a Release of Information so that he can be involved in treatment.  I explained that we cannot force students to sign ROI.  He indicated he understood.  I informed </a:t>
            </a:r>
            <a:r>
              <a:rPr lang="en-US" dirty="0" smtClean="0"/>
              <a:t>the</a:t>
            </a:r>
            <a:r>
              <a:rPr lang="en-US" baseline="0" dirty="0" smtClean="0"/>
              <a:t> father</a:t>
            </a:r>
            <a:r>
              <a:rPr lang="en-US" dirty="0" smtClean="0"/>
              <a:t> </a:t>
            </a:r>
            <a:r>
              <a:rPr lang="en-US" dirty="0"/>
              <a:t>that his son would be eligible for services beginning Aug. 1 and that he was welcome to attend part of the intake session with him.  He thought that would be a good idea and would talk to his son about scheduling an appt.  I also informed our office CS participates in parent orientation, and he is welcome to ask that counselor any questions he may have.</a:t>
            </a:r>
          </a:p>
          <a:p>
            <a:r>
              <a:rPr lang="en-US" dirty="0"/>
              <a:t>( this is a situation when a parent called before his son started his freshman year)</a:t>
            </a:r>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27</a:t>
            </a:fld>
            <a:endParaRPr lang="en-US" dirty="0"/>
          </a:p>
        </p:txBody>
      </p:sp>
    </p:spTree>
    <p:extLst>
      <p:ext uri="{BB962C8B-B14F-4D97-AF65-F5344CB8AC3E}">
        <p14:creationId xmlns:p14="http://schemas.microsoft.com/office/powerpoint/2010/main" val="12370999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-Wanting</a:t>
            </a:r>
            <a:r>
              <a:rPr lang="en-US" baseline="0" dirty="0" smtClean="0"/>
              <a:t> to note that people unaffiliated with the campus also use our consultation services.</a:t>
            </a:r>
          </a:p>
          <a:p>
            <a:r>
              <a:rPr lang="en-US" baseline="0" dirty="0" smtClean="0"/>
              <a:t>-This is a variation on an external consultation note except POC may not be a student or an identified student.</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28</a:t>
            </a:fld>
            <a:endParaRPr lang="en-US" dirty="0"/>
          </a:p>
        </p:txBody>
      </p:sp>
    </p:spTree>
    <p:extLst>
      <p:ext uri="{BB962C8B-B14F-4D97-AF65-F5344CB8AC3E}">
        <p14:creationId xmlns:p14="http://schemas.microsoft.com/office/powerpoint/2010/main" val="14911984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Note: More missing info for these</a:t>
            </a:r>
            <a:r>
              <a:rPr lang="en-US" baseline="0" dirty="0" smtClean="0"/>
              <a:t> people b/c they are non-students or b/c the </a:t>
            </a:r>
            <a:r>
              <a:rPr lang="en-US" baseline="0" dirty="0" err="1" smtClean="0"/>
              <a:t>consultee</a:t>
            </a:r>
            <a:r>
              <a:rPr lang="en-US" baseline="0" dirty="0" smtClean="0"/>
              <a:t> did not want to give a name</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-POC Gender: 40% male, 47% female, 13% unknown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-POC Race/Ethnicity, International Status, &amp; Age:</a:t>
            </a:r>
            <a:r>
              <a:rPr lang="en-US" baseline="0" dirty="0" smtClean="0"/>
              <a:t> unknown</a:t>
            </a:r>
            <a:endParaRPr lang="en-US" dirty="0" smtClean="0"/>
          </a:p>
          <a:p>
            <a:pPr lvl="0"/>
            <a:r>
              <a:rPr lang="en-US" dirty="0" smtClean="0"/>
              <a:t>-POC:</a:t>
            </a:r>
          </a:p>
          <a:p>
            <a:pPr lvl="1"/>
            <a:r>
              <a:rPr lang="en-US" dirty="0" smtClean="0"/>
              <a:t>75% Another Person </a:t>
            </a:r>
          </a:p>
          <a:p>
            <a:pPr lvl="1"/>
            <a:r>
              <a:rPr lang="en-US" dirty="0" smtClean="0"/>
              <a:t>24% Self</a:t>
            </a:r>
          </a:p>
          <a:p>
            <a:pPr lvl="0"/>
            <a:r>
              <a:rPr lang="en-US" dirty="0" smtClean="0"/>
              <a:t>-POC:</a:t>
            </a:r>
          </a:p>
          <a:p>
            <a:pPr lvl="1"/>
            <a:r>
              <a:rPr lang="en-US" b="1" dirty="0" smtClean="0"/>
              <a:t>Not affiliated with UB (47%)</a:t>
            </a:r>
          </a:p>
          <a:p>
            <a:pPr lvl="1"/>
            <a:r>
              <a:rPr lang="en-US" dirty="0" smtClean="0"/>
              <a:t>UB Students (42%), </a:t>
            </a:r>
          </a:p>
          <a:p>
            <a:pPr lvl="1"/>
            <a:r>
              <a:rPr lang="en-US" dirty="0" smtClean="0"/>
              <a:t>UB Faculty/Staff (7%), </a:t>
            </a:r>
          </a:p>
          <a:p>
            <a:r>
              <a:rPr lang="en-US" dirty="0" smtClean="0"/>
              <a:t>-</a:t>
            </a:r>
            <a:r>
              <a:rPr lang="en-US" dirty="0" err="1" smtClean="0"/>
              <a:t>Consultee</a:t>
            </a:r>
            <a:r>
              <a:rPr lang="en-US" dirty="0" smtClean="0"/>
              <a:t> Status:</a:t>
            </a:r>
          </a:p>
          <a:p>
            <a:pPr lvl="1"/>
            <a:r>
              <a:rPr lang="en-US" b="1" dirty="0" smtClean="0"/>
              <a:t>43% Unaffiliated with university </a:t>
            </a:r>
          </a:p>
          <a:p>
            <a:pPr lvl="1"/>
            <a:r>
              <a:rPr lang="en-US" dirty="0" smtClean="0"/>
              <a:t>20% faculty/staff</a:t>
            </a:r>
          </a:p>
          <a:p>
            <a:pPr lvl="1"/>
            <a:r>
              <a:rPr lang="en-US" dirty="0" smtClean="0"/>
              <a:t>15%  family</a:t>
            </a:r>
          </a:p>
          <a:p>
            <a:pPr lvl="1"/>
            <a:r>
              <a:rPr lang="en-US" dirty="0" smtClean="0"/>
              <a:t>7% student</a:t>
            </a:r>
          </a:p>
          <a:p>
            <a:pPr lvl="1"/>
            <a:r>
              <a:rPr lang="en-US" dirty="0" smtClean="0"/>
              <a:t>6% non-UB friends/partners</a:t>
            </a:r>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29</a:t>
            </a:fld>
            <a:endParaRPr lang="en-US" dirty="0"/>
          </a:p>
        </p:txBody>
      </p:sp>
    </p:spTree>
    <p:extLst>
      <p:ext uri="{BB962C8B-B14F-4D97-AF65-F5344CB8AC3E}">
        <p14:creationId xmlns:p14="http://schemas.microsoft.com/office/powerpoint/2010/main" val="3411173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3</a:t>
            </a:fld>
            <a:endParaRPr lang="en-US" dirty="0"/>
          </a:p>
        </p:txBody>
      </p:sp>
    </p:spTree>
    <p:extLst>
      <p:ext uri="{BB962C8B-B14F-4D97-AF65-F5344CB8AC3E}">
        <p14:creationId xmlns:p14="http://schemas.microsoft.com/office/powerpoint/2010/main" val="17168917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Addictions  (20%)</a:t>
            </a:r>
          </a:p>
          <a:p>
            <a:pPr lvl="0"/>
            <a:r>
              <a:rPr lang="en-US" dirty="0" smtClean="0"/>
              <a:t>Eating Disorders (11%)</a:t>
            </a:r>
          </a:p>
          <a:p>
            <a:pPr lvl="0"/>
            <a:r>
              <a:rPr lang="en-US" dirty="0" smtClean="0"/>
              <a:t>Relational Problem (11%)</a:t>
            </a:r>
          </a:p>
          <a:p>
            <a:r>
              <a:rPr lang="en-US" dirty="0" smtClean="0"/>
              <a:t>Unknown (9%). </a:t>
            </a:r>
          </a:p>
          <a:p>
            <a:pPr lvl="0"/>
            <a:r>
              <a:rPr lang="en-US" dirty="0" smtClean="0"/>
              <a:t>Need UB Info (7%) </a:t>
            </a:r>
          </a:p>
          <a:p>
            <a:pPr lvl="0"/>
            <a:r>
              <a:rPr lang="en-US" dirty="0" smtClean="0"/>
              <a:t>Learning Disability (7%)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These are very different than</a:t>
            </a:r>
            <a:r>
              <a:rPr lang="en-US" baseline="0" dirty="0" smtClean="0"/>
              <a:t> other types of consultations and were almost as likely as External Consultations to involve people who were not affiliated with the University</a:t>
            </a: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30</a:t>
            </a:fld>
            <a:endParaRPr lang="en-US" dirty="0"/>
          </a:p>
        </p:txBody>
      </p:sp>
    </p:spTree>
    <p:extLst>
      <p:ext uri="{BB962C8B-B14F-4D97-AF65-F5344CB8AC3E}">
        <p14:creationId xmlns:p14="http://schemas.microsoft.com/office/powerpoint/2010/main" val="12337930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-Usually have so little information</a:t>
            </a:r>
            <a:r>
              <a:rPr lang="en-US" baseline="0" dirty="0" smtClean="0"/>
              <a:t> about the person that only general recommendations can be made.  </a:t>
            </a:r>
          </a:p>
          <a:p>
            <a:r>
              <a:rPr lang="en-US" baseline="0" dirty="0" smtClean="0"/>
              <a:t>-Most were not referred to Counseling on campus.</a:t>
            </a:r>
          </a:p>
          <a:p>
            <a:r>
              <a:rPr lang="en-US" baseline="0" dirty="0" smtClean="0"/>
              <a:t>-Likely very brief contacts</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31</a:t>
            </a:fld>
            <a:endParaRPr lang="en-US" dirty="0"/>
          </a:p>
        </p:txBody>
      </p:sp>
    </p:spTree>
    <p:extLst>
      <p:ext uri="{BB962C8B-B14F-4D97-AF65-F5344CB8AC3E}">
        <p14:creationId xmlns:p14="http://schemas.microsoft.com/office/powerpoint/2010/main" val="42330134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following varied based on type of consultation:</a:t>
            </a:r>
          </a:p>
          <a:p>
            <a:pPr lvl="1"/>
            <a:r>
              <a:rPr lang="en-US" dirty="0" smtClean="0"/>
              <a:t>POC: Who was the concern about?</a:t>
            </a:r>
          </a:p>
          <a:p>
            <a:pPr lvl="1"/>
            <a:r>
              <a:rPr lang="en-US" dirty="0" err="1" smtClean="0"/>
              <a:t>Consultee</a:t>
            </a:r>
            <a:r>
              <a:rPr lang="en-US" dirty="0" smtClean="0"/>
              <a:t>: Who was consulting?</a:t>
            </a:r>
          </a:p>
          <a:p>
            <a:pPr lvl="1"/>
            <a:r>
              <a:rPr lang="en-US" dirty="0" smtClean="0"/>
              <a:t>Problem</a:t>
            </a:r>
            <a:r>
              <a:rPr lang="en-US" baseline="0" dirty="0" smtClean="0"/>
              <a:t> type: What was the reason for consulting?</a:t>
            </a:r>
          </a:p>
          <a:p>
            <a:pPr lvl="1"/>
            <a:r>
              <a:rPr lang="en-US" baseline="0" dirty="0" smtClean="0"/>
              <a:t>Intervention implemented: What action was taken?</a:t>
            </a:r>
          </a:p>
          <a:p>
            <a:pPr lvl="1"/>
            <a:endParaRPr lang="en-US" dirty="0" smtClean="0"/>
          </a:p>
          <a:p>
            <a:r>
              <a:rPr lang="en-US" dirty="0" smtClean="0"/>
              <a:t>Consultation is:</a:t>
            </a:r>
          </a:p>
          <a:p>
            <a:pPr lvl="1"/>
            <a:r>
              <a:rPr lang="en-US" dirty="0" smtClean="0"/>
              <a:t>-time-consuming</a:t>
            </a:r>
          </a:p>
          <a:p>
            <a:pPr lvl="2"/>
            <a:r>
              <a:rPr lang="en-US" dirty="0" smtClean="0"/>
              <a:t>Total of 916 consultation contacts</a:t>
            </a:r>
          </a:p>
          <a:p>
            <a:pPr lvl="2"/>
            <a:r>
              <a:rPr lang="en-US" dirty="0" smtClean="0"/>
              <a:t>Requires case management tasks</a:t>
            </a:r>
          </a:p>
          <a:p>
            <a:pPr lvl="2"/>
            <a:r>
              <a:rPr lang="en-US" dirty="0" smtClean="0"/>
              <a:t>Requires thorough documentation</a:t>
            </a:r>
          </a:p>
          <a:p>
            <a:pPr lvl="2"/>
            <a:r>
              <a:rPr lang="en-US" dirty="0" smtClean="0"/>
              <a:t>Augments AND takes time from direct clinical services</a:t>
            </a:r>
          </a:p>
          <a:p>
            <a:pPr lvl="1"/>
            <a:r>
              <a:rPr lang="en-US" dirty="0" smtClean="0"/>
              <a:t>-a pathway to counseling</a:t>
            </a:r>
          </a:p>
          <a:p>
            <a:pPr lvl="1"/>
            <a:r>
              <a:rPr lang="en-US" dirty="0" smtClean="0"/>
              <a:t>-an Environmental Management Approach:</a:t>
            </a:r>
          </a:p>
          <a:p>
            <a:pPr lvl="1"/>
            <a:r>
              <a:rPr lang="en-US" dirty="0" smtClean="0"/>
              <a:t>	Everyone is responsible for the mental health of the campus</a:t>
            </a:r>
          </a:p>
          <a:p>
            <a:pPr lvl="1"/>
            <a:r>
              <a:rPr lang="en-US" dirty="0" smtClean="0"/>
              <a:t>	Consultation Helps the POC and the consultee</a:t>
            </a:r>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32</a:t>
            </a:fld>
            <a:endParaRPr lang="en-US" dirty="0"/>
          </a:p>
        </p:txBody>
      </p:sp>
    </p:spTree>
    <p:extLst>
      <p:ext uri="{BB962C8B-B14F-4D97-AF65-F5344CB8AC3E}">
        <p14:creationId xmlns:p14="http://schemas.microsoft.com/office/powerpoint/2010/main" val="5437441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1441">
              <a:buFont typeface="Arial" pitchFamily="34" charset="0"/>
              <a:buChar char="•"/>
              <a:defRPr/>
            </a:pPr>
            <a:r>
              <a:rPr lang="en-US" dirty="0"/>
              <a:t>Please provide a student name.  This allows us to see if the person is currently a client or SOC student. If we have a name, this allows us to offer a broader range of responses/interventions</a:t>
            </a:r>
          </a:p>
          <a:p>
            <a:pPr defTabSz="921441">
              <a:buFont typeface="Arial" pitchFamily="34" charset="0"/>
              <a:buChar char="•"/>
              <a:defRPr/>
            </a:pPr>
            <a:r>
              <a:rPr lang="en-US" dirty="0"/>
              <a:t>You may have more of a relationship with the student than us. We may ask you to get more involved and do not be surprised if we ask this. It takes a village to ensure student safety and access to mental health resources. Please do assume you will hand off this student to us. </a:t>
            </a:r>
          </a:p>
          <a:p>
            <a:pPr defTabSz="921441">
              <a:buFont typeface="Arial" pitchFamily="34" charset="0"/>
              <a:buChar char="•"/>
              <a:defRPr/>
            </a:pPr>
            <a:r>
              <a:rPr lang="en-US" dirty="0"/>
              <a:t>Please be patient and flexible with us-mental health laws, confidentiality guidelines, and patient rights may make it more difficult for us to converse with you about students in detail, but trust we are appreciative for your calls and will act in best interest of the student.  </a:t>
            </a:r>
          </a:p>
          <a:p>
            <a:pPr defTabSz="921441">
              <a:buFont typeface="Arial" pitchFamily="34" charset="0"/>
              <a:buChar char="•"/>
              <a:defRPr/>
            </a:pPr>
            <a:endParaRPr lang="en-US" dirty="0"/>
          </a:p>
          <a:p>
            <a:pPr defTabSz="921441">
              <a:buFont typeface="Arial" pitchFamily="34" charset="0"/>
              <a:buChar char="•"/>
              <a:defRPr/>
            </a:pPr>
            <a:endParaRPr lang="en-US" dirty="0"/>
          </a:p>
          <a:p>
            <a:pPr defTabSz="921441">
              <a:buFont typeface="Arial" pitchFamily="34" charset="0"/>
              <a:buChar char="•"/>
              <a:defRPr/>
            </a:pPr>
            <a:endParaRPr lang="en-US" dirty="0"/>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defTabSz="921441">
              <a:buFont typeface="Arial" pitchFamily="34" charset="0"/>
              <a:buChar char="•"/>
              <a:defRPr/>
            </a:pPr>
            <a:r>
              <a:rPr lang="en-US" dirty="0"/>
              <a:t>Follow up with an email that has resource information that we spoke about so that I can be sure the consultee has the correct referral information.</a:t>
            </a:r>
          </a:p>
          <a:p>
            <a:pPr defTabSz="921441">
              <a:buFont typeface="Arial" pitchFamily="34" charset="0"/>
              <a:buChar char="•"/>
              <a:defRPr/>
            </a:pPr>
            <a:r>
              <a:rPr lang="en-US" dirty="0"/>
              <a:t>Ask for a call back number or email in case more follow up is needed with the consultee</a:t>
            </a:r>
          </a:p>
          <a:p>
            <a:pPr defTabSz="921441">
              <a:buFont typeface="Arial" pitchFamily="34" charset="0"/>
              <a:buChar char="•"/>
              <a:defRPr/>
            </a:pPr>
            <a:r>
              <a:rPr lang="en-US" dirty="0"/>
              <a:t>Don’t promise confidentiality to the consultee because in practical terms this may not be possible.</a:t>
            </a:r>
          </a:p>
          <a:p>
            <a:pPr defTabSz="921441">
              <a:buFont typeface="Arial" pitchFamily="34" charset="0"/>
              <a:buChar char="•"/>
              <a:defRPr/>
            </a:pPr>
            <a:r>
              <a:rPr lang="en-US" dirty="0"/>
              <a:t>Sometimes, consultees will not discuss these concerns until specifically asked. Based on their answers to these questions you will have a better sense of what resources may be helpful.</a:t>
            </a:r>
          </a:p>
          <a:p>
            <a:pPr defTabSz="921441">
              <a:buFont typeface="Arial" pitchFamily="34" charset="0"/>
              <a:buChar char="•"/>
              <a:defRPr/>
            </a:pPr>
            <a:r>
              <a:rPr lang="en-US" dirty="0"/>
              <a:t>Always directly ask if they have concerns about the student’s safety, and if they have any information about past concerns related to safety – remind them that the fastest way to get immediate help if it is a safety concern is to call campus police &amp; provide the number.</a:t>
            </a:r>
          </a:p>
          <a:p>
            <a:pPr defTabSz="921441">
              <a:buFont typeface="Arial" pitchFamily="34" charset="0"/>
              <a:buChar char="•"/>
              <a:defRPr/>
            </a:pPr>
            <a:r>
              <a:rPr lang="en-US" dirty="0" smtClean="0"/>
              <a:t>Even if concerns are not pressing at the time of the call it is good to have this information in case the situation gets worse or for future concerns. </a:t>
            </a:r>
          </a:p>
          <a:p>
            <a:pPr defTabSz="921441">
              <a:buFont typeface="Arial" pitchFamily="34" charset="0"/>
              <a:buChar char="•"/>
              <a:defRPr/>
            </a:pPr>
            <a:r>
              <a:rPr lang="en-US" dirty="0"/>
              <a:t>Work with the caller. Oftentimes they have a good rapport with the student in question and you will need their assistance in connecting with the student. Don’t necessarily just take the information and end the call. See if there is a way to collaborate. Ask the caller “who else is involved” to help identify the most appropriate person or persons to intervene with a student, and to begin to identify who else you can suggest becomes involved. </a:t>
            </a:r>
          </a:p>
          <a:p>
            <a:pPr defTabSz="921441">
              <a:buFont typeface="Arial" pitchFamily="34" charset="0"/>
              <a:buChar char="•"/>
              <a:defRPr/>
            </a:pPr>
            <a:r>
              <a:rPr lang="en-US" dirty="0"/>
              <a:t>Don’t respond to a request we cannot accommodate (for example, “can you just call my son/daughter?”) with a prompt “we don’t do that” – instead provide a rationale for why that may not be the most effective way to help them get services/etc and offer what we CAN do (coach them, provide resources).  </a:t>
            </a:r>
          </a:p>
          <a:p>
            <a:pPr defTabSz="921441">
              <a:buFont typeface="Arial" pitchFamily="34" charset="0"/>
              <a:buChar char="•"/>
              <a:defRPr/>
            </a:pPr>
            <a:r>
              <a:rPr lang="en-US" dirty="0"/>
              <a:t>Explain the limits to what you can provide upfront. Offer solid recommendations and directives. Don’t promise actions that can’t take place or are overly complicated. Do not use jargon.</a:t>
            </a:r>
          </a:p>
          <a:p>
            <a:pPr defTabSz="921441">
              <a:buFont typeface="Arial" pitchFamily="34" charset="0"/>
              <a:buChar char="•"/>
              <a:defRPr/>
            </a:pPr>
            <a:r>
              <a:rPr lang="en-US" dirty="0"/>
              <a:t>Giving them time and space to share makes later collaboration easier. It helps them feel as though you care about them and want to assist them. They are more likely to trust your judgments and directives when they feel as though you are a caring provider. </a:t>
            </a:r>
          </a:p>
          <a:p>
            <a:pPr defTabSz="921441">
              <a:buFont typeface="Arial" pitchFamily="34" charset="0"/>
              <a:buChar char="•"/>
              <a:defRPr/>
            </a:pPr>
            <a:r>
              <a:rPr lang="en-US" dirty="0"/>
              <a:t>Don’t agree to move in to “I’ll take care of it” mode – rather assume the role of coach.  Provide explanation/rationale for the recommendations that you are making.  It is helpful to provide specific strategies, but giving the rationale for why this approach may be most helpful will help the consultee feel that you understand the concerns, have provided a thoughtful vs. scripted or generic response, and can help that person customize an intervention that they may have based on your feedback vs. simply parroting questions or recommendations you have “fed” them</a:t>
            </a:r>
          </a:p>
          <a:p>
            <a:pPr defTabSz="921441">
              <a:buFont typeface="Arial" pitchFamily="34" charset="0"/>
              <a:buChar char="•"/>
              <a:defRPr/>
            </a:pPr>
            <a:r>
              <a:rPr lang="en-US" dirty="0"/>
              <a:t>Remain calm, recognizing that the caller is reaching out to us because they do not feel capable of moving forward based on what they know.  Panic later.</a:t>
            </a:r>
          </a:p>
          <a:p>
            <a:pPr defTabSz="921441">
              <a:buFont typeface="Arial" pitchFamily="34" charset="0"/>
              <a:buChar char="•"/>
              <a:defRPr/>
            </a:pPr>
            <a:r>
              <a:rPr lang="en-US" dirty="0"/>
              <a:t>Especially when the consultee is a parent, it can be helpful to normalize their worry, provide some developmental context for what you think may be occurring for the student, and help the parent begin to consider a helpful boundary/expectation with the student – they may need permission to be a firm parent when they are also concerned about an upset child.  </a:t>
            </a:r>
          </a:p>
          <a:p>
            <a:pPr defTabSz="921441">
              <a:buFont typeface="Arial" pitchFamily="34" charset="0"/>
              <a:buChar char="•"/>
              <a:defRPr/>
            </a:pPr>
            <a:endParaRPr lang="en-US" dirty="0"/>
          </a:p>
          <a:p>
            <a:pPr defTabSz="921441">
              <a:buFont typeface="Arial" pitchFamily="34" charset="0"/>
              <a:buChar char="•"/>
              <a:defRPr/>
            </a:pPr>
            <a:endParaRPr lang="en-US" dirty="0"/>
          </a:p>
          <a:p>
            <a:pPr defTabSz="921441">
              <a:buFont typeface="Arial" pitchFamily="34" charset="0"/>
              <a:buChar char="•"/>
              <a:defRPr/>
            </a:pPr>
            <a:endParaRPr lang="en-US" dirty="0" smtClean="0"/>
          </a:p>
          <a:p>
            <a:pPr defTabSz="921441">
              <a:buFont typeface="Arial" pitchFamily="34" charset="0"/>
              <a:buChar char="•"/>
              <a:defRPr/>
            </a:pPr>
            <a:endParaRPr lang="en-US" dirty="0"/>
          </a:p>
          <a:p>
            <a:pPr defTabSz="921441">
              <a:buFont typeface="Arial" pitchFamily="34" charset="0"/>
              <a:buChar char="•"/>
              <a:defRPr/>
            </a:pPr>
            <a:endParaRPr lang="en-US" dirty="0"/>
          </a:p>
          <a:p>
            <a:pPr defTabSz="921441">
              <a:buFont typeface="Arial" pitchFamily="34" charset="0"/>
              <a:buChar char="•"/>
              <a:defRPr/>
            </a:pPr>
            <a:endParaRPr lang="en-US" dirty="0"/>
          </a:p>
          <a:p>
            <a:pPr defTabSz="921441">
              <a:buFont typeface="Arial" pitchFamily="34" charset="0"/>
              <a:buChar char="•"/>
              <a:defRPr/>
            </a:pPr>
            <a:endParaRPr lang="en-US" dirty="0"/>
          </a:p>
          <a:p>
            <a:pPr defTabSz="921441">
              <a:buFont typeface="Arial" pitchFamily="34" charset="0"/>
              <a:buChar char="•"/>
              <a:defRPr/>
            </a:pPr>
            <a:endParaRPr lang="en-US" dirty="0"/>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Policies: hospital transports, confidentiality,</a:t>
            </a:r>
            <a:r>
              <a:rPr lang="en-US" baseline="0" dirty="0" smtClean="0"/>
              <a:t> relationships with campus security, judicial affairs, and residence life, parental notification policies</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35</a:t>
            </a:fld>
            <a:endParaRPr lang="en-US" dirty="0"/>
          </a:p>
        </p:txBody>
      </p:sp>
    </p:spTree>
    <p:extLst>
      <p:ext uri="{BB962C8B-B14F-4D97-AF65-F5344CB8AC3E}">
        <p14:creationId xmlns:p14="http://schemas.microsoft.com/office/powerpoint/2010/main" val="9719353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3E318DB-2887-4C6B-8095-019779E49377}" type="slidenum">
              <a:rPr lang="en-US" smtClean="0"/>
              <a:pPr/>
              <a:t>36</a:t>
            </a:fld>
            <a:endParaRPr lang="en-US" dirty="0"/>
          </a:p>
        </p:txBody>
      </p:sp>
    </p:spTree>
    <p:extLst>
      <p:ext uri="{BB962C8B-B14F-4D97-AF65-F5344CB8AC3E}">
        <p14:creationId xmlns:p14="http://schemas.microsoft.com/office/powerpoint/2010/main" val="37872531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3E318DB-2887-4C6B-8095-019779E49377}" type="slidenum">
              <a:rPr lang="en-US" smtClean="0"/>
              <a:pPr/>
              <a:t>37</a:t>
            </a:fld>
            <a:endParaRPr lang="en-US" dirty="0"/>
          </a:p>
        </p:txBody>
      </p:sp>
    </p:spTree>
    <p:extLst>
      <p:ext uri="{BB962C8B-B14F-4D97-AF65-F5344CB8AC3E}">
        <p14:creationId xmlns:p14="http://schemas.microsoft.com/office/powerpoint/2010/main" val="3488875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4</a:t>
            </a:fld>
            <a:endParaRPr lang="en-US" dirty="0"/>
          </a:p>
        </p:txBody>
      </p:sp>
    </p:spTree>
    <p:extLst>
      <p:ext uri="{BB962C8B-B14F-4D97-AF65-F5344CB8AC3E}">
        <p14:creationId xmlns:p14="http://schemas.microsoft.com/office/powerpoint/2010/main" val="3900129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050" dirty="0" smtClean="0"/>
              <a:t>Consultation: </a:t>
            </a:r>
          </a:p>
          <a:p>
            <a:r>
              <a:rPr lang="en-US" sz="1200" dirty="0" smtClean="0"/>
              <a:t>-is a Problem Solving &amp; Educational process</a:t>
            </a:r>
          </a:p>
          <a:p>
            <a:r>
              <a:rPr lang="en-US" sz="1200" dirty="0" smtClean="0"/>
              <a:t>-is Dyadic or Triadic (Consultant, Consultee, Person of Concern)</a:t>
            </a:r>
          </a:p>
          <a:p>
            <a:r>
              <a:rPr lang="en-US" sz="1200" dirty="0" smtClean="0"/>
              <a:t>-is Voluntary – the Consultee asks for help</a:t>
            </a:r>
          </a:p>
          <a:p>
            <a:r>
              <a:rPr lang="en-US" sz="1200" dirty="0" smtClean="0"/>
              <a:t>-is Collaborative – Consultant/Consultee working together</a:t>
            </a:r>
          </a:p>
          <a:p>
            <a:r>
              <a:rPr lang="en-US" sz="1200" dirty="0" smtClean="0"/>
              <a:t>-is Temporary</a:t>
            </a:r>
          </a:p>
          <a:p>
            <a:r>
              <a:rPr lang="en-US" sz="1200" dirty="0" smtClean="0"/>
              <a:t>-focuses on a Mental Health Problem (broadly defined)</a:t>
            </a:r>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5</a:t>
            </a:fld>
            <a:endParaRPr lang="en-US" dirty="0"/>
          </a:p>
        </p:txBody>
      </p:sp>
    </p:spTree>
    <p:extLst>
      <p:ext uri="{BB962C8B-B14F-4D97-AF65-F5344CB8AC3E}">
        <p14:creationId xmlns:p14="http://schemas.microsoft.com/office/powerpoint/2010/main" val="1111968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t>Consultation:</a:t>
            </a:r>
          </a:p>
          <a:p>
            <a:r>
              <a:rPr lang="en-US" sz="1200" dirty="0" smtClean="0"/>
              <a:t>-Helps both the Consultee and POC</a:t>
            </a:r>
          </a:p>
          <a:p>
            <a:r>
              <a:rPr lang="en-US" sz="1200" dirty="0" smtClean="0"/>
              <a:t>-Is a relationship where the Consultant has no power over the Consultee’s actions</a:t>
            </a:r>
          </a:p>
          <a:p>
            <a:r>
              <a:rPr lang="en-US" sz="1200" dirty="0" smtClean="0"/>
              <a:t>-Is a situation where the Consultant may or may not have direct contact with the POC</a:t>
            </a:r>
          </a:p>
          <a:p>
            <a:r>
              <a:rPr lang="en-US" sz="1200" dirty="0" smtClean="0"/>
              <a:t>-Working with the Consultee to increase effectiveness with assisting the POC</a:t>
            </a:r>
          </a:p>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6</a:t>
            </a:fld>
            <a:endParaRPr lang="en-US" dirty="0"/>
          </a:p>
        </p:txBody>
      </p:sp>
    </p:spTree>
    <p:extLst>
      <p:ext uri="{BB962C8B-B14F-4D97-AF65-F5344CB8AC3E}">
        <p14:creationId xmlns:p14="http://schemas.microsoft.com/office/powerpoint/2010/main" val="3789554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a:t>
            </a:r>
          </a:p>
          <a:p>
            <a:r>
              <a:rPr lang="en-US" dirty="0" smtClean="0"/>
              <a:t>-Did not include crisis </a:t>
            </a:r>
            <a:r>
              <a:rPr lang="en-US" dirty="0" err="1" smtClean="0"/>
              <a:t>appts</a:t>
            </a:r>
            <a:r>
              <a:rPr lang="en-US" dirty="0" smtClean="0"/>
              <a:t>.</a:t>
            </a:r>
            <a:r>
              <a:rPr lang="en-US" baseline="0" dirty="0" smtClean="0"/>
              <a:t> </a:t>
            </a:r>
            <a:r>
              <a:rPr lang="en-US" dirty="0" smtClean="0"/>
              <a:t>during busines</a:t>
            </a:r>
            <a:r>
              <a:rPr lang="en-US" baseline="0" dirty="0" smtClean="0"/>
              <a:t>s hours  </a:t>
            </a:r>
          </a:p>
          <a:p>
            <a:r>
              <a:rPr lang="en-US" baseline="0" dirty="0" smtClean="0"/>
              <a:t>-Looking only at non-appoints. &amp; non-therapy situations</a:t>
            </a:r>
          </a:p>
          <a:p>
            <a:r>
              <a:rPr lang="en-US" baseline="0" dirty="0" smtClean="0"/>
              <a:t>-Methodology: Archival records reviewed (all notes for 1 academic year documenting external consultations, after-hours on-call, &amp; students of concern incidents</a:t>
            </a:r>
          </a:p>
          <a:p>
            <a:r>
              <a:rPr lang="en-US" baseline="0" dirty="0" smtClean="0"/>
              <a:t> Poll the audience to see how many offer any of these consultation services</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7</a:t>
            </a:fld>
            <a:endParaRPr lang="en-US" dirty="0"/>
          </a:p>
        </p:txBody>
      </p:sp>
    </p:spTree>
    <p:extLst>
      <p:ext uri="{BB962C8B-B14F-4D97-AF65-F5344CB8AC3E}">
        <p14:creationId xmlns:p14="http://schemas.microsoft.com/office/powerpoint/2010/main" val="204720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21441">
              <a:defRPr/>
            </a:pPr>
            <a:r>
              <a:rPr lang="en-US" dirty="0" smtClean="0"/>
              <a:t>-Total on-call time: 18 </a:t>
            </a:r>
            <a:r>
              <a:rPr lang="en-US" dirty="0" err="1" smtClean="0"/>
              <a:t>hrs</a:t>
            </a:r>
            <a:endParaRPr lang="en-US" dirty="0" smtClean="0"/>
          </a:p>
          <a:p>
            <a:r>
              <a:rPr lang="en-US" dirty="0" smtClean="0"/>
              <a:t>-7 people had &gt;1 on-call contact (range</a:t>
            </a:r>
            <a:r>
              <a:rPr lang="en-US" baseline="0" dirty="0" smtClean="0"/>
              <a:t>: 2-7)</a:t>
            </a:r>
          </a:p>
          <a:p>
            <a:r>
              <a:rPr lang="en-US" dirty="0" smtClean="0"/>
              <a:t>-This is influence</a:t>
            </a:r>
            <a:r>
              <a:rPr lang="en-US" baseline="0" dirty="0" smtClean="0"/>
              <a:t>d by the type of after-hours on-call system one uses.  E.g., crisis hotline; peer counselors vs. professional staff.</a:t>
            </a:r>
          </a:p>
          <a:p>
            <a:r>
              <a:rPr lang="en-US" baseline="0" dirty="0" smtClean="0"/>
              <a:t>	-Our system requires initial contact w/ university police (a possible deterrent for some)</a:t>
            </a:r>
          </a:p>
          <a:p>
            <a:r>
              <a:rPr lang="en-US" baseline="0" dirty="0" smtClean="0"/>
              <a:t>	-Counselor on call 1 week at a time; Receiving 1 comp day per week on-call but still must report to work morning after a night call</a:t>
            </a:r>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8</a:t>
            </a:fld>
            <a:endParaRPr lang="en-US" dirty="0"/>
          </a:p>
        </p:txBody>
      </p:sp>
    </p:spTree>
    <p:extLst>
      <p:ext uri="{BB962C8B-B14F-4D97-AF65-F5344CB8AC3E}">
        <p14:creationId xmlns:p14="http://schemas.microsoft.com/office/powerpoint/2010/main" val="168324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E318DB-2887-4C6B-8095-019779E49377}" type="slidenum">
              <a:rPr lang="en-US" smtClean="0"/>
              <a:pPr/>
              <a:t>9</a:t>
            </a:fld>
            <a:endParaRPr lang="en-US" dirty="0"/>
          </a:p>
        </p:txBody>
      </p:sp>
    </p:spTree>
    <p:extLst>
      <p:ext uri="{BB962C8B-B14F-4D97-AF65-F5344CB8AC3E}">
        <p14:creationId xmlns:p14="http://schemas.microsoft.com/office/powerpoint/2010/main" val="1332698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ChangeArrowheads="1"/>
          </p:cNvSpPr>
          <p:nvPr/>
        </p:nvSpPr>
        <p:spPr bwMode="ltGray">
          <a:xfrm>
            <a:off x="0" y="0"/>
            <a:ext cx="825500" cy="6858000"/>
          </a:xfrm>
          <a:prstGeom prst="rect">
            <a:avLst/>
          </a:prstGeom>
          <a:solidFill>
            <a:schemeClr val="tx2">
              <a:alpha val="50000"/>
            </a:schemeClr>
          </a:solidFill>
          <a:ln>
            <a:noFill/>
          </a:ln>
          <a:extLst>
            <a:ext uri="{91240B29-F687-4F45-9708-019B960494DF}">
              <a14:hiddenLine xmlns:a14="http://schemas.microsoft.com/office/drawing/2010/main" w="9525">
                <a:solidFill>
                  <a:schemeClr val="bg1"/>
                </a:solidFill>
                <a:miter lim="800000"/>
                <a:headEnd/>
                <a:tailEnd/>
              </a14:hiddenLine>
            </a:ext>
          </a:extLst>
        </p:spPr>
        <p:txBody>
          <a:bodyPr wrap="none" anchor="ctr"/>
          <a:lstStyle/>
          <a:p>
            <a:endParaRPr lang="en-US" dirty="0"/>
          </a:p>
        </p:txBody>
      </p:sp>
      <p:sp>
        <p:nvSpPr>
          <p:cNvPr id="3075" name="Rectangle 3"/>
          <p:cNvSpPr>
            <a:spLocks noGrp="1" noChangeArrowheads="1"/>
          </p:cNvSpPr>
          <p:nvPr>
            <p:ph type="ctrTitle"/>
          </p:nvPr>
        </p:nvSpPr>
        <p:spPr>
          <a:xfrm>
            <a:off x="685800" y="2133600"/>
            <a:ext cx="7772400" cy="1143000"/>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lvl1pPr>
          </a:lstStyle>
          <a:p>
            <a:pPr lvl="0"/>
            <a:r>
              <a:rPr lang="en-US" noProof="0" smtClean="0"/>
              <a:t>Click to edit Master title style</a:t>
            </a:r>
          </a:p>
        </p:txBody>
      </p:sp>
      <p:sp>
        <p:nvSpPr>
          <p:cNvPr id="3076" name="Rectangle 4"/>
          <p:cNvSpPr>
            <a:spLocks noGrp="1" noChangeArrowheads="1"/>
          </p:cNvSpPr>
          <p:nvPr>
            <p:ph type="subTitle" idx="1"/>
          </p:nvPr>
        </p:nvSpPr>
        <p:spPr>
          <a:xfrm>
            <a:off x="1447800" y="3886200"/>
            <a:ext cx="6400800" cy="1752600"/>
          </a:xfrm>
        </p:spPr>
        <p:txBody>
          <a:bodyPr/>
          <a:lstStyle>
            <a:lvl1pPr marL="0" indent="0" algn="ctr">
              <a:buFontTx/>
              <a:buNone/>
              <a:defRPr/>
            </a:lvl1pPr>
          </a:lstStyle>
          <a:p>
            <a:pPr lvl="0"/>
            <a:r>
              <a:rPr lang="en-US" noProof="0" smtClean="0"/>
              <a:t>Click to edit Master subtitle style</a:t>
            </a:r>
          </a:p>
        </p:txBody>
      </p:sp>
      <p:sp>
        <p:nvSpPr>
          <p:cNvPr id="3077" name="Rectangle 5"/>
          <p:cNvSpPr>
            <a:spLocks noGrp="1" noChangeArrowheads="1"/>
          </p:cNvSpPr>
          <p:nvPr>
            <p:ph type="dt" sz="half" idx="2"/>
          </p:nvPr>
        </p:nvSpPr>
        <p:spPr/>
        <p:txBody>
          <a:bodyPr/>
          <a:lstStyle>
            <a:lvl1pPr>
              <a:defRPr>
                <a:solidFill>
                  <a:srgbClr val="CCECFF"/>
                </a:solidFill>
              </a:defRPr>
            </a:lvl1pPr>
          </a:lstStyle>
          <a:p>
            <a:fld id="{B3F9496F-BE7C-4D33-8B96-DD467CF95809}" type="datetimeFigureOut">
              <a:rPr lang="en-US" smtClean="0"/>
              <a:pPr/>
              <a:t>6/11/2013</a:t>
            </a:fld>
            <a:endParaRPr lang="en-US" dirty="0"/>
          </a:p>
        </p:txBody>
      </p:sp>
      <p:sp>
        <p:nvSpPr>
          <p:cNvPr id="3078" name="Rectangle 6"/>
          <p:cNvSpPr>
            <a:spLocks noGrp="1" noChangeArrowheads="1"/>
          </p:cNvSpPr>
          <p:nvPr>
            <p:ph type="ftr" sz="quarter" idx="3"/>
          </p:nvPr>
        </p:nvSpPr>
        <p:spPr/>
        <p:txBody>
          <a:bodyPr/>
          <a:lstStyle>
            <a:lvl1pPr>
              <a:defRPr>
                <a:solidFill>
                  <a:srgbClr val="CCECFF"/>
                </a:solidFill>
              </a:defRPr>
            </a:lvl1pPr>
          </a:lstStyle>
          <a:p>
            <a:endParaRPr lang="en-US" dirty="0"/>
          </a:p>
        </p:txBody>
      </p:sp>
      <p:sp>
        <p:nvSpPr>
          <p:cNvPr id="3079" name="Rectangle 7"/>
          <p:cNvSpPr>
            <a:spLocks noGrp="1" noChangeArrowheads="1"/>
          </p:cNvSpPr>
          <p:nvPr>
            <p:ph type="sldNum" sz="quarter" idx="4"/>
          </p:nvPr>
        </p:nvSpPr>
        <p:spPr/>
        <p:txBody>
          <a:bodyPr/>
          <a:lstStyle>
            <a:lvl1pPr>
              <a:defRPr>
                <a:solidFill>
                  <a:srgbClr val="CCECFF"/>
                </a:solidFill>
              </a:defRPr>
            </a:lvl1pPr>
          </a:lstStyle>
          <a:p>
            <a:fld id="{1D9409B4-7242-4EDC-8979-0A300341D16B}" type="slidenum">
              <a:rPr lang="en-US" smtClean="0"/>
              <a:pPr/>
              <a:t>‹#›</a:t>
            </a:fld>
            <a:endParaRPr lang="en-US" dirty="0"/>
          </a:p>
        </p:txBody>
      </p:sp>
      <p:sp>
        <p:nvSpPr>
          <p:cNvPr id="3080" name="Rectangle 8"/>
          <p:cNvSpPr>
            <a:spLocks noChangeArrowheads="1"/>
          </p:cNvSpPr>
          <p:nvPr/>
        </p:nvSpPr>
        <p:spPr bwMode="ltGray">
          <a:xfrm>
            <a:off x="0" y="3543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2000"/>
                                  </p:stCondLst>
                                  <p:childTnLst>
                                    <p:set>
                                      <p:cBhvr>
                                        <p:cTn id="6" dur="1" fill="hold">
                                          <p:stCondLst>
                                            <p:cond delay="0"/>
                                          </p:stCondLst>
                                        </p:cTn>
                                        <p:tgtEl>
                                          <p:spTgt spid="3074"/>
                                        </p:tgtEl>
                                        <p:attrNameLst>
                                          <p:attrName>style.visibility</p:attrName>
                                        </p:attrNameLst>
                                      </p:cBhvr>
                                      <p:to>
                                        <p:strVal val="visible"/>
                                      </p:to>
                                    </p:set>
                                    <p:animEffect transition="in" filter="wipe(up)">
                                      <p:cBhvr>
                                        <p:cTn id="7" dur="500"/>
                                        <p:tgtEl>
                                          <p:spTgt spid="3074"/>
                                        </p:tgtEl>
                                      </p:cBhvr>
                                    </p:animEffect>
                                  </p:childTnLst>
                                </p:cTn>
                              </p:par>
                            </p:childTnLst>
                          </p:cTn>
                        </p:par>
                        <p:par>
                          <p:cTn id="8" fill="hold" nodeType="afterGroup">
                            <p:stCondLst>
                              <p:cond delay="2500"/>
                            </p:stCondLst>
                            <p:childTnLst>
                              <p:par>
                                <p:cTn id="9" presetID="22" presetClass="entr" presetSubtype="2" fill="hold" grpId="0" nodeType="afterEffect">
                                  <p:stCondLst>
                                    <p:cond delay="3000"/>
                                  </p:stCondLst>
                                  <p:childTnLst>
                                    <p:set>
                                      <p:cBhvr>
                                        <p:cTn id="10" dur="1" fill="hold">
                                          <p:stCondLst>
                                            <p:cond delay="0"/>
                                          </p:stCondLst>
                                        </p:cTn>
                                        <p:tgtEl>
                                          <p:spTgt spid="3080"/>
                                        </p:tgtEl>
                                        <p:attrNameLst>
                                          <p:attrName>style.visibility</p:attrName>
                                        </p:attrNameLst>
                                      </p:cBhvr>
                                      <p:to>
                                        <p:strVal val="visible"/>
                                      </p:to>
                                    </p:set>
                                    <p:animEffect transition="in" filter="wipe(right)">
                                      <p:cBhvr>
                                        <p:cTn id="11" dur="500"/>
                                        <p:tgtEl>
                                          <p:spTgt spid="3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080"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3966806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0800" y="457200"/>
            <a:ext cx="20574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457200"/>
            <a:ext cx="60198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816730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3268333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2029513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3919881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1417283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657903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1465095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1973784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3F9496F-BE7C-4D33-8B96-DD467CF95809}" type="datetimeFigureOut">
              <a:rPr lang="en-US" smtClean="0"/>
              <a:pPr/>
              <a:t>6/11/2013</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D9409B4-7242-4EDC-8979-0A300341D16B}" type="slidenum">
              <a:rPr lang="en-US" smtClean="0"/>
              <a:pPr/>
              <a:t>‹#›</a:t>
            </a:fld>
            <a:endParaRPr lang="en-US" dirty="0"/>
          </a:p>
        </p:txBody>
      </p:sp>
    </p:spTree>
    <p:extLst>
      <p:ext uri="{BB962C8B-B14F-4D97-AF65-F5344CB8AC3E}">
        <p14:creationId xmlns:p14="http://schemas.microsoft.com/office/powerpoint/2010/main" val="968860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28600"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2"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B3F9496F-BE7C-4D33-8B96-DD467CF95809}" type="datetimeFigureOut">
              <a:rPr lang="en-US" smtClean="0"/>
              <a:pPr/>
              <a:t>6/11/2013</a:t>
            </a:fld>
            <a:endParaRPr lang="en-US" dirty="0"/>
          </a:p>
        </p:txBody>
      </p:sp>
      <p:sp>
        <p:nvSpPr>
          <p:cNvPr id="2053"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en-US" dirty="0"/>
          </a:p>
        </p:txBody>
      </p:sp>
      <p:sp>
        <p:nvSpPr>
          <p:cNvPr id="2054"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1D9409B4-7242-4EDC-8979-0A300341D16B}" type="slidenum">
              <a:rPr lang="en-US" smtClean="0"/>
              <a:pPr/>
              <a:t>‹#›</a:t>
            </a:fld>
            <a:endParaRPr lang="en-US" dirty="0"/>
          </a:p>
        </p:txBody>
      </p:sp>
      <p:sp>
        <p:nvSpPr>
          <p:cNvPr id="2055" name="Rectangle 7"/>
          <p:cNvSpPr>
            <a:spLocks noChangeArrowheads="1"/>
          </p:cNvSpPr>
          <p:nvPr/>
        </p:nvSpPr>
        <p:spPr bwMode="gray">
          <a:xfrm>
            <a:off x="0" y="1638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dirty="0"/>
          </a:p>
        </p:txBody>
      </p:sp>
    </p:spTree>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afterEffect">
                                  <p:stCondLst>
                                    <p:cond delay="3000"/>
                                  </p:stCondLst>
                                  <p:childTnLst>
                                    <p:set>
                                      <p:cBhvr>
                                        <p:cTn id="6" dur="1" fill="hold">
                                          <p:stCondLst>
                                            <p:cond delay="0"/>
                                          </p:stCondLst>
                                        </p:cTn>
                                        <p:tgtEl>
                                          <p:spTgt spid="2055"/>
                                        </p:tgtEl>
                                        <p:attrNameLst>
                                          <p:attrName>style.visibility</p:attrName>
                                        </p:attrNameLst>
                                      </p:cBhvr>
                                      <p:to>
                                        <p:strVal val="visible"/>
                                      </p:to>
                                    </p:set>
                                    <p:animEffect transition="in" filter="wipe(right)">
                                      <p:cBhvr>
                                        <p:cTn id="7" dur="5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animBg="1"/>
    </p:bldLst>
  </p:timing>
  <p:txStyles>
    <p:titleStyle>
      <a:lvl1pPr algn="ctr"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2pPr>
      <a:lvl3pPr algn="ctr"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3pPr>
      <a:lvl4pPr algn="ctr"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4pPr>
      <a:lvl5pPr algn="ctr"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5pPr>
      <a:lvl6pPr marL="457200" algn="ctr"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1" fontAlgn="base" hangingPunct="1">
        <a:spcBef>
          <a:spcPct val="20000"/>
        </a:spcBef>
        <a:spcAft>
          <a:spcPct val="0"/>
        </a:spcAft>
        <a:buClr>
          <a:schemeClr val="folHlink"/>
        </a:buClr>
        <a:buChar char="•"/>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folHlink"/>
        </a:buClr>
        <a:buChar char="•"/>
        <a:defRPr kumimoji="1"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folHlink"/>
        </a:buClr>
        <a:buChar char="•"/>
        <a:defRPr kumimoji="1"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kumimoji="1"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folHlink"/>
        </a:buClr>
        <a:buChar char="•"/>
        <a:defRPr kumimoji="1"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Char char="•"/>
        <a:defRPr kumimoji="1"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Char char="•"/>
        <a:defRPr kumimoji="1"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Char char="•"/>
        <a:defRPr kumimoji="1"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Char char="•"/>
        <a:defRPr kumimoji="1"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Counselors As Mental Health Consultants</a:t>
            </a:r>
            <a:endParaRPr lang="en-US" sz="4800" dirty="0"/>
          </a:p>
        </p:txBody>
      </p:sp>
      <p:sp>
        <p:nvSpPr>
          <p:cNvPr id="3" name="Subtitle 2"/>
          <p:cNvSpPr>
            <a:spLocks noGrp="1"/>
          </p:cNvSpPr>
          <p:nvPr>
            <p:ph type="subTitle" idx="1"/>
          </p:nvPr>
        </p:nvSpPr>
        <p:spPr/>
        <p:txBody>
          <a:bodyPr>
            <a:normAutofit fontScale="77500" lnSpcReduction="20000"/>
          </a:bodyPr>
          <a:lstStyle/>
          <a:p>
            <a:r>
              <a:rPr lang="en-US" dirty="0" smtClean="0"/>
              <a:t>Sharon Mitchell, Jessalyn Klein, &amp; Brad Linn</a:t>
            </a:r>
          </a:p>
          <a:p>
            <a:endParaRPr lang="en-US" dirty="0"/>
          </a:p>
          <a:p>
            <a:r>
              <a:rPr lang="en-US" sz="2600" dirty="0" smtClean="0"/>
              <a:t>University at Buffalo</a:t>
            </a:r>
          </a:p>
          <a:p>
            <a:r>
              <a:rPr lang="en-US" sz="2600" dirty="0" smtClean="0"/>
              <a:t>Counseling Services</a:t>
            </a:r>
            <a:endParaRPr lang="en-US" sz="2600" dirty="0"/>
          </a:p>
        </p:txBody>
      </p:sp>
    </p:spTree>
    <p:extLst>
      <p:ext uri="{BB962C8B-B14F-4D97-AF65-F5344CB8AC3E}">
        <p14:creationId xmlns:p14="http://schemas.microsoft.com/office/powerpoint/2010/main" val="3035608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On-Call POC: Demographics </a:t>
            </a:r>
            <a:br>
              <a:rPr lang="en-US" dirty="0" smtClean="0"/>
            </a:br>
            <a:r>
              <a:rPr lang="en-US" sz="2800" dirty="0" smtClean="0"/>
              <a:t>(n =41)</a:t>
            </a:r>
            <a:endParaRPr lang="en-US"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88490154"/>
              </p:ext>
            </p:extLst>
          </p:nvPr>
        </p:nvGraphicFramePr>
        <p:xfrm>
          <a:off x="685800" y="1981200"/>
          <a:ext cx="1752600" cy="1447800"/>
        </p:xfrm>
        <a:graphic>
          <a:graphicData uri="http://schemas.openxmlformats.org/drawingml/2006/table">
            <a:tbl>
              <a:tblPr firstRow="1" bandRow="1">
                <a:tableStyleId>{93296810-A885-4BE3-A3E7-6D5BEEA58F35}</a:tableStyleId>
              </a:tblPr>
              <a:tblGrid>
                <a:gridCol w="1066800"/>
                <a:gridCol w="685800"/>
              </a:tblGrid>
              <a:tr h="482600">
                <a:tc>
                  <a:txBody>
                    <a:bodyPr/>
                    <a:lstStyle/>
                    <a:p>
                      <a:pPr algn="ctr"/>
                      <a:r>
                        <a:rPr lang="en-US" dirty="0" smtClean="0"/>
                        <a:t>Gender</a:t>
                      </a:r>
                      <a:endParaRPr lang="en-US" dirty="0"/>
                    </a:p>
                  </a:txBody>
                  <a:tcPr/>
                </a:tc>
                <a:tc>
                  <a:txBody>
                    <a:bodyPr/>
                    <a:lstStyle/>
                    <a:p>
                      <a:pPr algn="ctr"/>
                      <a:r>
                        <a:rPr lang="en-US" dirty="0" smtClean="0"/>
                        <a:t>%</a:t>
                      </a:r>
                      <a:endParaRPr lang="en-US" dirty="0"/>
                    </a:p>
                  </a:txBody>
                  <a:tcPr/>
                </a:tc>
              </a:tr>
              <a:tr h="482600">
                <a:tc>
                  <a:txBody>
                    <a:bodyPr/>
                    <a:lstStyle/>
                    <a:p>
                      <a:r>
                        <a:rPr lang="en-US" dirty="0" smtClean="0"/>
                        <a:t>Male</a:t>
                      </a:r>
                      <a:endParaRPr lang="en-US" dirty="0"/>
                    </a:p>
                  </a:txBody>
                  <a:tcPr/>
                </a:tc>
                <a:tc>
                  <a:txBody>
                    <a:bodyPr/>
                    <a:lstStyle/>
                    <a:p>
                      <a:pPr algn="ctr"/>
                      <a:r>
                        <a:rPr lang="en-US" dirty="0" smtClean="0"/>
                        <a:t>51%</a:t>
                      </a:r>
                      <a:endParaRPr lang="en-US" dirty="0"/>
                    </a:p>
                  </a:txBody>
                  <a:tcPr/>
                </a:tc>
              </a:tr>
              <a:tr h="482600">
                <a:tc>
                  <a:txBody>
                    <a:bodyPr/>
                    <a:lstStyle/>
                    <a:p>
                      <a:r>
                        <a:rPr lang="en-US" dirty="0" smtClean="0"/>
                        <a:t>Female</a:t>
                      </a:r>
                      <a:endParaRPr lang="en-US" dirty="0"/>
                    </a:p>
                  </a:txBody>
                  <a:tcPr/>
                </a:tc>
                <a:tc>
                  <a:txBody>
                    <a:bodyPr/>
                    <a:lstStyle/>
                    <a:p>
                      <a:pPr algn="ctr"/>
                      <a:r>
                        <a:rPr lang="en-US" dirty="0" smtClean="0"/>
                        <a:t>49%</a:t>
                      </a:r>
                      <a:endParaRPr lang="en-US"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606121675"/>
              </p:ext>
            </p:extLst>
          </p:nvPr>
        </p:nvGraphicFramePr>
        <p:xfrm>
          <a:off x="685800" y="3733800"/>
          <a:ext cx="2438400" cy="1371600"/>
        </p:xfrm>
        <a:graphic>
          <a:graphicData uri="http://schemas.openxmlformats.org/drawingml/2006/table">
            <a:tbl>
              <a:tblPr firstRow="1" bandRow="1">
                <a:tableStyleId>{93296810-A885-4BE3-A3E7-6D5BEEA58F35}</a:tableStyleId>
              </a:tblPr>
              <a:tblGrid>
                <a:gridCol w="1752600"/>
                <a:gridCol w="685800"/>
              </a:tblGrid>
              <a:tr h="498886">
                <a:tc>
                  <a:txBody>
                    <a:bodyPr/>
                    <a:lstStyle/>
                    <a:p>
                      <a:pPr algn="ctr"/>
                      <a:r>
                        <a:rPr lang="en-US" dirty="0" smtClean="0"/>
                        <a:t>Academic Status</a:t>
                      </a:r>
                      <a:endParaRPr lang="en-US" dirty="0"/>
                    </a:p>
                  </a:txBody>
                  <a:tcPr/>
                </a:tc>
                <a:tc>
                  <a:txBody>
                    <a:bodyPr/>
                    <a:lstStyle/>
                    <a:p>
                      <a:pPr algn="ctr"/>
                      <a:r>
                        <a:rPr lang="en-US" dirty="0" smtClean="0"/>
                        <a:t>%</a:t>
                      </a:r>
                      <a:endParaRPr lang="en-US" dirty="0"/>
                    </a:p>
                  </a:txBody>
                  <a:tcPr/>
                </a:tc>
              </a:tr>
              <a:tr h="289037">
                <a:tc>
                  <a:txBody>
                    <a:bodyPr/>
                    <a:lstStyle/>
                    <a:p>
                      <a:r>
                        <a:rPr lang="en-US" dirty="0" smtClean="0"/>
                        <a:t>Undergraduate</a:t>
                      </a:r>
                      <a:endParaRPr lang="en-US" dirty="0"/>
                    </a:p>
                  </a:txBody>
                  <a:tcPr/>
                </a:tc>
                <a:tc>
                  <a:txBody>
                    <a:bodyPr/>
                    <a:lstStyle/>
                    <a:p>
                      <a:pPr algn="ctr"/>
                      <a:r>
                        <a:rPr lang="en-US" dirty="0" smtClean="0"/>
                        <a:t>67%</a:t>
                      </a:r>
                      <a:endParaRPr lang="en-US" dirty="0"/>
                    </a:p>
                  </a:txBody>
                  <a:tcPr/>
                </a:tc>
              </a:tr>
              <a:tr h="289037">
                <a:tc>
                  <a:txBody>
                    <a:bodyPr/>
                    <a:lstStyle/>
                    <a:p>
                      <a:r>
                        <a:rPr lang="en-US" dirty="0" smtClean="0"/>
                        <a:t>Graduate</a:t>
                      </a:r>
                      <a:endParaRPr lang="en-US" dirty="0"/>
                    </a:p>
                  </a:txBody>
                  <a:tcPr/>
                </a:tc>
                <a:tc>
                  <a:txBody>
                    <a:bodyPr/>
                    <a:lstStyle/>
                    <a:p>
                      <a:pPr algn="ctr"/>
                      <a:r>
                        <a:rPr lang="en-US" dirty="0" smtClean="0"/>
                        <a:t>25%</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52791789"/>
              </p:ext>
            </p:extLst>
          </p:nvPr>
        </p:nvGraphicFramePr>
        <p:xfrm>
          <a:off x="5943600" y="1961830"/>
          <a:ext cx="2590800" cy="2762570"/>
        </p:xfrm>
        <a:graphic>
          <a:graphicData uri="http://schemas.openxmlformats.org/drawingml/2006/table">
            <a:tbl>
              <a:tblPr firstRow="1" bandRow="1">
                <a:tableStyleId>{5C22544A-7EE6-4342-B048-85BDC9FD1C3A}</a:tableStyleId>
              </a:tblPr>
              <a:tblGrid>
                <a:gridCol w="1905000"/>
                <a:gridCol w="685800"/>
              </a:tblGrid>
              <a:tr h="583250">
                <a:tc>
                  <a:txBody>
                    <a:bodyPr/>
                    <a:lstStyle/>
                    <a:p>
                      <a:pPr algn="ctr"/>
                      <a:r>
                        <a:rPr lang="en-US" dirty="0" smtClean="0"/>
                        <a:t>Race/Ethnicity</a:t>
                      </a:r>
                      <a:endParaRPr lang="en-US" dirty="0"/>
                    </a:p>
                  </a:txBody>
                  <a:tcPr/>
                </a:tc>
                <a:tc>
                  <a:txBody>
                    <a:bodyPr/>
                    <a:lstStyle/>
                    <a:p>
                      <a:pPr algn="ctr"/>
                      <a:r>
                        <a:rPr lang="en-US" dirty="0" smtClean="0"/>
                        <a:t>%</a:t>
                      </a:r>
                      <a:endParaRPr lang="en-US" dirty="0"/>
                    </a:p>
                  </a:txBody>
                  <a:tcPr/>
                </a:tc>
              </a:tr>
              <a:tr h="451325">
                <a:tc>
                  <a:txBody>
                    <a:bodyPr/>
                    <a:lstStyle/>
                    <a:p>
                      <a:r>
                        <a:rPr lang="en-US" dirty="0" smtClean="0"/>
                        <a:t>Caucasian</a:t>
                      </a:r>
                      <a:endParaRPr lang="en-US" dirty="0"/>
                    </a:p>
                  </a:txBody>
                  <a:tcPr/>
                </a:tc>
                <a:tc>
                  <a:txBody>
                    <a:bodyPr/>
                    <a:lstStyle/>
                    <a:p>
                      <a:pPr algn="ctr"/>
                      <a:r>
                        <a:rPr lang="en-US" dirty="0" smtClean="0"/>
                        <a:t>68%</a:t>
                      </a:r>
                      <a:endParaRPr lang="en-US" dirty="0"/>
                    </a:p>
                  </a:txBody>
                  <a:tcPr/>
                </a:tc>
              </a:tr>
              <a:tr h="451325">
                <a:tc>
                  <a:txBody>
                    <a:bodyPr/>
                    <a:lstStyle/>
                    <a:p>
                      <a:r>
                        <a:rPr lang="en-US" dirty="0" smtClean="0"/>
                        <a:t>Asian</a:t>
                      </a:r>
                      <a:endParaRPr lang="en-US" dirty="0"/>
                    </a:p>
                  </a:txBody>
                  <a:tcPr/>
                </a:tc>
                <a:tc>
                  <a:txBody>
                    <a:bodyPr/>
                    <a:lstStyle/>
                    <a:p>
                      <a:pPr algn="ctr"/>
                      <a:r>
                        <a:rPr lang="en-US" dirty="0" smtClean="0"/>
                        <a:t>15%</a:t>
                      </a:r>
                      <a:endParaRPr lang="en-US" dirty="0"/>
                    </a:p>
                  </a:txBody>
                  <a:tcPr/>
                </a:tc>
              </a:tr>
              <a:tr h="451325">
                <a:tc>
                  <a:txBody>
                    <a:bodyPr/>
                    <a:lstStyle/>
                    <a:p>
                      <a:r>
                        <a:rPr lang="en-US" dirty="0" smtClean="0"/>
                        <a:t>Black</a:t>
                      </a:r>
                      <a:endParaRPr lang="en-US" dirty="0"/>
                    </a:p>
                  </a:txBody>
                  <a:tcPr/>
                </a:tc>
                <a:tc>
                  <a:txBody>
                    <a:bodyPr/>
                    <a:lstStyle/>
                    <a:p>
                      <a:pPr algn="ctr"/>
                      <a:r>
                        <a:rPr lang="en-US" dirty="0" smtClean="0"/>
                        <a:t>5%</a:t>
                      </a:r>
                      <a:endParaRPr lang="en-US" dirty="0"/>
                    </a:p>
                  </a:txBody>
                  <a:tcPr/>
                </a:tc>
              </a:tr>
              <a:tr h="4513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Hispanic</a:t>
                      </a:r>
                    </a:p>
                  </a:txBody>
                  <a:tcPr/>
                </a:tc>
                <a:tc>
                  <a:txBody>
                    <a:bodyPr/>
                    <a:lstStyle/>
                    <a:p>
                      <a:pPr algn="ctr"/>
                      <a:r>
                        <a:rPr lang="en-US" dirty="0" smtClean="0"/>
                        <a:t>5%</a:t>
                      </a:r>
                      <a:endParaRPr lang="en-US" dirty="0"/>
                    </a:p>
                  </a:txBody>
                  <a:tcPr/>
                </a:tc>
              </a:tr>
              <a:tr h="374020">
                <a:tc>
                  <a:txBody>
                    <a:bodyPr/>
                    <a:lstStyle/>
                    <a:p>
                      <a:r>
                        <a:rPr lang="en-US" dirty="0" smtClean="0"/>
                        <a:t>Other</a:t>
                      </a:r>
                      <a:endParaRPr lang="en-US" dirty="0"/>
                    </a:p>
                  </a:txBody>
                  <a:tcPr/>
                </a:tc>
                <a:tc>
                  <a:txBody>
                    <a:bodyPr/>
                    <a:lstStyle/>
                    <a:p>
                      <a:pPr algn="ctr"/>
                      <a:r>
                        <a:rPr lang="en-US" dirty="0" smtClean="0"/>
                        <a:t>3%</a:t>
                      </a:r>
                      <a:endParaRPr lang="en-US" dirty="0"/>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794441524"/>
              </p:ext>
            </p:extLst>
          </p:nvPr>
        </p:nvGraphicFramePr>
        <p:xfrm>
          <a:off x="3200400" y="1996440"/>
          <a:ext cx="2209800" cy="1737360"/>
        </p:xfrm>
        <a:graphic>
          <a:graphicData uri="http://schemas.openxmlformats.org/drawingml/2006/table">
            <a:tbl>
              <a:tblPr firstRow="1" bandRow="1">
                <a:tableStyleId>{5C22544A-7EE6-4342-B048-85BDC9FD1C3A}</a:tableStyleId>
              </a:tblPr>
              <a:tblGrid>
                <a:gridCol w="1524000"/>
                <a:gridCol w="685800"/>
              </a:tblGrid>
              <a:tr h="533400">
                <a:tc>
                  <a:txBody>
                    <a:bodyPr/>
                    <a:lstStyle/>
                    <a:p>
                      <a:pPr algn="ctr"/>
                      <a:r>
                        <a:rPr lang="en-US" dirty="0" smtClean="0"/>
                        <a:t>Sexual Orientation</a:t>
                      </a:r>
                      <a:endParaRPr lang="en-US" dirty="0"/>
                    </a:p>
                  </a:txBody>
                  <a:tcPr/>
                </a:tc>
                <a:tc>
                  <a:txBody>
                    <a:bodyPr/>
                    <a:lstStyle/>
                    <a:p>
                      <a:pPr algn="ctr"/>
                      <a:r>
                        <a:rPr lang="en-US" dirty="0" smtClean="0"/>
                        <a:t>%</a:t>
                      </a:r>
                      <a:endParaRPr lang="en-US" dirty="0"/>
                    </a:p>
                  </a:txBody>
                  <a:tcPr/>
                </a:tc>
              </a:tr>
              <a:tr h="340359">
                <a:tc>
                  <a:txBody>
                    <a:bodyPr/>
                    <a:lstStyle/>
                    <a:p>
                      <a:r>
                        <a:rPr lang="en-US" dirty="0" smtClean="0"/>
                        <a:t>Heterosexual</a:t>
                      </a:r>
                      <a:endParaRPr lang="en-US" dirty="0"/>
                    </a:p>
                  </a:txBody>
                  <a:tcPr/>
                </a:tc>
                <a:tc>
                  <a:txBody>
                    <a:bodyPr/>
                    <a:lstStyle/>
                    <a:p>
                      <a:pPr algn="ctr"/>
                      <a:r>
                        <a:rPr lang="en-US" dirty="0" smtClean="0"/>
                        <a:t>71%</a:t>
                      </a:r>
                      <a:endParaRPr lang="en-US" dirty="0"/>
                    </a:p>
                  </a:txBody>
                  <a:tcPr/>
                </a:tc>
              </a:tr>
              <a:tr h="284480">
                <a:tc>
                  <a:txBody>
                    <a:bodyPr/>
                    <a:lstStyle/>
                    <a:p>
                      <a:r>
                        <a:rPr lang="en-US" dirty="0" smtClean="0"/>
                        <a:t>LGBTQ</a:t>
                      </a:r>
                      <a:endParaRPr lang="en-US" dirty="0"/>
                    </a:p>
                  </a:txBody>
                  <a:tcPr/>
                </a:tc>
                <a:tc>
                  <a:txBody>
                    <a:bodyPr/>
                    <a:lstStyle/>
                    <a:p>
                      <a:pPr algn="ctr"/>
                      <a:r>
                        <a:rPr lang="en-US" dirty="0" smtClean="0"/>
                        <a:t>17%</a:t>
                      </a:r>
                      <a:endParaRPr lang="en-US" dirty="0"/>
                    </a:p>
                  </a:txBody>
                  <a:tcPr/>
                </a:tc>
              </a:tr>
              <a:tr h="223520">
                <a:tc>
                  <a:txBody>
                    <a:bodyPr/>
                    <a:lstStyle/>
                    <a:p>
                      <a:r>
                        <a:rPr lang="en-US" dirty="0" smtClean="0"/>
                        <a:t>Unknown</a:t>
                      </a:r>
                      <a:endParaRPr lang="en-US" dirty="0"/>
                    </a:p>
                  </a:txBody>
                  <a:tcPr/>
                </a:tc>
                <a:tc>
                  <a:txBody>
                    <a:bodyPr/>
                    <a:lstStyle/>
                    <a:p>
                      <a:pPr algn="ctr"/>
                      <a:r>
                        <a:rPr lang="en-US" dirty="0" smtClean="0"/>
                        <a:t>12%</a:t>
                      </a:r>
                      <a:endParaRPr lang="en-US"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225213407"/>
              </p:ext>
            </p:extLst>
          </p:nvPr>
        </p:nvGraphicFramePr>
        <p:xfrm>
          <a:off x="685800" y="5410200"/>
          <a:ext cx="3733800" cy="370840"/>
        </p:xfrm>
        <a:graphic>
          <a:graphicData uri="http://schemas.openxmlformats.org/drawingml/2006/table">
            <a:tbl>
              <a:tblPr firstRow="1" bandRow="1">
                <a:tableStyleId>{5C22544A-7EE6-4342-B048-85BDC9FD1C3A}</a:tableStyleId>
              </a:tblPr>
              <a:tblGrid>
                <a:gridCol w="3733800"/>
              </a:tblGrid>
              <a:tr h="370840">
                <a:tc>
                  <a:txBody>
                    <a:bodyPr/>
                    <a:lstStyle/>
                    <a:p>
                      <a:r>
                        <a:rPr lang="en-US" dirty="0" smtClean="0"/>
                        <a:t>International Students = 19%</a:t>
                      </a:r>
                      <a:endParaRPr lang="en-US" dirty="0"/>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779118165"/>
              </p:ext>
            </p:extLst>
          </p:nvPr>
        </p:nvGraphicFramePr>
        <p:xfrm>
          <a:off x="4876800" y="5425440"/>
          <a:ext cx="3200400" cy="365760"/>
        </p:xfrm>
        <a:graphic>
          <a:graphicData uri="http://schemas.openxmlformats.org/drawingml/2006/table">
            <a:tbl>
              <a:tblPr firstRow="1" bandRow="1">
                <a:tableStyleId>{5C22544A-7EE6-4342-B048-85BDC9FD1C3A}</a:tableStyleId>
              </a:tblPr>
              <a:tblGrid>
                <a:gridCol w="3200400"/>
              </a:tblGrid>
              <a:tr h="0">
                <a:tc>
                  <a:txBody>
                    <a:bodyPr/>
                    <a:lstStyle/>
                    <a:p>
                      <a:r>
                        <a:rPr lang="en-US" dirty="0" smtClean="0"/>
                        <a:t>85% were current clients</a:t>
                      </a:r>
                      <a:endParaRPr lang="en-US" dirty="0"/>
                    </a:p>
                  </a:txBody>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4205186943"/>
              </p:ext>
            </p:extLst>
          </p:nvPr>
        </p:nvGraphicFramePr>
        <p:xfrm>
          <a:off x="3657600" y="3997960"/>
          <a:ext cx="1752600" cy="1107440"/>
        </p:xfrm>
        <a:graphic>
          <a:graphicData uri="http://schemas.openxmlformats.org/drawingml/2006/table">
            <a:tbl>
              <a:tblPr firstRow="1" bandRow="1">
                <a:tableStyleId>{073A0DAA-6AF3-43AB-8588-CEC1D06C72B9}</a:tableStyleId>
              </a:tblPr>
              <a:tblGrid>
                <a:gridCol w="1752600"/>
              </a:tblGrid>
              <a:tr h="0">
                <a:tc>
                  <a:txBody>
                    <a:bodyPr/>
                    <a:lstStyle/>
                    <a:p>
                      <a:pPr algn="ctr"/>
                      <a:r>
                        <a:rPr lang="en-US" dirty="0" smtClean="0"/>
                        <a:t>Age</a:t>
                      </a:r>
                      <a:endParaRPr lang="en-US" dirty="0"/>
                    </a:p>
                  </a:txBody>
                  <a:tcPr/>
                </a:tc>
              </a:tr>
              <a:tr h="370840">
                <a:tc>
                  <a:txBody>
                    <a:bodyPr/>
                    <a:lstStyle/>
                    <a:p>
                      <a:r>
                        <a:rPr lang="en-US" dirty="0" smtClean="0"/>
                        <a:t>Mean = 23.2</a:t>
                      </a:r>
                      <a:endParaRPr lang="en-US" dirty="0"/>
                    </a:p>
                  </a:txBody>
                  <a:tcPr/>
                </a:tc>
              </a:tr>
              <a:tr h="370840">
                <a:tc>
                  <a:txBody>
                    <a:bodyPr/>
                    <a:lstStyle/>
                    <a:p>
                      <a:r>
                        <a:rPr lang="en-US" dirty="0" smtClean="0"/>
                        <a:t>Range = 18-39</a:t>
                      </a:r>
                      <a:endParaRPr lang="en-US" dirty="0"/>
                    </a:p>
                  </a:txBody>
                  <a:tcPr/>
                </a:tc>
              </a:tr>
            </a:tbl>
          </a:graphicData>
        </a:graphic>
      </p:graphicFrame>
    </p:spTree>
    <p:extLst>
      <p:ext uri="{BB962C8B-B14F-4D97-AF65-F5344CB8AC3E}">
        <p14:creationId xmlns:p14="http://schemas.microsoft.com/office/powerpoint/2010/main" val="635738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On-Call </a:t>
            </a:r>
            <a:r>
              <a:rPr lang="en-US" dirty="0" err="1" smtClean="0"/>
              <a:t>Consultees</a:t>
            </a:r>
            <a:r>
              <a:rPr lang="en-US" dirty="0" smtClean="0"/>
              <a:t>: Description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90725"/>
              </p:ext>
            </p:extLst>
          </p:nvPr>
        </p:nvGraphicFramePr>
        <p:xfrm>
          <a:off x="685800" y="1981200"/>
          <a:ext cx="77724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712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On-Call Consultations</a:t>
            </a:r>
            <a:r>
              <a:rPr lang="en-US" dirty="0"/>
              <a:t>: </a:t>
            </a:r>
            <a:r>
              <a:rPr lang="en-US" dirty="0" smtClean="0"/>
              <a:t>Reasons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05797415"/>
              </p:ext>
            </p:extLst>
          </p:nvPr>
        </p:nvGraphicFramePr>
        <p:xfrm>
          <a:off x="685800" y="1981200"/>
          <a:ext cx="77724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07029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7772400" cy="1143000"/>
          </a:xfrm>
        </p:spPr>
        <p:txBody>
          <a:bodyPr>
            <a:normAutofit/>
          </a:bodyPr>
          <a:lstStyle/>
          <a:p>
            <a:r>
              <a:rPr lang="en-US" dirty="0" smtClean="0"/>
              <a:t>On-Call: Interventions</a:t>
            </a:r>
            <a:endParaRPr lang="en-US" dirty="0"/>
          </a:p>
        </p:txBody>
      </p:sp>
      <p:sp>
        <p:nvSpPr>
          <p:cNvPr id="3" name="Content Placeholder 2"/>
          <p:cNvSpPr>
            <a:spLocks noGrp="1"/>
          </p:cNvSpPr>
          <p:nvPr>
            <p:ph idx="1"/>
          </p:nvPr>
        </p:nvSpPr>
        <p:spPr>
          <a:xfrm>
            <a:off x="685800" y="1752600"/>
            <a:ext cx="7772400" cy="4114800"/>
          </a:xfrm>
        </p:spPr>
        <p:txBody>
          <a:bodyPr>
            <a:normAutofit fontScale="85000" lnSpcReduction="20000"/>
          </a:bodyPr>
          <a:lstStyle/>
          <a:p>
            <a:r>
              <a:rPr lang="en-US" dirty="0"/>
              <a:t>Coaching (95%)</a:t>
            </a:r>
          </a:p>
          <a:p>
            <a:pPr lvl="1"/>
            <a:r>
              <a:rPr lang="en-US" dirty="0"/>
              <a:t>Contracting for safety</a:t>
            </a:r>
          </a:p>
          <a:p>
            <a:pPr lvl="1"/>
            <a:r>
              <a:rPr lang="en-US" dirty="0"/>
              <a:t>Short-term coping skills or problem-solving</a:t>
            </a:r>
          </a:p>
          <a:p>
            <a:pPr lvl="1"/>
            <a:r>
              <a:rPr lang="en-US" dirty="0"/>
              <a:t>How to talk to someone you are concerned about</a:t>
            </a:r>
          </a:p>
          <a:p>
            <a:r>
              <a:rPr lang="en-US" dirty="0" smtClean="0"/>
              <a:t>Referred to Counseling Services (93%)</a:t>
            </a:r>
          </a:p>
          <a:p>
            <a:r>
              <a:rPr lang="en-US" dirty="0" smtClean="0"/>
              <a:t>Sent for hospital evaluation (7%)</a:t>
            </a:r>
          </a:p>
          <a:p>
            <a:r>
              <a:rPr lang="en-US" dirty="0" smtClean="0"/>
              <a:t>Referred to community services (2%)</a:t>
            </a:r>
          </a:p>
          <a:p>
            <a:r>
              <a:rPr lang="en-US" dirty="0" smtClean="0"/>
              <a:t>Other points of contact</a:t>
            </a:r>
          </a:p>
          <a:p>
            <a:pPr lvl="1"/>
            <a:r>
              <a:rPr lang="en-US" dirty="0" smtClean="0"/>
              <a:t>27% Students of Concern</a:t>
            </a:r>
          </a:p>
          <a:p>
            <a:pPr lvl="1"/>
            <a:r>
              <a:rPr lang="en-US" dirty="0" smtClean="0"/>
              <a:t>44% External Consultations</a:t>
            </a:r>
            <a:endParaRPr lang="en-US" dirty="0"/>
          </a:p>
        </p:txBody>
      </p:sp>
    </p:spTree>
    <p:extLst>
      <p:ext uri="{BB962C8B-B14F-4D97-AF65-F5344CB8AC3E}">
        <p14:creationId xmlns:p14="http://schemas.microsoft.com/office/powerpoint/2010/main" val="352728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arn(inVertical)">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arn(inVertical)">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barn(inVertical)">
                                      <p:cBhvr>
                                        <p:cTn id="36" dur="500"/>
                                        <p:tgtEl>
                                          <p:spTgt spid="3">
                                            <p:txEl>
                                              <p:pRg st="7" end="7"/>
                                            </p:txEl>
                                          </p:spTgt>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barn(inVertical)">
                                      <p:cBhvr>
                                        <p:cTn id="39" dur="500"/>
                                        <p:tgtEl>
                                          <p:spTgt spid="3">
                                            <p:txEl>
                                              <p:pRg st="8" end="8"/>
                                            </p:txEl>
                                          </p:spTgt>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barn(inVertical)">
                                      <p:cBhvr>
                                        <p:cTn id="4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On-Call: Case Examples</a:t>
            </a:r>
            <a:endParaRPr lang="en-US" dirty="0"/>
          </a:p>
        </p:txBody>
      </p:sp>
      <p:sp>
        <p:nvSpPr>
          <p:cNvPr id="3" name="Content Placeholder 2"/>
          <p:cNvSpPr>
            <a:spLocks noGrp="1"/>
          </p:cNvSpPr>
          <p:nvPr>
            <p:ph idx="1"/>
          </p:nvPr>
        </p:nvSpPr>
        <p:spPr>
          <a:xfrm>
            <a:off x="685800" y="1295400"/>
            <a:ext cx="7772400" cy="4114800"/>
          </a:xfrm>
        </p:spPr>
        <p:txBody>
          <a:bodyPr/>
          <a:lstStyle/>
          <a:p>
            <a:endParaRPr lang="en-US" dirty="0" smtClean="0"/>
          </a:p>
          <a:p>
            <a:endParaRPr lang="en-US" dirty="0"/>
          </a:p>
          <a:p>
            <a:r>
              <a:rPr lang="en-US" dirty="0" smtClean="0"/>
              <a:t>“My father is annoying me by calling all the time”</a:t>
            </a:r>
          </a:p>
          <a:p>
            <a:pPr marL="0" indent="0">
              <a:buNone/>
            </a:pPr>
            <a:endParaRPr lang="en-US" dirty="0" smtClean="0"/>
          </a:p>
          <a:p>
            <a:r>
              <a:rPr lang="en-US" dirty="0" smtClean="0"/>
              <a:t>“Holding on to distress all weekend”</a:t>
            </a:r>
          </a:p>
          <a:p>
            <a:endParaRPr lang="en-US" dirty="0"/>
          </a:p>
        </p:txBody>
      </p:sp>
    </p:spTree>
    <p:extLst>
      <p:ext uri="{BB962C8B-B14F-4D97-AF65-F5344CB8AC3E}">
        <p14:creationId xmlns:p14="http://schemas.microsoft.com/office/powerpoint/2010/main" val="1566842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Students of Concern Committee</a:t>
            </a:r>
            <a:endParaRPr lang="en-US" dirty="0"/>
          </a:p>
        </p:txBody>
      </p:sp>
      <p:sp>
        <p:nvSpPr>
          <p:cNvPr id="3" name="Content Placeholder 2"/>
          <p:cNvSpPr>
            <a:spLocks noGrp="1"/>
          </p:cNvSpPr>
          <p:nvPr>
            <p:ph idx="1"/>
          </p:nvPr>
        </p:nvSpPr>
        <p:spPr/>
        <p:txBody>
          <a:bodyPr>
            <a:normAutofit/>
          </a:bodyPr>
          <a:lstStyle/>
          <a:p>
            <a:pPr lvl="1"/>
            <a:r>
              <a:rPr lang="en-US" dirty="0" smtClean="0"/>
              <a:t>Representatives: University Police, Judicial Affairs, Residence Life, Health Services, Counseling Services, others as needed</a:t>
            </a:r>
          </a:p>
          <a:p>
            <a:pPr lvl="1"/>
            <a:r>
              <a:rPr lang="en-US" dirty="0" smtClean="0"/>
              <a:t>Meets weekly</a:t>
            </a:r>
          </a:p>
          <a:p>
            <a:pPr lvl="1"/>
            <a:r>
              <a:rPr lang="en-US" dirty="0"/>
              <a:t>H</a:t>
            </a:r>
            <a:r>
              <a:rPr lang="en-US" dirty="0" smtClean="0"/>
              <a:t>ospital transports for alcohol or mental health</a:t>
            </a:r>
          </a:p>
          <a:p>
            <a:pPr lvl="1"/>
            <a:r>
              <a:rPr lang="en-US" dirty="0" smtClean="0"/>
              <a:t>Role of Counseling Services Rep</a:t>
            </a:r>
          </a:p>
        </p:txBody>
      </p:sp>
    </p:spTree>
    <p:extLst>
      <p:ext uri="{BB962C8B-B14F-4D97-AF65-F5344CB8AC3E}">
        <p14:creationId xmlns:p14="http://schemas.microsoft.com/office/powerpoint/2010/main" val="4225580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 Referral Source, Contact</a:t>
            </a:r>
            <a:r>
              <a:rPr lang="en-US" dirty="0"/>
              <a:t> </a:t>
            </a:r>
            <a:r>
              <a:rPr lang="en-US" dirty="0" smtClean="0"/>
              <a:t>&amp; Transports </a:t>
            </a:r>
            <a:r>
              <a:rPr lang="en-US" sz="3100" dirty="0" smtClean="0"/>
              <a:t>(n = 136)</a:t>
            </a:r>
            <a:endParaRPr lang="en-US" sz="3100" dirty="0"/>
          </a:p>
        </p:txBody>
      </p:sp>
      <p:sp>
        <p:nvSpPr>
          <p:cNvPr id="3" name="Content Placeholder 2"/>
          <p:cNvSpPr>
            <a:spLocks noGrp="1"/>
          </p:cNvSpPr>
          <p:nvPr>
            <p:ph idx="1"/>
          </p:nvPr>
        </p:nvSpPr>
        <p:spPr>
          <a:xfrm>
            <a:off x="381000" y="1981200"/>
            <a:ext cx="8077200" cy="4114800"/>
          </a:xfrm>
        </p:spPr>
        <p:txBody>
          <a:bodyPr>
            <a:normAutofit/>
          </a:bodyPr>
          <a:lstStyle/>
          <a:p>
            <a:pPr lvl="1"/>
            <a:endParaRPr lang="en-US" dirty="0" smtClean="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841846321"/>
              </p:ext>
            </p:extLst>
          </p:nvPr>
        </p:nvGraphicFramePr>
        <p:xfrm>
          <a:off x="4800600" y="2438400"/>
          <a:ext cx="3810000" cy="1752600"/>
        </p:xfrm>
        <a:graphic>
          <a:graphicData uri="http://schemas.openxmlformats.org/drawingml/2006/table">
            <a:tbl>
              <a:tblPr firstRow="1" bandRow="1">
                <a:tableStyleId>{5C22544A-7EE6-4342-B048-85BDC9FD1C3A}</a:tableStyleId>
              </a:tblPr>
              <a:tblGrid>
                <a:gridCol w="3148519"/>
                <a:gridCol w="661481"/>
              </a:tblGrid>
              <a:tr h="457200">
                <a:tc>
                  <a:txBody>
                    <a:bodyPr/>
                    <a:lstStyle/>
                    <a:p>
                      <a:r>
                        <a:rPr lang="en-US" dirty="0" smtClean="0"/>
                        <a:t>Discussed</a:t>
                      </a:r>
                      <a:r>
                        <a:rPr lang="en-US" baseline="0" dirty="0" smtClean="0"/>
                        <a:t> at SOC</a:t>
                      </a:r>
                      <a:endParaRPr lang="en-US" dirty="0"/>
                    </a:p>
                  </a:txBody>
                  <a:tcPr/>
                </a:tc>
                <a:tc>
                  <a:txBody>
                    <a:bodyPr/>
                    <a:lstStyle/>
                    <a:p>
                      <a:r>
                        <a:rPr lang="en-US" dirty="0" smtClean="0"/>
                        <a:t>%</a:t>
                      </a:r>
                      <a:endParaRPr lang="en-US" dirty="0"/>
                    </a:p>
                  </a:txBody>
                  <a:tcPr/>
                </a:tc>
              </a:tr>
              <a:tr h="457200">
                <a:tc>
                  <a:txBody>
                    <a:bodyPr/>
                    <a:lstStyle/>
                    <a:p>
                      <a:r>
                        <a:rPr lang="en-US" dirty="0" smtClean="0"/>
                        <a:t>Discussed</a:t>
                      </a:r>
                      <a:r>
                        <a:rPr lang="en-US" baseline="0" dirty="0" smtClean="0"/>
                        <a:t> once</a:t>
                      </a:r>
                      <a:endParaRPr lang="en-US" dirty="0"/>
                    </a:p>
                  </a:txBody>
                  <a:tcPr/>
                </a:tc>
                <a:tc>
                  <a:txBody>
                    <a:bodyPr/>
                    <a:lstStyle/>
                    <a:p>
                      <a:r>
                        <a:rPr lang="en-US" dirty="0" smtClean="0"/>
                        <a:t>55%</a:t>
                      </a:r>
                      <a:endParaRPr lang="en-US" dirty="0"/>
                    </a:p>
                  </a:txBody>
                  <a:tcPr/>
                </a:tc>
              </a:tr>
              <a:tr h="457200">
                <a:tc>
                  <a:txBody>
                    <a:bodyPr/>
                    <a:lstStyle/>
                    <a:p>
                      <a:r>
                        <a:rPr lang="en-US" dirty="0" smtClean="0"/>
                        <a:t>Discussed &gt; once</a:t>
                      </a:r>
                      <a:endParaRPr lang="en-US" dirty="0"/>
                    </a:p>
                  </a:txBody>
                  <a:tcPr/>
                </a:tc>
                <a:tc>
                  <a:txBody>
                    <a:bodyPr/>
                    <a:lstStyle/>
                    <a:p>
                      <a:r>
                        <a:rPr lang="en-US" dirty="0" smtClean="0"/>
                        <a:t>44%</a:t>
                      </a:r>
                      <a:endParaRPr lang="en-US" dirty="0"/>
                    </a:p>
                  </a:txBody>
                  <a:tcPr/>
                </a:tc>
              </a:tr>
              <a:tr h="381000">
                <a:tc>
                  <a:txBody>
                    <a:bodyPr/>
                    <a:lstStyle/>
                    <a:p>
                      <a:r>
                        <a:rPr lang="en-US" dirty="0" smtClean="0"/>
                        <a:t>&gt; 1 distinct incident</a:t>
                      </a:r>
                      <a:endParaRPr lang="en-US" dirty="0"/>
                    </a:p>
                  </a:txBody>
                  <a:tcPr/>
                </a:tc>
                <a:tc>
                  <a:txBody>
                    <a:bodyPr/>
                    <a:lstStyle/>
                    <a:p>
                      <a:r>
                        <a:rPr lang="en-US" dirty="0" smtClean="0"/>
                        <a:t>7%</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09303056"/>
              </p:ext>
            </p:extLst>
          </p:nvPr>
        </p:nvGraphicFramePr>
        <p:xfrm>
          <a:off x="1219200" y="2392680"/>
          <a:ext cx="2882348" cy="2560320"/>
        </p:xfrm>
        <a:graphic>
          <a:graphicData uri="http://schemas.openxmlformats.org/drawingml/2006/table">
            <a:tbl>
              <a:tblPr firstRow="1" bandRow="1">
                <a:tableStyleId>{073A0DAA-6AF3-43AB-8588-CEC1D06C72B9}</a:tableStyleId>
              </a:tblPr>
              <a:tblGrid>
                <a:gridCol w="2088874"/>
                <a:gridCol w="793474"/>
              </a:tblGrid>
              <a:tr h="337457">
                <a:tc>
                  <a:txBody>
                    <a:bodyPr/>
                    <a:lstStyle/>
                    <a:p>
                      <a:r>
                        <a:rPr lang="en-US" dirty="0" smtClean="0"/>
                        <a:t>Referral Source</a:t>
                      </a:r>
                      <a:endParaRPr lang="en-US" dirty="0"/>
                    </a:p>
                  </a:txBody>
                  <a:tcPr/>
                </a:tc>
                <a:tc>
                  <a:txBody>
                    <a:bodyPr/>
                    <a:lstStyle/>
                    <a:p>
                      <a:r>
                        <a:rPr lang="en-US" dirty="0" smtClean="0"/>
                        <a:t>%</a:t>
                      </a:r>
                      <a:endParaRPr lang="en-US" dirty="0"/>
                    </a:p>
                  </a:txBody>
                  <a:tcPr/>
                </a:tc>
              </a:tr>
              <a:tr h="337457">
                <a:tc>
                  <a:txBody>
                    <a:bodyPr/>
                    <a:lstStyle/>
                    <a:p>
                      <a:r>
                        <a:rPr lang="en-US" dirty="0" smtClean="0"/>
                        <a:t>Campus</a:t>
                      </a:r>
                      <a:r>
                        <a:rPr lang="en-US" baseline="0" dirty="0" smtClean="0"/>
                        <a:t> </a:t>
                      </a:r>
                      <a:r>
                        <a:rPr lang="en-US" dirty="0" smtClean="0"/>
                        <a:t>Police</a:t>
                      </a:r>
                      <a:endParaRPr lang="en-US" dirty="0"/>
                    </a:p>
                  </a:txBody>
                  <a:tcPr/>
                </a:tc>
                <a:tc>
                  <a:txBody>
                    <a:bodyPr/>
                    <a:lstStyle/>
                    <a:p>
                      <a:r>
                        <a:rPr lang="en-US" dirty="0" smtClean="0"/>
                        <a:t>44%</a:t>
                      </a:r>
                      <a:endParaRPr lang="en-US" dirty="0"/>
                    </a:p>
                  </a:txBody>
                  <a:tcPr/>
                </a:tc>
              </a:tr>
              <a:tr h="337457">
                <a:tc>
                  <a:txBody>
                    <a:bodyPr/>
                    <a:lstStyle/>
                    <a:p>
                      <a:r>
                        <a:rPr lang="en-US" dirty="0" smtClean="0"/>
                        <a:t>Faculty/Staff</a:t>
                      </a:r>
                      <a:endParaRPr lang="en-US" dirty="0"/>
                    </a:p>
                  </a:txBody>
                  <a:tcPr/>
                </a:tc>
                <a:tc>
                  <a:txBody>
                    <a:bodyPr/>
                    <a:lstStyle/>
                    <a:p>
                      <a:r>
                        <a:rPr lang="en-US" dirty="0" smtClean="0"/>
                        <a:t>42%</a:t>
                      </a:r>
                      <a:endParaRPr lang="en-US" dirty="0"/>
                    </a:p>
                  </a:txBody>
                  <a:tcPr/>
                </a:tc>
              </a:tr>
              <a:tr h="337457">
                <a:tc>
                  <a:txBody>
                    <a:bodyPr/>
                    <a:lstStyle/>
                    <a:p>
                      <a:r>
                        <a:rPr lang="en-US" dirty="0" smtClean="0"/>
                        <a:t>Student</a:t>
                      </a:r>
                      <a:endParaRPr lang="en-US" dirty="0"/>
                    </a:p>
                  </a:txBody>
                  <a:tcPr/>
                </a:tc>
                <a:tc>
                  <a:txBody>
                    <a:bodyPr/>
                    <a:lstStyle/>
                    <a:p>
                      <a:r>
                        <a:rPr lang="en-US" dirty="0" smtClean="0"/>
                        <a:t>5%</a:t>
                      </a:r>
                      <a:endParaRPr lang="en-US" dirty="0"/>
                    </a:p>
                  </a:txBody>
                  <a:tcPr/>
                </a:tc>
              </a:tr>
              <a:tr h="337457">
                <a:tc>
                  <a:txBody>
                    <a:bodyPr/>
                    <a:lstStyle/>
                    <a:p>
                      <a:r>
                        <a:rPr lang="en-US" dirty="0" smtClean="0"/>
                        <a:t>Family</a:t>
                      </a:r>
                      <a:endParaRPr lang="en-US" dirty="0"/>
                    </a:p>
                  </a:txBody>
                  <a:tcPr/>
                </a:tc>
                <a:tc>
                  <a:txBody>
                    <a:bodyPr/>
                    <a:lstStyle/>
                    <a:p>
                      <a:r>
                        <a:rPr lang="en-US" dirty="0" smtClean="0"/>
                        <a:t>4%</a:t>
                      </a:r>
                      <a:endParaRPr lang="en-US" dirty="0"/>
                    </a:p>
                  </a:txBody>
                  <a:tcPr/>
                </a:tc>
              </a:tr>
              <a:tr h="337457">
                <a:tc>
                  <a:txBody>
                    <a:bodyPr/>
                    <a:lstStyle/>
                    <a:p>
                      <a:r>
                        <a:rPr lang="en-US" dirty="0" smtClean="0"/>
                        <a:t>Student Affairs</a:t>
                      </a:r>
                      <a:endParaRPr lang="en-US" dirty="0"/>
                    </a:p>
                  </a:txBody>
                  <a:tcPr/>
                </a:tc>
                <a:tc>
                  <a:txBody>
                    <a:bodyPr/>
                    <a:lstStyle/>
                    <a:p>
                      <a:r>
                        <a:rPr lang="en-US" dirty="0" smtClean="0"/>
                        <a:t>4%</a:t>
                      </a:r>
                      <a:endParaRPr lang="en-US" dirty="0"/>
                    </a:p>
                  </a:txBody>
                  <a:tcPr/>
                </a:tc>
              </a:tr>
              <a:tr h="337457">
                <a:tc>
                  <a:txBody>
                    <a:bodyPr/>
                    <a:lstStyle/>
                    <a:p>
                      <a:r>
                        <a:rPr lang="en-US" dirty="0" smtClean="0"/>
                        <a:t>No</a:t>
                      </a:r>
                      <a:r>
                        <a:rPr lang="en-US" baseline="0" dirty="0" smtClean="0"/>
                        <a:t> affiliation</a:t>
                      </a:r>
                      <a:endParaRPr lang="en-US" dirty="0"/>
                    </a:p>
                  </a:txBody>
                  <a:tcPr/>
                </a:tc>
                <a:tc>
                  <a:txBody>
                    <a:bodyPr/>
                    <a:lstStyle/>
                    <a:p>
                      <a:r>
                        <a:rPr lang="en-US" dirty="0" smtClean="0"/>
                        <a:t>2%</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731806367"/>
              </p:ext>
            </p:extLst>
          </p:nvPr>
        </p:nvGraphicFramePr>
        <p:xfrm>
          <a:off x="4800600" y="4312920"/>
          <a:ext cx="3810000" cy="640080"/>
        </p:xfrm>
        <a:graphic>
          <a:graphicData uri="http://schemas.openxmlformats.org/drawingml/2006/table">
            <a:tbl>
              <a:tblPr firstRow="1" bandRow="1">
                <a:tableStyleId>{93296810-A885-4BE3-A3E7-6D5BEEA58F35}</a:tableStyleId>
              </a:tblPr>
              <a:tblGrid>
                <a:gridCol w="3048000"/>
                <a:gridCol w="762000"/>
              </a:tblGrid>
              <a:tr h="370840">
                <a:tc>
                  <a:txBody>
                    <a:bodyPr/>
                    <a:lstStyle/>
                    <a:p>
                      <a:r>
                        <a:rPr lang="en-US" dirty="0" smtClean="0"/>
                        <a:t>Alcohol or Mental Health Hospital Transport</a:t>
                      </a:r>
                      <a:endParaRPr lang="en-US" dirty="0"/>
                    </a:p>
                  </a:txBody>
                  <a:tcPr/>
                </a:tc>
                <a:tc>
                  <a:txBody>
                    <a:bodyPr/>
                    <a:lstStyle/>
                    <a:p>
                      <a:r>
                        <a:rPr lang="en-US" dirty="0" smtClean="0"/>
                        <a:t>20%</a:t>
                      </a:r>
                      <a:endParaRPr lang="en-US" dirty="0"/>
                    </a:p>
                  </a:txBody>
                  <a:tcPr/>
                </a:tc>
              </a:tr>
            </a:tbl>
          </a:graphicData>
        </a:graphic>
      </p:graphicFrame>
    </p:spTree>
    <p:extLst>
      <p:ext uri="{BB962C8B-B14F-4D97-AF65-F5344CB8AC3E}">
        <p14:creationId xmlns:p14="http://schemas.microsoft.com/office/powerpoint/2010/main" val="3180350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Student of Concern</a:t>
            </a:r>
            <a:endParaRPr lang="en-US" dirty="0"/>
          </a:p>
        </p:txBody>
      </p:sp>
      <p:sp>
        <p:nvSpPr>
          <p:cNvPr id="3" name="Content Placeholder 2"/>
          <p:cNvSpPr>
            <a:spLocks noGrp="1"/>
          </p:cNvSpPr>
          <p:nvPr>
            <p:ph idx="1"/>
          </p:nvPr>
        </p:nvSpPr>
        <p:spPr/>
        <p:txBody>
          <a:bodyPr/>
          <a:lstStyle/>
          <a:p>
            <a:pPr marL="0" indent="0" algn="ctr">
              <a:buNone/>
            </a:pPr>
            <a:r>
              <a:rPr lang="en-US" dirty="0" smtClean="0"/>
              <a:t>The typical SOC is </a:t>
            </a:r>
            <a:r>
              <a:rPr lang="en-US" dirty="0"/>
              <a:t>a</a:t>
            </a:r>
            <a:r>
              <a:rPr lang="en-US" dirty="0" smtClean="0"/>
              <a:t> Caucasian, undergraduate, male who is not a client at the counseling center. He was referred to the committee by campus police or faculty/staff because of concern about his suicidal thoughts or behavior.</a:t>
            </a:r>
            <a:endParaRPr lang="en-US" dirty="0"/>
          </a:p>
        </p:txBody>
      </p:sp>
    </p:spTree>
    <p:extLst>
      <p:ext uri="{BB962C8B-B14F-4D97-AF65-F5344CB8AC3E}">
        <p14:creationId xmlns:p14="http://schemas.microsoft.com/office/powerpoint/2010/main" val="1592322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of Concern: Demographics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331590407"/>
              </p:ext>
            </p:extLst>
          </p:nvPr>
        </p:nvGraphicFramePr>
        <p:xfrm>
          <a:off x="1295400" y="3276600"/>
          <a:ext cx="2133600" cy="1463040"/>
        </p:xfrm>
        <a:graphic>
          <a:graphicData uri="http://schemas.openxmlformats.org/drawingml/2006/table">
            <a:tbl>
              <a:tblPr firstRow="1" bandRow="1">
                <a:tableStyleId>{073A0DAA-6AF3-43AB-8588-CEC1D06C72B9}</a:tableStyleId>
              </a:tblPr>
              <a:tblGrid>
                <a:gridCol w="2133600"/>
              </a:tblGrid>
              <a:tr h="259080">
                <a:tc>
                  <a:txBody>
                    <a:bodyPr/>
                    <a:lstStyle/>
                    <a:p>
                      <a:pPr algn="ctr"/>
                      <a:r>
                        <a:rPr lang="en-US" dirty="0" smtClean="0"/>
                        <a:t>Age</a:t>
                      </a:r>
                      <a:endParaRPr lang="en-US" dirty="0"/>
                    </a:p>
                  </a:txBody>
                  <a:tcPr/>
                </a:tc>
              </a:tr>
              <a:tr h="259080">
                <a:tc>
                  <a:txBody>
                    <a:bodyPr/>
                    <a:lstStyle/>
                    <a:p>
                      <a:pPr algn="ctr"/>
                      <a:r>
                        <a:rPr lang="en-US" dirty="0" smtClean="0"/>
                        <a:t>Minimum = 18</a:t>
                      </a:r>
                      <a:endParaRPr lang="en-US" dirty="0"/>
                    </a:p>
                  </a:txBody>
                  <a:tcPr/>
                </a:tc>
              </a:tr>
              <a:tr h="259080">
                <a:tc>
                  <a:txBody>
                    <a:bodyPr/>
                    <a:lstStyle/>
                    <a:p>
                      <a:pPr algn="ctr"/>
                      <a:r>
                        <a:rPr lang="en-US" dirty="0" smtClean="0"/>
                        <a:t>Maximum = 29</a:t>
                      </a:r>
                      <a:endParaRPr lang="en-US" dirty="0"/>
                    </a:p>
                  </a:txBody>
                  <a:tcPr/>
                </a:tc>
              </a:tr>
              <a:tr h="259080">
                <a:tc>
                  <a:txBody>
                    <a:bodyPr/>
                    <a:lstStyle/>
                    <a:p>
                      <a:pPr algn="ctr"/>
                      <a:r>
                        <a:rPr lang="en-US" dirty="0" smtClean="0"/>
                        <a:t>Mean = 23.2</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004859105"/>
              </p:ext>
            </p:extLst>
          </p:nvPr>
        </p:nvGraphicFramePr>
        <p:xfrm>
          <a:off x="5105400" y="1981200"/>
          <a:ext cx="2590800" cy="2346897"/>
        </p:xfrm>
        <a:graphic>
          <a:graphicData uri="http://schemas.openxmlformats.org/drawingml/2006/table">
            <a:tbl>
              <a:tblPr firstRow="1" bandRow="1">
                <a:tableStyleId>{5C22544A-7EE6-4342-B048-85BDC9FD1C3A}</a:tableStyleId>
              </a:tblPr>
              <a:tblGrid>
                <a:gridCol w="1905000"/>
                <a:gridCol w="685800"/>
              </a:tblGrid>
              <a:tr h="472377">
                <a:tc>
                  <a:txBody>
                    <a:bodyPr/>
                    <a:lstStyle/>
                    <a:p>
                      <a:pPr algn="ctr"/>
                      <a:r>
                        <a:rPr lang="en-US" dirty="0" smtClean="0"/>
                        <a:t>Race/Ethnicity</a:t>
                      </a:r>
                      <a:endParaRPr lang="en-US" dirty="0"/>
                    </a:p>
                  </a:txBody>
                  <a:tcPr/>
                </a:tc>
                <a:tc>
                  <a:txBody>
                    <a:bodyPr/>
                    <a:lstStyle/>
                    <a:p>
                      <a:pPr algn="ctr"/>
                      <a:r>
                        <a:rPr lang="en-US" dirty="0" smtClean="0"/>
                        <a:t>%</a:t>
                      </a:r>
                      <a:endParaRPr lang="en-US" dirty="0"/>
                    </a:p>
                  </a:txBody>
                  <a:tcPr/>
                </a:tc>
              </a:tr>
              <a:tr h="365531">
                <a:tc>
                  <a:txBody>
                    <a:bodyPr/>
                    <a:lstStyle/>
                    <a:p>
                      <a:r>
                        <a:rPr lang="en-US" dirty="0" smtClean="0"/>
                        <a:t>Caucasian</a:t>
                      </a:r>
                      <a:endParaRPr lang="en-US" dirty="0"/>
                    </a:p>
                  </a:txBody>
                  <a:tcPr/>
                </a:tc>
                <a:tc>
                  <a:txBody>
                    <a:bodyPr/>
                    <a:lstStyle/>
                    <a:p>
                      <a:r>
                        <a:rPr lang="en-US" dirty="0" smtClean="0"/>
                        <a:t>54%</a:t>
                      </a:r>
                      <a:endParaRPr lang="en-US" dirty="0"/>
                    </a:p>
                  </a:txBody>
                  <a:tcPr/>
                </a:tc>
              </a:tr>
              <a:tr h="365531">
                <a:tc>
                  <a:txBody>
                    <a:bodyPr/>
                    <a:lstStyle/>
                    <a:p>
                      <a:r>
                        <a:rPr lang="en-US" dirty="0" smtClean="0"/>
                        <a:t>Asian</a:t>
                      </a:r>
                      <a:endParaRPr lang="en-US" dirty="0"/>
                    </a:p>
                  </a:txBody>
                  <a:tcPr/>
                </a:tc>
                <a:tc>
                  <a:txBody>
                    <a:bodyPr/>
                    <a:lstStyle/>
                    <a:p>
                      <a:r>
                        <a:rPr lang="en-US" dirty="0" smtClean="0"/>
                        <a:t>27%</a:t>
                      </a:r>
                      <a:endParaRPr lang="en-US" dirty="0"/>
                    </a:p>
                  </a:txBody>
                  <a:tcPr/>
                </a:tc>
              </a:tr>
              <a:tr h="365531">
                <a:tc>
                  <a:txBody>
                    <a:bodyPr/>
                    <a:lstStyle/>
                    <a:p>
                      <a:r>
                        <a:rPr lang="en-US" dirty="0" smtClean="0"/>
                        <a:t>Black</a:t>
                      </a:r>
                      <a:endParaRPr lang="en-US" dirty="0"/>
                    </a:p>
                  </a:txBody>
                  <a:tcPr/>
                </a:tc>
                <a:tc>
                  <a:txBody>
                    <a:bodyPr/>
                    <a:lstStyle/>
                    <a:p>
                      <a:r>
                        <a:rPr lang="en-US" dirty="0" smtClean="0"/>
                        <a:t>12%</a:t>
                      </a:r>
                      <a:endParaRPr lang="en-US" dirty="0"/>
                    </a:p>
                  </a:txBody>
                  <a:tcPr/>
                </a:tc>
              </a:tr>
              <a:tr h="396240">
                <a:tc>
                  <a:txBody>
                    <a:bodyPr/>
                    <a:lstStyle/>
                    <a:p>
                      <a:r>
                        <a:rPr lang="en-US" dirty="0" smtClean="0"/>
                        <a:t>Other</a:t>
                      </a:r>
                      <a:endParaRPr lang="en-US" dirty="0"/>
                    </a:p>
                  </a:txBody>
                  <a:tcPr/>
                </a:tc>
                <a:tc>
                  <a:txBody>
                    <a:bodyPr/>
                    <a:lstStyle/>
                    <a:p>
                      <a:r>
                        <a:rPr lang="en-US" dirty="0" smtClean="0"/>
                        <a:t>5%</a:t>
                      </a:r>
                      <a:endParaRPr lang="en-US" dirty="0"/>
                    </a:p>
                  </a:txBody>
                  <a:tcPr/>
                </a:tc>
              </a:tr>
              <a:tr h="381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Hispanic</a:t>
                      </a:r>
                    </a:p>
                  </a:txBody>
                  <a:tcPr/>
                </a:tc>
                <a:tc>
                  <a:txBody>
                    <a:bodyPr/>
                    <a:lstStyle/>
                    <a:p>
                      <a:r>
                        <a:rPr lang="en-US" dirty="0" smtClean="0"/>
                        <a:t>2%</a:t>
                      </a:r>
                      <a:endParaRPr lang="en-US" dirty="0"/>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869704415"/>
              </p:ext>
            </p:extLst>
          </p:nvPr>
        </p:nvGraphicFramePr>
        <p:xfrm>
          <a:off x="570470" y="5410200"/>
          <a:ext cx="3696730" cy="370840"/>
        </p:xfrm>
        <a:graphic>
          <a:graphicData uri="http://schemas.openxmlformats.org/drawingml/2006/table">
            <a:tbl>
              <a:tblPr firstRow="1" bandRow="1">
                <a:tableStyleId>{93296810-A885-4BE3-A3E7-6D5BEEA58F35}</a:tableStyleId>
              </a:tblPr>
              <a:tblGrid>
                <a:gridCol w="3696730"/>
              </a:tblGrid>
              <a:tr h="370840">
                <a:tc>
                  <a:txBody>
                    <a:bodyPr/>
                    <a:lstStyle/>
                    <a:p>
                      <a:r>
                        <a:rPr lang="en-US" dirty="0" smtClean="0"/>
                        <a:t>International Students = 19%</a:t>
                      </a:r>
                      <a:endParaRPr lang="en-US" dirty="0"/>
                    </a:p>
                  </a:txBody>
                  <a:tcPr/>
                </a:tc>
              </a:tr>
            </a:tbl>
          </a:graphicData>
        </a:graphic>
      </p:graphicFrame>
      <p:graphicFrame>
        <p:nvGraphicFramePr>
          <p:cNvPr id="10" name="Content Placeholder 9"/>
          <p:cNvGraphicFramePr>
            <a:graphicFrameLocks noGrp="1"/>
          </p:cNvGraphicFramePr>
          <p:nvPr>
            <p:ph idx="1"/>
            <p:extLst>
              <p:ext uri="{D42A27DB-BD31-4B8C-83A1-F6EECF244321}">
                <p14:modId xmlns:p14="http://schemas.microsoft.com/office/powerpoint/2010/main" val="4118121271"/>
              </p:ext>
            </p:extLst>
          </p:nvPr>
        </p:nvGraphicFramePr>
        <p:xfrm>
          <a:off x="1295400" y="1981200"/>
          <a:ext cx="2180968" cy="1097280"/>
        </p:xfrm>
        <a:graphic>
          <a:graphicData uri="http://schemas.openxmlformats.org/drawingml/2006/table">
            <a:tbl>
              <a:tblPr firstRow="1" bandRow="1">
                <a:tableStyleId>{21E4AEA4-8DFA-4A89-87EB-49C32662AFE0}</a:tableStyleId>
              </a:tblPr>
              <a:tblGrid>
                <a:gridCol w="1509584"/>
                <a:gridCol w="671384"/>
              </a:tblGrid>
              <a:tr h="330200">
                <a:tc>
                  <a:txBody>
                    <a:bodyPr/>
                    <a:lstStyle/>
                    <a:p>
                      <a:pPr algn="ctr"/>
                      <a:r>
                        <a:rPr lang="en-US" dirty="0" smtClean="0"/>
                        <a:t>Gender</a:t>
                      </a:r>
                      <a:endParaRPr lang="en-US" dirty="0"/>
                    </a:p>
                  </a:txBody>
                  <a:tcPr/>
                </a:tc>
                <a:tc>
                  <a:txBody>
                    <a:bodyPr/>
                    <a:lstStyle/>
                    <a:p>
                      <a:pPr algn="ctr"/>
                      <a:r>
                        <a:rPr lang="en-US" dirty="0" smtClean="0"/>
                        <a:t>%</a:t>
                      </a:r>
                      <a:endParaRPr lang="en-US" dirty="0"/>
                    </a:p>
                  </a:txBody>
                  <a:tcPr/>
                </a:tc>
              </a:tr>
              <a:tr h="330200">
                <a:tc>
                  <a:txBody>
                    <a:bodyPr/>
                    <a:lstStyle/>
                    <a:p>
                      <a:r>
                        <a:rPr lang="en-US" dirty="0" smtClean="0"/>
                        <a:t>Male</a:t>
                      </a:r>
                      <a:endParaRPr lang="en-US" dirty="0"/>
                    </a:p>
                  </a:txBody>
                  <a:tcPr/>
                </a:tc>
                <a:tc>
                  <a:txBody>
                    <a:bodyPr/>
                    <a:lstStyle/>
                    <a:p>
                      <a:r>
                        <a:rPr lang="en-US" dirty="0" smtClean="0"/>
                        <a:t>57%</a:t>
                      </a:r>
                      <a:endParaRPr lang="en-US" dirty="0"/>
                    </a:p>
                  </a:txBody>
                  <a:tcPr/>
                </a:tc>
              </a:tr>
              <a:tr h="330200">
                <a:tc>
                  <a:txBody>
                    <a:bodyPr/>
                    <a:lstStyle/>
                    <a:p>
                      <a:r>
                        <a:rPr lang="en-US" dirty="0" smtClean="0"/>
                        <a:t>Female</a:t>
                      </a:r>
                      <a:endParaRPr lang="en-US" dirty="0"/>
                    </a:p>
                  </a:txBody>
                  <a:tcPr/>
                </a:tc>
                <a:tc>
                  <a:txBody>
                    <a:bodyPr/>
                    <a:lstStyle/>
                    <a:p>
                      <a:r>
                        <a:rPr lang="en-US" dirty="0" smtClean="0"/>
                        <a:t>43%</a:t>
                      </a:r>
                      <a:endParaRPr lang="en-US" dirty="0"/>
                    </a:p>
                  </a:txBody>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476969518"/>
              </p:ext>
            </p:extLst>
          </p:nvPr>
        </p:nvGraphicFramePr>
        <p:xfrm>
          <a:off x="5105399" y="4541520"/>
          <a:ext cx="2590801" cy="1478280"/>
        </p:xfrm>
        <a:graphic>
          <a:graphicData uri="http://schemas.openxmlformats.org/drawingml/2006/table">
            <a:tbl>
              <a:tblPr firstRow="1" bandRow="1">
                <a:tableStyleId>{073A0DAA-6AF3-43AB-8588-CEC1D06C72B9}</a:tableStyleId>
              </a:tblPr>
              <a:tblGrid>
                <a:gridCol w="1872344"/>
                <a:gridCol w="718457"/>
              </a:tblGrid>
              <a:tr h="370840">
                <a:tc>
                  <a:txBody>
                    <a:bodyPr/>
                    <a:lstStyle/>
                    <a:p>
                      <a:pPr algn="ctr"/>
                      <a:r>
                        <a:rPr lang="en-US" dirty="0" smtClean="0"/>
                        <a:t>Client Status</a:t>
                      </a:r>
                      <a:endParaRPr lang="en-US" dirty="0"/>
                    </a:p>
                  </a:txBody>
                  <a:tcPr/>
                </a:tc>
                <a:tc>
                  <a:txBody>
                    <a:bodyPr/>
                    <a:lstStyle/>
                    <a:p>
                      <a:pPr algn="ctr"/>
                      <a:r>
                        <a:rPr lang="en-US" dirty="0" smtClean="0"/>
                        <a:t>%</a:t>
                      </a:r>
                      <a:endParaRPr lang="en-US" dirty="0"/>
                    </a:p>
                  </a:txBody>
                  <a:tcPr/>
                </a:tc>
              </a:tr>
              <a:tr h="370840">
                <a:tc>
                  <a:txBody>
                    <a:bodyPr/>
                    <a:lstStyle/>
                    <a:p>
                      <a:r>
                        <a:rPr lang="en-US" dirty="0" smtClean="0"/>
                        <a:t>Non-client</a:t>
                      </a:r>
                      <a:endParaRPr lang="en-US" dirty="0"/>
                    </a:p>
                  </a:txBody>
                  <a:tcPr/>
                </a:tc>
                <a:tc>
                  <a:txBody>
                    <a:bodyPr/>
                    <a:lstStyle/>
                    <a:p>
                      <a:r>
                        <a:rPr lang="en-US" dirty="0" smtClean="0"/>
                        <a:t>60%</a:t>
                      </a:r>
                      <a:endParaRPr lang="en-US" dirty="0"/>
                    </a:p>
                  </a:txBody>
                  <a:tcPr/>
                </a:tc>
              </a:tr>
              <a:tr h="370840">
                <a:tc>
                  <a:txBody>
                    <a:bodyPr/>
                    <a:lstStyle/>
                    <a:p>
                      <a:r>
                        <a:rPr lang="en-US" dirty="0" smtClean="0"/>
                        <a:t>Current client</a:t>
                      </a:r>
                      <a:endParaRPr lang="en-US" dirty="0"/>
                    </a:p>
                  </a:txBody>
                  <a:tcPr/>
                </a:tc>
                <a:tc>
                  <a:txBody>
                    <a:bodyPr/>
                    <a:lstStyle/>
                    <a:p>
                      <a:r>
                        <a:rPr lang="en-US" dirty="0" smtClean="0"/>
                        <a:t>27%</a:t>
                      </a:r>
                      <a:endParaRPr lang="en-US" dirty="0"/>
                    </a:p>
                  </a:txBody>
                  <a:tcPr/>
                </a:tc>
              </a:tr>
              <a:tr h="259080">
                <a:tc>
                  <a:txBody>
                    <a:bodyPr/>
                    <a:lstStyle/>
                    <a:p>
                      <a:r>
                        <a:rPr lang="en-US" dirty="0" smtClean="0"/>
                        <a:t>Former</a:t>
                      </a:r>
                      <a:r>
                        <a:rPr lang="en-US" baseline="0" dirty="0" smtClean="0"/>
                        <a:t> client</a:t>
                      </a:r>
                      <a:endParaRPr lang="en-US" dirty="0"/>
                    </a:p>
                  </a:txBody>
                  <a:tcPr/>
                </a:tc>
                <a:tc>
                  <a:txBody>
                    <a:bodyPr/>
                    <a:lstStyle/>
                    <a:p>
                      <a:r>
                        <a:rPr lang="en-US" dirty="0" smtClean="0"/>
                        <a:t>13%</a:t>
                      </a:r>
                      <a:endParaRPr lang="en-US" dirty="0"/>
                    </a:p>
                  </a:txBody>
                  <a:tcPr/>
                </a:tc>
              </a:tr>
            </a:tbl>
          </a:graphicData>
        </a:graphic>
      </p:graphicFrame>
    </p:spTree>
    <p:extLst>
      <p:ext uri="{BB962C8B-B14F-4D97-AF65-F5344CB8AC3E}">
        <p14:creationId xmlns:p14="http://schemas.microsoft.com/office/powerpoint/2010/main" val="2466101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Reason for SOC Referral: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55858344"/>
              </p:ext>
            </p:extLst>
          </p:nvPr>
        </p:nvGraphicFramePr>
        <p:xfrm>
          <a:off x="685800" y="1981200"/>
          <a:ext cx="77724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73384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a:t>
            </a:r>
            <a:endParaRPr lang="en-US" dirty="0"/>
          </a:p>
        </p:txBody>
      </p:sp>
      <p:sp>
        <p:nvSpPr>
          <p:cNvPr id="3" name="Content Placeholder 2"/>
          <p:cNvSpPr>
            <a:spLocks noGrp="1"/>
          </p:cNvSpPr>
          <p:nvPr>
            <p:ph idx="1"/>
          </p:nvPr>
        </p:nvSpPr>
        <p:spPr/>
        <p:txBody>
          <a:bodyPr/>
          <a:lstStyle/>
          <a:p>
            <a:endParaRPr lang="en-US" dirty="0" smtClean="0"/>
          </a:p>
          <a:p>
            <a:r>
              <a:rPr lang="en-US" dirty="0" smtClean="0"/>
              <a:t>Introduce presenters &amp; context</a:t>
            </a:r>
          </a:p>
          <a:p>
            <a:pPr marL="0" indent="0">
              <a:buNone/>
            </a:pPr>
            <a:endParaRPr lang="en-US" dirty="0" smtClean="0"/>
          </a:p>
        </p:txBody>
      </p:sp>
    </p:spTree>
    <p:extLst>
      <p:ext uri="{BB962C8B-B14F-4D97-AF65-F5344CB8AC3E}">
        <p14:creationId xmlns:p14="http://schemas.microsoft.com/office/powerpoint/2010/main" val="4027413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of Concern: Interventions*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Student support coordinator	66%</a:t>
            </a:r>
          </a:p>
          <a:p>
            <a:r>
              <a:rPr lang="en-US" dirty="0" smtClean="0"/>
              <a:t>Counselor notified			38%</a:t>
            </a:r>
          </a:p>
          <a:p>
            <a:r>
              <a:rPr lang="en-US" dirty="0" smtClean="0"/>
              <a:t>Referred to counseling 		17%</a:t>
            </a:r>
          </a:p>
          <a:p>
            <a:r>
              <a:rPr lang="en-US" dirty="0" smtClean="0"/>
              <a:t>Judicial hearing </a:t>
            </a:r>
            <a:r>
              <a:rPr lang="en-US" dirty="0"/>
              <a:t>	</a:t>
            </a:r>
            <a:r>
              <a:rPr lang="en-US" dirty="0" smtClean="0"/>
              <a:t>		14%</a:t>
            </a:r>
          </a:p>
          <a:p>
            <a:r>
              <a:rPr lang="en-US" dirty="0" smtClean="0"/>
              <a:t>Police follow-up			13%</a:t>
            </a:r>
          </a:p>
          <a:p>
            <a:r>
              <a:rPr lang="en-US" dirty="0" smtClean="0"/>
              <a:t>Counseling Services outreach	8%</a:t>
            </a:r>
          </a:p>
          <a:p>
            <a:r>
              <a:rPr lang="en-US" dirty="0" smtClean="0"/>
              <a:t>Mandated evaluation		6%</a:t>
            </a:r>
          </a:p>
          <a:p>
            <a:r>
              <a:rPr lang="en-US" dirty="0" smtClean="0"/>
              <a:t>Referred off-campus		3%</a:t>
            </a:r>
            <a:endParaRPr lang="en-US" dirty="0"/>
          </a:p>
          <a:p>
            <a:r>
              <a:rPr lang="en-US" dirty="0" smtClean="0"/>
              <a:t>Referred to Health Services	2%</a:t>
            </a:r>
          </a:p>
          <a:p>
            <a:endParaRPr lang="en-US" dirty="0"/>
          </a:p>
        </p:txBody>
      </p:sp>
    </p:spTree>
    <p:extLst>
      <p:ext uri="{BB962C8B-B14F-4D97-AF65-F5344CB8AC3E}">
        <p14:creationId xmlns:p14="http://schemas.microsoft.com/office/powerpoint/2010/main" val="3427627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Students of Concern: Case Example</a:t>
            </a:r>
            <a:endParaRPr lang="en-US" dirty="0"/>
          </a:p>
        </p:txBody>
      </p:sp>
      <p:sp>
        <p:nvSpPr>
          <p:cNvPr id="3" name="Content Placeholder 2"/>
          <p:cNvSpPr>
            <a:spLocks noGrp="1"/>
          </p:cNvSpPr>
          <p:nvPr>
            <p:ph idx="1"/>
          </p:nvPr>
        </p:nvSpPr>
        <p:spPr>
          <a:xfrm>
            <a:off x="685800" y="2438400"/>
            <a:ext cx="7772400" cy="4114800"/>
          </a:xfrm>
        </p:spPr>
        <p:txBody>
          <a:bodyPr/>
          <a:lstStyle/>
          <a:p>
            <a:pPr marL="0" indent="0" algn="ctr">
              <a:buNone/>
            </a:pPr>
            <a:r>
              <a:rPr lang="en-US" dirty="0" smtClean="0"/>
              <a:t>“Victim of Home Invasion“</a:t>
            </a:r>
          </a:p>
          <a:p>
            <a:pPr marL="0" indent="0" algn="ctr">
              <a:buNone/>
            </a:pPr>
            <a:endParaRPr lang="en-US" dirty="0" smtClean="0"/>
          </a:p>
          <a:p>
            <a:pPr marL="0" indent="0" algn="ctr">
              <a:buNone/>
            </a:pPr>
            <a:r>
              <a:rPr lang="en-US" dirty="0" smtClean="0"/>
              <a:t>“Significant Disruption in the Apartments”</a:t>
            </a:r>
          </a:p>
        </p:txBody>
      </p:sp>
    </p:spTree>
    <p:extLst>
      <p:ext uri="{BB962C8B-B14F-4D97-AF65-F5344CB8AC3E}">
        <p14:creationId xmlns:p14="http://schemas.microsoft.com/office/powerpoint/2010/main" val="2012451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Consultations: Overview</a:t>
            </a:r>
            <a:endParaRPr lang="en-US" dirty="0"/>
          </a:p>
        </p:txBody>
      </p:sp>
      <p:sp>
        <p:nvSpPr>
          <p:cNvPr id="3" name="Content Placeholder 2"/>
          <p:cNvSpPr>
            <a:spLocks noGrp="1"/>
          </p:cNvSpPr>
          <p:nvPr>
            <p:ph idx="1"/>
          </p:nvPr>
        </p:nvSpPr>
        <p:spPr/>
        <p:txBody>
          <a:bodyPr/>
          <a:lstStyle/>
          <a:p>
            <a:r>
              <a:rPr lang="en-US" sz="2800" dirty="0" smtClean="0"/>
              <a:t>Emails</a:t>
            </a:r>
            <a:r>
              <a:rPr lang="en-US" sz="2800" dirty="0"/>
              <a:t>, calls, or </a:t>
            </a:r>
            <a:r>
              <a:rPr lang="en-US" sz="2800" dirty="0" smtClean="0"/>
              <a:t>in-person </a:t>
            </a:r>
            <a:r>
              <a:rPr lang="en-US" sz="2800" dirty="0"/>
              <a:t>consultations with counseling staff during business hours</a:t>
            </a:r>
          </a:p>
          <a:p>
            <a:r>
              <a:rPr lang="en-US" sz="2800" dirty="0" smtClean="0"/>
              <a:t>283 unique cases; 553 total consultations</a:t>
            </a:r>
            <a:endParaRPr lang="en-US" sz="2800" dirty="0"/>
          </a:p>
          <a:p>
            <a:r>
              <a:rPr lang="en-US" sz="2800" dirty="0"/>
              <a:t>36% had multiple </a:t>
            </a:r>
            <a:r>
              <a:rPr lang="en-US" sz="2800" dirty="0" smtClean="0"/>
              <a:t>consultations</a:t>
            </a:r>
            <a:endParaRPr lang="en-US" sz="2800" dirty="0"/>
          </a:p>
          <a:p>
            <a:r>
              <a:rPr lang="en-US" sz="2400" b="1" i="1" u="sng" dirty="0"/>
              <a:t>Only 1 student consulted about </a:t>
            </a:r>
            <a:r>
              <a:rPr lang="en-US" sz="2400" b="1" i="1" u="sng" dirty="0" smtClean="0"/>
              <a:t>him/herself</a:t>
            </a:r>
            <a:endParaRPr lang="en-US" sz="2400" dirty="0" smtClean="0"/>
          </a:p>
          <a:p>
            <a:r>
              <a:rPr lang="en-US" sz="2800" dirty="0" smtClean="0"/>
              <a:t>24% were discussed at SOC meeting</a:t>
            </a:r>
          </a:p>
          <a:p>
            <a:r>
              <a:rPr lang="en-US" sz="2800" dirty="0" smtClean="0"/>
              <a:t>5% had at least one On-Call Contact</a:t>
            </a:r>
          </a:p>
        </p:txBody>
      </p:sp>
    </p:spTree>
    <p:extLst>
      <p:ext uri="{BB962C8B-B14F-4D97-AF65-F5344CB8AC3E}">
        <p14:creationId xmlns:p14="http://schemas.microsoft.com/office/powerpoint/2010/main" val="3161999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External Consultation: Demographics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65436953"/>
              </p:ext>
            </p:extLst>
          </p:nvPr>
        </p:nvGraphicFramePr>
        <p:xfrm>
          <a:off x="384312" y="2194560"/>
          <a:ext cx="2206488" cy="1463040"/>
        </p:xfrm>
        <a:graphic>
          <a:graphicData uri="http://schemas.openxmlformats.org/drawingml/2006/table">
            <a:tbl>
              <a:tblPr firstRow="1" bandRow="1">
                <a:tableStyleId>{5C22544A-7EE6-4342-B048-85BDC9FD1C3A}</a:tableStyleId>
              </a:tblPr>
              <a:tblGrid>
                <a:gridCol w="1522344"/>
                <a:gridCol w="684144"/>
              </a:tblGrid>
              <a:tr h="323850">
                <a:tc>
                  <a:txBody>
                    <a:bodyPr/>
                    <a:lstStyle/>
                    <a:p>
                      <a:r>
                        <a:rPr lang="en-US" dirty="0" smtClean="0"/>
                        <a:t>Gender</a:t>
                      </a:r>
                      <a:endParaRPr lang="en-US" dirty="0"/>
                    </a:p>
                  </a:txBody>
                  <a:tcPr/>
                </a:tc>
                <a:tc>
                  <a:txBody>
                    <a:bodyPr/>
                    <a:lstStyle/>
                    <a:p>
                      <a:pPr algn="ctr"/>
                      <a:r>
                        <a:rPr lang="en-US" dirty="0" smtClean="0"/>
                        <a:t>%</a:t>
                      </a:r>
                      <a:endParaRPr lang="en-US" dirty="0"/>
                    </a:p>
                  </a:txBody>
                  <a:tcPr/>
                </a:tc>
              </a:tr>
              <a:tr h="323850">
                <a:tc>
                  <a:txBody>
                    <a:bodyPr/>
                    <a:lstStyle/>
                    <a:p>
                      <a:r>
                        <a:rPr lang="en-US" dirty="0" smtClean="0"/>
                        <a:t>Female</a:t>
                      </a:r>
                      <a:endParaRPr lang="en-US" dirty="0"/>
                    </a:p>
                  </a:txBody>
                  <a:tcPr/>
                </a:tc>
                <a:tc>
                  <a:txBody>
                    <a:bodyPr/>
                    <a:lstStyle/>
                    <a:p>
                      <a:r>
                        <a:rPr lang="en-US" dirty="0" smtClean="0"/>
                        <a:t>56%</a:t>
                      </a:r>
                      <a:endParaRPr lang="en-US" dirty="0"/>
                    </a:p>
                  </a:txBody>
                  <a:tcPr/>
                </a:tc>
              </a:tr>
              <a:tr h="323850">
                <a:tc>
                  <a:txBody>
                    <a:bodyPr/>
                    <a:lstStyle/>
                    <a:p>
                      <a:r>
                        <a:rPr lang="en-US" dirty="0" smtClean="0"/>
                        <a:t>Male</a:t>
                      </a:r>
                      <a:endParaRPr lang="en-US" dirty="0"/>
                    </a:p>
                  </a:txBody>
                  <a:tcPr/>
                </a:tc>
                <a:tc>
                  <a:txBody>
                    <a:bodyPr/>
                    <a:lstStyle/>
                    <a:p>
                      <a:r>
                        <a:rPr lang="en-US" dirty="0" smtClean="0"/>
                        <a:t>46%</a:t>
                      </a:r>
                      <a:endParaRPr lang="en-US" dirty="0"/>
                    </a:p>
                  </a:txBody>
                  <a:tcPr/>
                </a:tc>
              </a:tr>
              <a:tr h="323850">
                <a:tc>
                  <a:txBody>
                    <a:bodyPr/>
                    <a:lstStyle/>
                    <a:p>
                      <a:r>
                        <a:rPr lang="en-US" dirty="0" smtClean="0"/>
                        <a:t>Transgender</a:t>
                      </a:r>
                      <a:endParaRPr lang="en-US" dirty="0"/>
                    </a:p>
                  </a:txBody>
                  <a:tcPr/>
                </a:tc>
                <a:tc>
                  <a:txBody>
                    <a:bodyPr/>
                    <a:lstStyle/>
                    <a:p>
                      <a:r>
                        <a:rPr lang="en-US" dirty="0" smtClean="0"/>
                        <a:t>1%</a:t>
                      </a:r>
                      <a:endParaRPr lang="en-US"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520778912"/>
              </p:ext>
            </p:extLst>
          </p:nvPr>
        </p:nvGraphicFramePr>
        <p:xfrm>
          <a:off x="381000" y="3794760"/>
          <a:ext cx="2209800" cy="1463040"/>
        </p:xfrm>
        <a:graphic>
          <a:graphicData uri="http://schemas.openxmlformats.org/drawingml/2006/table">
            <a:tbl>
              <a:tblPr firstRow="1" bandRow="1">
                <a:tableStyleId>{073A0DAA-6AF3-43AB-8588-CEC1D06C72B9}</a:tableStyleId>
              </a:tblPr>
              <a:tblGrid>
                <a:gridCol w="2209800"/>
              </a:tblGrid>
              <a:tr h="365760">
                <a:tc>
                  <a:txBody>
                    <a:bodyPr/>
                    <a:lstStyle/>
                    <a:p>
                      <a:pPr algn="ctr"/>
                      <a:r>
                        <a:rPr lang="en-US" dirty="0" smtClean="0"/>
                        <a:t>Age</a:t>
                      </a:r>
                      <a:endParaRPr lang="en-US" dirty="0"/>
                    </a:p>
                  </a:txBody>
                  <a:tcPr/>
                </a:tc>
              </a:tr>
              <a:tr h="323850">
                <a:tc>
                  <a:txBody>
                    <a:bodyPr/>
                    <a:lstStyle/>
                    <a:p>
                      <a:pPr algn="ctr"/>
                      <a:r>
                        <a:rPr lang="en-US" dirty="0" smtClean="0"/>
                        <a:t>Minimum = 17</a:t>
                      </a:r>
                      <a:endParaRPr lang="en-US" dirty="0"/>
                    </a:p>
                  </a:txBody>
                  <a:tcPr/>
                </a:tc>
              </a:tr>
              <a:tr h="323850">
                <a:tc>
                  <a:txBody>
                    <a:bodyPr/>
                    <a:lstStyle/>
                    <a:p>
                      <a:pPr algn="ctr"/>
                      <a:r>
                        <a:rPr lang="en-US" dirty="0" smtClean="0"/>
                        <a:t>Maximum = 49</a:t>
                      </a:r>
                      <a:endParaRPr lang="en-US" dirty="0"/>
                    </a:p>
                  </a:txBody>
                  <a:tcPr/>
                </a:tc>
              </a:tr>
              <a:tr h="323850">
                <a:tc>
                  <a:txBody>
                    <a:bodyPr/>
                    <a:lstStyle/>
                    <a:p>
                      <a:pPr algn="ctr"/>
                      <a:r>
                        <a:rPr lang="en-US" dirty="0" smtClean="0"/>
                        <a:t>Mean = 23.4</a:t>
                      </a:r>
                      <a:endParaRPr lang="en-US" dirty="0"/>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029693201"/>
              </p:ext>
            </p:extLst>
          </p:nvPr>
        </p:nvGraphicFramePr>
        <p:xfrm>
          <a:off x="3048000" y="2166950"/>
          <a:ext cx="2590800" cy="3090850"/>
        </p:xfrm>
        <a:graphic>
          <a:graphicData uri="http://schemas.openxmlformats.org/drawingml/2006/table">
            <a:tbl>
              <a:tblPr firstRow="1" bandRow="1">
                <a:tableStyleId>{5C22544A-7EE6-4342-B048-85BDC9FD1C3A}</a:tableStyleId>
              </a:tblPr>
              <a:tblGrid>
                <a:gridCol w="1905000"/>
                <a:gridCol w="685800"/>
              </a:tblGrid>
              <a:tr h="457200">
                <a:tc>
                  <a:txBody>
                    <a:bodyPr/>
                    <a:lstStyle/>
                    <a:p>
                      <a:r>
                        <a:rPr lang="en-US" dirty="0" smtClean="0"/>
                        <a:t>Race/Ethnicity</a:t>
                      </a:r>
                      <a:endParaRPr lang="en-US" dirty="0"/>
                    </a:p>
                  </a:txBody>
                  <a:tcPr/>
                </a:tc>
                <a:tc>
                  <a:txBody>
                    <a:bodyPr/>
                    <a:lstStyle/>
                    <a:p>
                      <a:pPr algn="ctr"/>
                      <a:r>
                        <a:rPr lang="en-US" dirty="0" smtClean="0"/>
                        <a:t>%</a:t>
                      </a:r>
                      <a:endParaRPr lang="en-US" dirty="0"/>
                    </a:p>
                  </a:txBody>
                  <a:tcPr/>
                </a:tc>
              </a:tr>
              <a:tr h="383870">
                <a:tc>
                  <a:txBody>
                    <a:bodyPr/>
                    <a:lstStyle/>
                    <a:p>
                      <a:r>
                        <a:rPr lang="en-US" dirty="0" smtClean="0"/>
                        <a:t>Caucasian</a:t>
                      </a:r>
                      <a:endParaRPr lang="en-US" dirty="0"/>
                    </a:p>
                  </a:txBody>
                  <a:tcPr/>
                </a:tc>
                <a:tc>
                  <a:txBody>
                    <a:bodyPr/>
                    <a:lstStyle/>
                    <a:p>
                      <a:r>
                        <a:rPr lang="en-US" dirty="0" smtClean="0"/>
                        <a:t>63%</a:t>
                      </a:r>
                      <a:endParaRPr lang="en-US" dirty="0"/>
                    </a:p>
                  </a:txBody>
                  <a:tcPr/>
                </a:tc>
              </a:tr>
              <a:tr h="342337">
                <a:tc>
                  <a:txBody>
                    <a:bodyPr/>
                    <a:lstStyle/>
                    <a:p>
                      <a:r>
                        <a:rPr lang="en-US" dirty="0" smtClean="0"/>
                        <a:t>Asian</a:t>
                      </a:r>
                      <a:endParaRPr lang="en-US" dirty="0"/>
                    </a:p>
                  </a:txBody>
                  <a:tcPr/>
                </a:tc>
                <a:tc>
                  <a:txBody>
                    <a:bodyPr/>
                    <a:lstStyle/>
                    <a:p>
                      <a:r>
                        <a:rPr lang="en-US" dirty="0" smtClean="0"/>
                        <a:t>19%</a:t>
                      </a:r>
                      <a:endParaRPr lang="en-US" dirty="0"/>
                    </a:p>
                  </a:txBody>
                  <a:tcPr/>
                </a:tc>
              </a:tr>
              <a:tr h="393370">
                <a:tc>
                  <a:txBody>
                    <a:bodyPr/>
                    <a:lstStyle/>
                    <a:p>
                      <a:r>
                        <a:rPr lang="en-US" dirty="0" smtClean="0"/>
                        <a:t>Black</a:t>
                      </a:r>
                      <a:endParaRPr lang="en-US" dirty="0"/>
                    </a:p>
                  </a:txBody>
                  <a:tcPr/>
                </a:tc>
                <a:tc>
                  <a:txBody>
                    <a:bodyPr/>
                    <a:lstStyle/>
                    <a:p>
                      <a:r>
                        <a:rPr lang="en-US" dirty="0" smtClean="0"/>
                        <a:t>7%</a:t>
                      </a:r>
                      <a:endParaRPr lang="en-US" dirty="0"/>
                    </a:p>
                  </a:txBody>
                  <a:tcPr/>
                </a:tc>
              </a:tr>
              <a:tr h="484810">
                <a:tc>
                  <a:txBody>
                    <a:bodyPr/>
                    <a:lstStyle/>
                    <a:p>
                      <a:r>
                        <a:rPr lang="en-US" dirty="0" smtClean="0"/>
                        <a:t>Unknown</a:t>
                      </a:r>
                      <a:endParaRPr lang="en-US" dirty="0"/>
                    </a:p>
                  </a:txBody>
                  <a:tcPr/>
                </a:tc>
                <a:tc>
                  <a:txBody>
                    <a:bodyPr/>
                    <a:lstStyle/>
                    <a:p>
                      <a:r>
                        <a:rPr lang="en-US" dirty="0" smtClean="0"/>
                        <a:t>6%</a:t>
                      </a:r>
                    </a:p>
                  </a:txBody>
                  <a:tcPr/>
                </a:tc>
              </a:tr>
              <a:tr h="2714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Hispanic</a:t>
                      </a:r>
                    </a:p>
                    <a:p>
                      <a:endParaRPr lang="en-US" dirty="0"/>
                    </a:p>
                  </a:txBody>
                  <a:tcPr/>
                </a:tc>
                <a:tc>
                  <a:txBody>
                    <a:bodyPr/>
                    <a:lstStyle/>
                    <a:p>
                      <a:r>
                        <a:rPr lang="en-US" dirty="0" smtClean="0"/>
                        <a:t>2%</a:t>
                      </a:r>
                      <a:endParaRPr lang="en-US" dirty="0"/>
                    </a:p>
                  </a:txBody>
                  <a:tcPr/>
                </a:tc>
              </a:tr>
              <a:tr h="342337">
                <a:tc>
                  <a:txBody>
                    <a:bodyPr/>
                    <a:lstStyle/>
                    <a:p>
                      <a:r>
                        <a:rPr lang="en-US" sz="1800" dirty="0" smtClean="0"/>
                        <a:t>Multiracial</a:t>
                      </a:r>
                      <a:endParaRPr lang="en-US" sz="1800" dirty="0"/>
                    </a:p>
                  </a:txBody>
                  <a:tcPr/>
                </a:tc>
                <a:tc>
                  <a:txBody>
                    <a:bodyPr/>
                    <a:lstStyle/>
                    <a:p>
                      <a:r>
                        <a:rPr lang="en-US" dirty="0" smtClean="0"/>
                        <a:t>2%</a:t>
                      </a:r>
                      <a:endParaRPr lang="en-US"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419669576"/>
              </p:ext>
            </p:extLst>
          </p:nvPr>
        </p:nvGraphicFramePr>
        <p:xfrm>
          <a:off x="6096000" y="2194560"/>
          <a:ext cx="2819400" cy="1463040"/>
        </p:xfrm>
        <a:graphic>
          <a:graphicData uri="http://schemas.openxmlformats.org/drawingml/2006/table">
            <a:tbl>
              <a:tblPr firstRow="1" bandRow="1">
                <a:tableStyleId>{93296810-A885-4BE3-A3E7-6D5BEEA58F35}</a:tableStyleId>
              </a:tblPr>
              <a:tblGrid>
                <a:gridCol w="2104572"/>
                <a:gridCol w="714828"/>
              </a:tblGrid>
              <a:tr h="353505">
                <a:tc>
                  <a:txBody>
                    <a:bodyPr/>
                    <a:lstStyle/>
                    <a:p>
                      <a:r>
                        <a:rPr lang="en-US" dirty="0" smtClean="0"/>
                        <a:t>Academic Status</a:t>
                      </a:r>
                      <a:endParaRPr lang="en-US" dirty="0"/>
                    </a:p>
                  </a:txBody>
                  <a:tcPr/>
                </a:tc>
                <a:tc>
                  <a:txBody>
                    <a:bodyPr/>
                    <a:lstStyle/>
                    <a:p>
                      <a:pPr algn="ctr"/>
                      <a:r>
                        <a:rPr lang="en-US" dirty="0" smtClean="0"/>
                        <a:t>%</a:t>
                      </a:r>
                      <a:endParaRPr lang="en-US" dirty="0"/>
                    </a:p>
                  </a:txBody>
                  <a:tcPr/>
                </a:tc>
              </a:tr>
              <a:tr h="339365">
                <a:tc>
                  <a:txBody>
                    <a:bodyPr/>
                    <a:lstStyle/>
                    <a:p>
                      <a:r>
                        <a:rPr lang="en-US" dirty="0" smtClean="0"/>
                        <a:t>Undergraduate</a:t>
                      </a:r>
                      <a:endParaRPr lang="en-US" dirty="0"/>
                    </a:p>
                  </a:txBody>
                  <a:tcPr/>
                </a:tc>
                <a:tc>
                  <a:txBody>
                    <a:bodyPr/>
                    <a:lstStyle/>
                    <a:p>
                      <a:r>
                        <a:rPr lang="en-US" dirty="0" smtClean="0"/>
                        <a:t>68%</a:t>
                      </a:r>
                      <a:endParaRPr lang="en-US" dirty="0"/>
                    </a:p>
                  </a:txBody>
                  <a:tcPr/>
                </a:tc>
              </a:tr>
              <a:tr h="339365">
                <a:tc>
                  <a:txBody>
                    <a:bodyPr/>
                    <a:lstStyle/>
                    <a:p>
                      <a:r>
                        <a:rPr lang="en-US" dirty="0" smtClean="0"/>
                        <a:t>Graduate</a:t>
                      </a:r>
                      <a:endParaRPr lang="en-US" dirty="0"/>
                    </a:p>
                  </a:txBody>
                  <a:tcPr/>
                </a:tc>
                <a:tc>
                  <a:txBody>
                    <a:bodyPr/>
                    <a:lstStyle/>
                    <a:p>
                      <a:r>
                        <a:rPr lang="en-US" dirty="0" smtClean="0"/>
                        <a:t>27%</a:t>
                      </a:r>
                      <a:endParaRPr lang="en-US" dirty="0"/>
                    </a:p>
                  </a:txBody>
                  <a:tcPr/>
                </a:tc>
              </a:tr>
              <a:tr h="339365">
                <a:tc>
                  <a:txBody>
                    <a:bodyPr/>
                    <a:lstStyle/>
                    <a:p>
                      <a:r>
                        <a:rPr lang="en-US" dirty="0" smtClean="0"/>
                        <a:t>Non-matriculating</a:t>
                      </a:r>
                      <a:endParaRPr lang="en-US" dirty="0"/>
                    </a:p>
                  </a:txBody>
                  <a:tcPr/>
                </a:tc>
                <a:tc>
                  <a:txBody>
                    <a:bodyPr/>
                    <a:lstStyle/>
                    <a:p>
                      <a:r>
                        <a:rPr lang="en-US" dirty="0" smtClean="0"/>
                        <a:t>5%</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634664836"/>
              </p:ext>
            </p:extLst>
          </p:nvPr>
        </p:nvGraphicFramePr>
        <p:xfrm>
          <a:off x="6096000" y="3794760"/>
          <a:ext cx="2819400" cy="1463040"/>
        </p:xfrm>
        <a:graphic>
          <a:graphicData uri="http://schemas.openxmlformats.org/drawingml/2006/table">
            <a:tbl>
              <a:tblPr firstRow="1" bandRow="1">
                <a:tableStyleId>{93296810-A885-4BE3-A3E7-6D5BEEA58F35}</a:tableStyleId>
              </a:tblPr>
              <a:tblGrid>
                <a:gridCol w="2133600"/>
                <a:gridCol w="685800"/>
              </a:tblGrid>
              <a:tr h="361950">
                <a:tc>
                  <a:txBody>
                    <a:bodyPr/>
                    <a:lstStyle/>
                    <a:p>
                      <a:r>
                        <a:rPr lang="en-US" dirty="0" smtClean="0"/>
                        <a:t>Client</a:t>
                      </a:r>
                      <a:r>
                        <a:rPr lang="en-US" baseline="0" dirty="0" smtClean="0"/>
                        <a:t> </a:t>
                      </a:r>
                      <a:r>
                        <a:rPr lang="en-US" dirty="0" smtClean="0"/>
                        <a:t>Status</a:t>
                      </a:r>
                      <a:endParaRPr lang="en-US" dirty="0"/>
                    </a:p>
                  </a:txBody>
                  <a:tcPr/>
                </a:tc>
                <a:tc>
                  <a:txBody>
                    <a:bodyPr/>
                    <a:lstStyle/>
                    <a:p>
                      <a:pPr algn="ctr"/>
                      <a:r>
                        <a:rPr lang="en-US" dirty="0" smtClean="0"/>
                        <a:t>%</a:t>
                      </a:r>
                      <a:endParaRPr lang="en-US" dirty="0"/>
                    </a:p>
                  </a:txBody>
                  <a:tcPr/>
                </a:tc>
              </a:tr>
              <a:tr h="361950">
                <a:tc>
                  <a:txBody>
                    <a:bodyPr/>
                    <a:lstStyle/>
                    <a:p>
                      <a:r>
                        <a:rPr lang="en-US" dirty="0" smtClean="0"/>
                        <a:t>Non-client</a:t>
                      </a:r>
                      <a:endParaRPr lang="en-US" dirty="0"/>
                    </a:p>
                  </a:txBody>
                  <a:tcPr/>
                </a:tc>
                <a:tc>
                  <a:txBody>
                    <a:bodyPr/>
                    <a:lstStyle/>
                    <a:p>
                      <a:r>
                        <a:rPr lang="en-US" dirty="0" smtClean="0"/>
                        <a:t>29%</a:t>
                      </a:r>
                      <a:endParaRPr lang="en-US" dirty="0"/>
                    </a:p>
                  </a:txBody>
                  <a:tcPr/>
                </a:tc>
              </a:tr>
              <a:tr h="361950">
                <a:tc>
                  <a:txBody>
                    <a:bodyPr/>
                    <a:lstStyle/>
                    <a:p>
                      <a:r>
                        <a:rPr lang="en-US" dirty="0" smtClean="0"/>
                        <a:t>Current client</a:t>
                      </a:r>
                      <a:endParaRPr lang="en-US" dirty="0"/>
                    </a:p>
                  </a:txBody>
                  <a:tcPr/>
                </a:tc>
                <a:tc>
                  <a:txBody>
                    <a:bodyPr/>
                    <a:lstStyle/>
                    <a:p>
                      <a:r>
                        <a:rPr lang="en-US" dirty="0" smtClean="0"/>
                        <a:t>54%</a:t>
                      </a:r>
                      <a:endParaRPr lang="en-US" dirty="0"/>
                    </a:p>
                  </a:txBody>
                  <a:tcPr/>
                </a:tc>
              </a:tr>
              <a:tr h="361950">
                <a:tc>
                  <a:txBody>
                    <a:bodyPr/>
                    <a:lstStyle/>
                    <a:p>
                      <a:r>
                        <a:rPr lang="en-US" dirty="0" smtClean="0"/>
                        <a:t>Previous</a:t>
                      </a:r>
                      <a:r>
                        <a:rPr lang="en-US" baseline="0" dirty="0" smtClean="0"/>
                        <a:t> client</a:t>
                      </a:r>
                      <a:endParaRPr lang="en-US" dirty="0"/>
                    </a:p>
                  </a:txBody>
                  <a:tcPr/>
                </a:tc>
                <a:tc>
                  <a:txBody>
                    <a:bodyPr/>
                    <a:lstStyle/>
                    <a:p>
                      <a:r>
                        <a:rPr lang="en-US" dirty="0" smtClean="0"/>
                        <a:t>17%</a:t>
                      </a:r>
                      <a:endParaRPr lang="en-US" dirty="0"/>
                    </a:p>
                  </a:txBody>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701505660"/>
              </p:ext>
            </p:extLst>
          </p:nvPr>
        </p:nvGraphicFramePr>
        <p:xfrm>
          <a:off x="2819400" y="5715000"/>
          <a:ext cx="3696730" cy="370840"/>
        </p:xfrm>
        <a:graphic>
          <a:graphicData uri="http://schemas.openxmlformats.org/drawingml/2006/table">
            <a:tbl>
              <a:tblPr firstRow="1" bandRow="1">
                <a:tableStyleId>{93296810-A885-4BE3-A3E7-6D5BEEA58F35}</a:tableStyleId>
              </a:tblPr>
              <a:tblGrid>
                <a:gridCol w="3696730"/>
              </a:tblGrid>
              <a:tr h="370840">
                <a:tc>
                  <a:txBody>
                    <a:bodyPr/>
                    <a:lstStyle/>
                    <a:p>
                      <a:r>
                        <a:rPr lang="en-US" dirty="0" smtClean="0"/>
                        <a:t>International Students = 18%</a:t>
                      </a:r>
                      <a:endParaRPr lang="en-US" dirty="0"/>
                    </a:p>
                  </a:txBody>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External </a:t>
            </a:r>
            <a:r>
              <a:rPr lang="en-US" dirty="0" err="1" smtClean="0"/>
              <a:t>Consultees</a:t>
            </a:r>
            <a:r>
              <a:rPr lang="en-US" dirty="0" smtClean="0"/>
              <a:t>: Description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671462"/>
              </p:ext>
            </p:extLst>
          </p:nvPr>
        </p:nvGraphicFramePr>
        <p:xfrm>
          <a:off x="685800" y="1981200"/>
          <a:ext cx="77724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57841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External Consultations: Reasons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18062134"/>
              </p:ext>
            </p:extLst>
          </p:nvPr>
        </p:nvGraphicFramePr>
        <p:xfrm>
          <a:off x="685800" y="1981200"/>
          <a:ext cx="77724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27928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External Consultations: Interventions</a:t>
            </a:r>
            <a:endParaRPr lang="en-US" dirty="0"/>
          </a:p>
        </p:txBody>
      </p:sp>
      <p:sp>
        <p:nvSpPr>
          <p:cNvPr id="3" name="Content Placeholder 2"/>
          <p:cNvSpPr>
            <a:spLocks noGrp="1"/>
          </p:cNvSpPr>
          <p:nvPr>
            <p:ph idx="1"/>
          </p:nvPr>
        </p:nvSpPr>
        <p:spPr>
          <a:xfrm>
            <a:off x="685800" y="2362200"/>
            <a:ext cx="7772400" cy="4114800"/>
          </a:xfrm>
        </p:spPr>
        <p:txBody>
          <a:bodyPr/>
          <a:lstStyle/>
          <a:p>
            <a:r>
              <a:rPr lang="en-US" dirty="0" smtClean="0"/>
              <a:t>Referred to Counseling Services	70%</a:t>
            </a:r>
          </a:p>
          <a:p>
            <a:r>
              <a:rPr lang="en-US" dirty="0" smtClean="0"/>
              <a:t>Coaching 					24%</a:t>
            </a:r>
          </a:p>
          <a:p>
            <a:r>
              <a:rPr lang="en-US" dirty="0" smtClean="0"/>
              <a:t>Related to hospital evaluation	10%</a:t>
            </a:r>
          </a:p>
          <a:p>
            <a:r>
              <a:rPr lang="en-US" dirty="0" smtClean="0"/>
              <a:t>Referred off campus			9%</a:t>
            </a:r>
          </a:p>
          <a:p>
            <a:r>
              <a:rPr lang="en-US" dirty="0" smtClean="0"/>
              <a:t>Police assistance requested		4%</a:t>
            </a:r>
          </a:p>
          <a:p>
            <a:endParaRPr lang="en-US" dirty="0" smtClean="0"/>
          </a:p>
          <a:p>
            <a:endParaRPr lang="en-US" dirty="0"/>
          </a:p>
        </p:txBody>
      </p:sp>
    </p:spTree>
    <p:extLst>
      <p:ext uri="{BB962C8B-B14F-4D97-AF65-F5344CB8AC3E}">
        <p14:creationId xmlns:p14="http://schemas.microsoft.com/office/powerpoint/2010/main" val="2451268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External Consultations: Case Examples</a:t>
            </a:r>
            <a:endParaRPr lang="en-US" dirty="0"/>
          </a:p>
        </p:txBody>
      </p:sp>
      <p:sp>
        <p:nvSpPr>
          <p:cNvPr id="3" name="Content Placeholder 2"/>
          <p:cNvSpPr>
            <a:spLocks noGrp="1"/>
          </p:cNvSpPr>
          <p:nvPr>
            <p:ph idx="1"/>
          </p:nvPr>
        </p:nvSpPr>
        <p:spPr>
          <a:xfrm>
            <a:off x="685800" y="2362200"/>
            <a:ext cx="7772400" cy="4114800"/>
          </a:xfrm>
        </p:spPr>
        <p:txBody>
          <a:bodyPr/>
          <a:lstStyle/>
          <a:p>
            <a:r>
              <a:rPr lang="en-US" dirty="0" smtClean="0"/>
              <a:t>“She was behaving very erratically”</a:t>
            </a:r>
          </a:p>
          <a:p>
            <a:endParaRPr lang="en-US" dirty="0"/>
          </a:p>
          <a:p>
            <a:endParaRPr lang="en-US" dirty="0" smtClean="0"/>
          </a:p>
          <a:p>
            <a:r>
              <a:rPr lang="en-US" dirty="0" smtClean="0"/>
              <a:t>“My son has a history of anxiety and depression”</a:t>
            </a:r>
          </a:p>
        </p:txBody>
      </p:sp>
    </p:spTree>
    <p:extLst>
      <p:ext uri="{BB962C8B-B14F-4D97-AF65-F5344CB8AC3E}">
        <p14:creationId xmlns:p14="http://schemas.microsoft.com/office/powerpoint/2010/main" val="420760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Special Case: No-Name Consultations</a:t>
            </a:r>
            <a:endParaRPr lang="en-US" dirty="0"/>
          </a:p>
        </p:txBody>
      </p:sp>
      <p:sp>
        <p:nvSpPr>
          <p:cNvPr id="3" name="Content Placeholder 2"/>
          <p:cNvSpPr>
            <a:spLocks noGrp="1"/>
          </p:cNvSpPr>
          <p:nvPr>
            <p:ph idx="1"/>
          </p:nvPr>
        </p:nvSpPr>
        <p:spPr/>
        <p:txBody>
          <a:bodyPr/>
          <a:lstStyle/>
          <a:p>
            <a:r>
              <a:rPr lang="en-US" dirty="0" smtClean="0"/>
              <a:t>Note used when POC was not a student </a:t>
            </a:r>
            <a:r>
              <a:rPr lang="en-US" u="sng" dirty="0" smtClean="0"/>
              <a:t>OR</a:t>
            </a:r>
            <a:r>
              <a:rPr lang="en-US" dirty="0" smtClean="0"/>
              <a:t> when student name was not shared</a:t>
            </a:r>
          </a:p>
          <a:p>
            <a:r>
              <a:rPr lang="en-US" dirty="0" smtClean="0"/>
              <a:t>59 No-Name notes for 55 people</a:t>
            </a:r>
          </a:p>
          <a:p>
            <a:endParaRPr lang="en-US" dirty="0"/>
          </a:p>
        </p:txBody>
      </p:sp>
    </p:spTree>
    <p:extLst>
      <p:ext uri="{BB962C8B-B14F-4D97-AF65-F5344CB8AC3E}">
        <p14:creationId xmlns:p14="http://schemas.microsoft.com/office/powerpoint/2010/main" val="678986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No-Name Consultations: Demographics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66739108"/>
              </p:ext>
            </p:extLst>
          </p:nvPr>
        </p:nvGraphicFramePr>
        <p:xfrm>
          <a:off x="228600" y="2194560"/>
          <a:ext cx="1981200" cy="1463040"/>
        </p:xfrm>
        <a:graphic>
          <a:graphicData uri="http://schemas.openxmlformats.org/drawingml/2006/table">
            <a:tbl>
              <a:tblPr firstRow="1" bandRow="1">
                <a:tableStyleId>{5C22544A-7EE6-4342-B048-85BDC9FD1C3A}</a:tableStyleId>
              </a:tblPr>
              <a:tblGrid>
                <a:gridCol w="1143000"/>
                <a:gridCol w="838200"/>
              </a:tblGrid>
              <a:tr h="323850">
                <a:tc>
                  <a:txBody>
                    <a:bodyPr/>
                    <a:lstStyle/>
                    <a:p>
                      <a:r>
                        <a:rPr lang="en-US" dirty="0" smtClean="0"/>
                        <a:t>Gender</a:t>
                      </a:r>
                      <a:endParaRPr lang="en-US" dirty="0"/>
                    </a:p>
                  </a:txBody>
                  <a:tcPr/>
                </a:tc>
                <a:tc>
                  <a:txBody>
                    <a:bodyPr/>
                    <a:lstStyle/>
                    <a:p>
                      <a:pPr algn="ctr"/>
                      <a:r>
                        <a:rPr lang="en-US" dirty="0" smtClean="0"/>
                        <a:t>%</a:t>
                      </a:r>
                      <a:endParaRPr lang="en-US" dirty="0"/>
                    </a:p>
                  </a:txBody>
                  <a:tcPr/>
                </a:tc>
              </a:tr>
              <a:tr h="323850">
                <a:tc>
                  <a:txBody>
                    <a:bodyPr/>
                    <a:lstStyle/>
                    <a:p>
                      <a:r>
                        <a:rPr lang="en-US" dirty="0" smtClean="0"/>
                        <a:t>Female</a:t>
                      </a:r>
                      <a:endParaRPr lang="en-US" dirty="0"/>
                    </a:p>
                  </a:txBody>
                  <a:tcPr/>
                </a:tc>
                <a:tc>
                  <a:txBody>
                    <a:bodyPr/>
                    <a:lstStyle/>
                    <a:p>
                      <a:r>
                        <a:rPr lang="en-US" dirty="0" smtClean="0"/>
                        <a:t>47%</a:t>
                      </a:r>
                      <a:endParaRPr lang="en-US" dirty="0"/>
                    </a:p>
                  </a:txBody>
                  <a:tcPr/>
                </a:tc>
              </a:tr>
              <a:tr h="323850">
                <a:tc>
                  <a:txBody>
                    <a:bodyPr/>
                    <a:lstStyle/>
                    <a:p>
                      <a:r>
                        <a:rPr lang="en-US" dirty="0" smtClean="0"/>
                        <a:t>Male</a:t>
                      </a:r>
                      <a:endParaRPr lang="en-US" dirty="0"/>
                    </a:p>
                  </a:txBody>
                  <a:tcPr/>
                </a:tc>
                <a:tc>
                  <a:txBody>
                    <a:bodyPr/>
                    <a:lstStyle/>
                    <a:p>
                      <a:r>
                        <a:rPr lang="en-US" dirty="0" smtClean="0"/>
                        <a:t>40%</a:t>
                      </a:r>
                      <a:endParaRPr lang="en-US" dirty="0"/>
                    </a:p>
                  </a:txBody>
                  <a:tcPr/>
                </a:tc>
              </a:tr>
              <a:tr h="323850">
                <a:tc>
                  <a:txBody>
                    <a:bodyPr/>
                    <a:lstStyle/>
                    <a:p>
                      <a:r>
                        <a:rPr lang="en-US" dirty="0" smtClean="0"/>
                        <a:t>Unknown</a:t>
                      </a:r>
                      <a:endParaRPr lang="en-US" dirty="0"/>
                    </a:p>
                  </a:txBody>
                  <a:tcPr/>
                </a:tc>
                <a:tc>
                  <a:txBody>
                    <a:bodyPr/>
                    <a:lstStyle/>
                    <a:p>
                      <a:r>
                        <a:rPr lang="en-US" dirty="0" smtClean="0"/>
                        <a:t>13%</a:t>
                      </a:r>
                      <a:endParaRPr lang="en-US" dirty="0"/>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467288936"/>
              </p:ext>
            </p:extLst>
          </p:nvPr>
        </p:nvGraphicFramePr>
        <p:xfrm>
          <a:off x="5410200" y="2209800"/>
          <a:ext cx="3505200" cy="2512210"/>
        </p:xfrm>
        <a:graphic>
          <a:graphicData uri="http://schemas.openxmlformats.org/drawingml/2006/table">
            <a:tbl>
              <a:tblPr firstRow="1" bandRow="1">
                <a:tableStyleId>{5C22544A-7EE6-4342-B048-85BDC9FD1C3A}</a:tableStyleId>
              </a:tblPr>
              <a:tblGrid>
                <a:gridCol w="2743200"/>
                <a:gridCol w="762000"/>
              </a:tblGrid>
              <a:tr h="319988">
                <a:tc>
                  <a:txBody>
                    <a:bodyPr/>
                    <a:lstStyle/>
                    <a:p>
                      <a:pPr algn="ctr"/>
                      <a:r>
                        <a:rPr lang="en-US" dirty="0" err="1" smtClean="0"/>
                        <a:t>Consultee</a:t>
                      </a:r>
                      <a:r>
                        <a:rPr lang="en-US" baseline="0" dirty="0" smtClean="0"/>
                        <a:t> </a:t>
                      </a:r>
                      <a:r>
                        <a:rPr lang="en-US" dirty="0" smtClean="0"/>
                        <a:t>Status</a:t>
                      </a:r>
                      <a:endParaRPr lang="en-US" dirty="0"/>
                    </a:p>
                  </a:txBody>
                  <a:tcPr/>
                </a:tc>
                <a:tc>
                  <a:txBody>
                    <a:bodyPr/>
                    <a:lstStyle/>
                    <a:p>
                      <a:pPr algn="ctr"/>
                      <a:r>
                        <a:rPr lang="en-US" dirty="0" smtClean="0"/>
                        <a:t>%</a:t>
                      </a:r>
                      <a:endParaRPr lang="en-US" dirty="0"/>
                    </a:p>
                  </a:txBody>
                  <a:tcPr/>
                </a:tc>
              </a:tr>
              <a:tr h="319988">
                <a:tc>
                  <a:txBody>
                    <a:bodyPr/>
                    <a:lstStyle/>
                    <a:p>
                      <a:r>
                        <a:rPr lang="en-US" dirty="0" smtClean="0"/>
                        <a:t>No UB Affiliation</a:t>
                      </a:r>
                      <a:endParaRPr lang="en-US" dirty="0"/>
                    </a:p>
                  </a:txBody>
                  <a:tcPr/>
                </a:tc>
                <a:tc>
                  <a:txBody>
                    <a:bodyPr/>
                    <a:lstStyle/>
                    <a:p>
                      <a:r>
                        <a:rPr lang="en-US" dirty="0" smtClean="0"/>
                        <a:t>43%</a:t>
                      </a:r>
                      <a:endParaRPr lang="en-US" dirty="0"/>
                    </a:p>
                  </a:txBody>
                  <a:tcPr/>
                </a:tc>
              </a:tr>
              <a:tr h="324866">
                <a:tc>
                  <a:txBody>
                    <a:bodyPr/>
                    <a:lstStyle/>
                    <a:p>
                      <a:r>
                        <a:rPr lang="en-US" dirty="0" smtClean="0"/>
                        <a:t>Faculty/Staff</a:t>
                      </a:r>
                      <a:endParaRPr lang="en-US" dirty="0"/>
                    </a:p>
                  </a:txBody>
                  <a:tcPr/>
                </a:tc>
                <a:tc>
                  <a:txBody>
                    <a:bodyPr/>
                    <a:lstStyle/>
                    <a:p>
                      <a:r>
                        <a:rPr lang="en-US" dirty="0" smtClean="0"/>
                        <a:t>20%</a:t>
                      </a:r>
                      <a:endParaRPr lang="en-US" dirty="0"/>
                    </a:p>
                  </a:txBody>
                  <a:tcPr/>
                </a:tc>
              </a:tr>
              <a:tr h="336898">
                <a:tc>
                  <a:txBody>
                    <a:bodyPr/>
                    <a:lstStyle/>
                    <a:p>
                      <a:r>
                        <a:rPr lang="en-US" dirty="0" smtClean="0"/>
                        <a:t>Family</a:t>
                      </a:r>
                      <a:endParaRPr lang="en-US" dirty="0"/>
                    </a:p>
                  </a:txBody>
                  <a:tcPr/>
                </a:tc>
                <a:tc>
                  <a:txBody>
                    <a:bodyPr/>
                    <a:lstStyle/>
                    <a:p>
                      <a:r>
                        <a:rPr lang="en-US" dirty="0" smtClean="0"/>
                        <a:t>15%</a:t>
                      </a:r>
                      <a:endParaRPr lang="en-US" dirty="0"/>
                    </a:p>
                  </a:txBody>
                  <a:tcPr/>
                </a:tc>
              </a:tr>
              <a:tr h="409090">
                <a:tc>
                  <a:txBody>
                    <a:bodyPr/>
                    <a:lstStyle/>
                    <a:p>
                      <a:r>
                        <a:rPr lang="en-US" dirty="0" smtClean="0"/>
                        <a:t>Student</a:t>
                      </a:r>
                      <a:endParaRPr lang="en-US" dirty="0"/>
                    </a:p>
                  </a:txBody>
                  <a:tcPr/>
                </a:tc>
                <a:tc>
                  <a:txBody>
                    <a:bodyPr/>
                    <a:lstStyle/>
                    <a:p>
                      <a:r>
                        <a:rPr lang="en-US" dirty="0" smtClean="0"/>
                        <a:t>7%</a:t>
                      </a:r>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Non-UB Friends/Partners</a:t>
                      </a:r>
                    </a:p>
                    <a:p>
                      <a:endParaRPr lang="en-US" dirty="0"/>
                    </a:p>
                  </a:txBody>
                  <a:tcPr/>
                </a:tc>
                <a:tc>
                  <a:txBody>
                    <a:bodyPr/>
                    <a:lstStyle/>
                    <a:p>
                      <a:r>
                        <a:rPr lang="en-US" dirty="0" smtClean="0"/>
                        <a:t>2%</a:t>
                      </a:r>
                      <a:endParaRPr lang="en-US"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968080851"/>
              </p:ext>
            </p:extLst>
          </p:nvPr>
        </p:nvGraphicFramePr>
        <p:xfrm>
          <a:off x="2438400" y="3429000"/>
          <a:ext cx="2819400" cy="1463040"/>
        </p:xfrm>
        <a:graphic>
          <a:graphicData uri="http://schemas.openxmlformats.org/drawingml/2006/table">
            <a:tbl>
              <a:tblPr firstRow="1" bandRow="1">
                <a:tableStyleId>{93296810-A885-4BE3-A3E7-6D5BEEA58F35}</a:tableStyleId>
              </a:tblPr>
              <a:tblGrid>
                <a:gridCol w="2104572"/>
                <a:gridCol w="714828"/>
              </a:tblGrid>
              <a:tr h="121920">
                <a:tc>
                  <a:txBody>
                    <a:bodyPr/>
                    <a:lstStyle/>
                    <a:p>
                      <a:r>
                        <a:rPr lang="en-US" dirty="0" smtClean="0"/>
                        <a:t>POC Status</a:t>
                      </a:r>
                      <a:endParaRPr lang="en-US" dirty="0"/>
                    </a:p>
                  </a:txBody>
                  <a:tcPr/>
                </a:tc>
                <a:tc>
                  <a:txBody>
                    <a:bodyPr/>
                    <a:lstStyle/>
                    <a:p>
                      <a:pPr algn="ctr"/>
                      <a:r>
                        <a:rPr lang="en-US" dirty="0" smtClean="0"/>
                        <a:t>%</a:t>
                      </a:r>
                      <a:endParaRPr lang="en-US" dirty="0"/>
                    </a:p>
                  </a:txBody>
                  <a:tcPr/>
                </a:tc>
              </a:tr>
              <a:tr h="339365">
                <a:tc>
                  <a:txBody>
                    <a:bodyPr/>
                    <a:lstStyle/>
                    <a:p>
                      <a:r>
                        <a:rPr lang="en-US" dirty="0" smtClean="0"/>
                        <a:t>No UB Affiliation</a:t>
                      </a:r>
                      <a:endParaRPr lang="en-US" dirty="0"/>
                    </a:p>
                  </a:txBody>
                  <a:tcPr/>
                </a:tc>
                <a:tc>
                  <a:txBody>
                    <a:bodyPr/>
                    <a:lstStyle/>
                    <a:p>
                      <a:r>
                        <a:rPr lang="en-US" dirty="0" smtClean="0"/>
                        <a:t>47%</a:t>
                      </a:r>
                      <a:endParaRPr lang="en-US" dirty="0"/>
                    </a:p>
                  </a:txBody>
                  <a:tcPr/>
                </a:tc>
              </a:tr>
              <a:tr h="339365">
                <a:tc>
                  <a:txBody>
                    <a:bodyPr/>
                    <a:lstStyle/>
                    <a:p>
                      <a:r>
                        <a:rPr lang="en-US" dirty="0" smtClean="0"/>
                        <a:t>UB Student</a:t>
                      </a:r>
                      <a:endParaRPr lang="en-US" dirty="0"/>
                    </a:p>
                  </a:txBody>
                  <a:tcPr/>
                </a:tc>
                <a:tc>
                  <a:txBody>
                    <a:bodyPr/>
                    <a:lstStyle/>
                    <a:p>
                      <a:r>
                        <a:rPr lang="en-US" dirty="0" smtClean="0"/>
                        <a:t>42%</a:t>
                      </a:r>
                      <a:endParaRPr lang="en-US" dirty="0"/>
                    </a:p>
                  </a:txBody>
                  <a:tcPr/>
                </a:tc>
              </a:tr>
              <a:tr h="339365">
                <a:tc>
                  <a:txBody>
                    <a:bodyPr/>
                    <a:lstStyle/>
                    <a:p>
                      <a:r>
                        <a:rPr lang="en-US" dirty="0" smtClean="0"/>
                        <a:t>UB Faculty/Staff</a:t>
                      </a:r>
                      <a:endParaRPr lang="en-US" dirty="0"/>
                    </a:p>
                  </a:txBody>
                  <a:tcPr/>
                </a:tc>
                <a:tc>
                  <a:txBody>
                    <a:bodyPr/>
                    <a:lstStyle/>
                    <a:p>
                      <a:r>
                        <a:rPr lang="en-US" dirty="0" smtClean="0"/>
                        <a:t>7%</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104166351"/>
              </p:ext>
            </p:extLst>
          </p:nvPr>
        </p:nvGraphicFramePr>
        <p:xfrm>
          <a:off x="2438400" y="2209800"/>
          <a:ext cx="2819400" cy="1097280"/>
        </p:xfrm>
        <a:graphic>
          <a:graphicData uri="http://schemas.openxmlformats.org/drawingml/2006/table">
            <a:tbl>
              <a:tblPr firstRow="1" bandRow="1">
                <a:tableStyleId>{93296810-A885-4BE3-A3E7-6D5BEEA58F35}</a:tableStyleId>
              </a:tblPr>
              <a:tblGrid>
                <a:gridCol w="2133600"/>
                <a:gridCol w="685800"/>
              </a:tblGrid>
              <a:tr h="365760">
                <a:tc>
                  <a:txBody>
                    <a:bodyPr/>
                    <a:lstStyle/>
                    <a:p>
                      <a:r>
                        <a:rPr lang="en-US" dirty="0" smtClean="0"/>
                        <a:t>POC:</a:t>
                      </a:r>
                      <a:r>
                        <a:rPr lang="en-US" baseline="0" dirty="0" smtClean="0"/>
                        <a:t> Description</a:t>
                      </a:r>
                      <a:endParaRPr lang="en-US" dirty="0"/>
                    </a:p>
                  </a:txBody>
                  <a:tcPr/>
                </a:tc>
                <a:tc>
                  <a:txBody>
                    <a:bodyPr/>
                    <a:lstStyle/>
                    <a:p>
                      <a:pPr algn="ctr"/>
                      <a:r>
                        <a:rPr lang="en-US" dirty="0" smtClean="0"/>
                        <a:t>%</a:t>
                      </a:r>
                      <a:endParaRPr lang="en-US" dirty="0"/>
                    </a:p>
                  </a:txBody>
                  <a:tcPr/>
                </a:tc>
              </a:tr>
              <a:tr h="361950">
                <a:tc>
                  <a:txBody>
                    <a:bodyPr/>
                    <a:lstStyle/>
                    <a:p>
                      <a:r>
                        <a:rPr lang="en-US" dirty="0" smtClean="0"/>
                        <a:t>Another Person</a:t>
                      </a:r>
                      <a:endParaRPr lang="en-US" dirty="0"/>
                    </a:p>
                  </a:txBody>
                  <a:tcPr/>
                </a:tc>
                <a:tc>
                  <a:txBody>
                    <a:bodyPr/>
                    <a:lstStyle/>
                    <a:p>
                      <a:r>
                        <a:rPr lang="en-US" dirty="0" smtClean="0"/>
                        <a:t>75%</a:t>
                      </a:r>
                      <a:endParaRPr lang="en-US" dirty="0"/>
                    </a:p>
                  </a:txBody>
                  <a:tcPr/>
                </a:tc>
              </a:tr>
              <a:tr h="361950">
                <a:tc>
                  <a:txBody>
                    <a:bodyPr/>
                    <a:lstStyle/>
                    <a:p>
                      <a:r>
                        <a:rPr lang="en-US" dirty="0" smtClean="0"/>
                        <a:t>Self</a:t>
                      </a:r>
                      <a:endParaRPr lang="en-US" dirty="0"/>
                    </a:p>
                  </a:txBody>
                  <a:tcPr/>
                </a:tc>
                <a:tc>
                  <a:txBody>
                    <a:bodyPr/>
                    <a:lstStyle/>
                    <a:p>
                      <a:r>
                        <a:rPr lang="en-US" dirty="0" smtClean="0"/>
                        <a:t>24%</a:t>
                      </a:r>
                      <a:endParaRPr lang="en-US" dirty="0"/>
                    </a:p>
                  </a:txBody>
                  <a:tcPr/>
                </a:tc>
              </a:tr>
            </a:tbl>
          </a:graphicData>
        </a:graphic>
      </p:graphicFrame>
    </p:spTree>
    <p:extLst>
      <p:ext uri="{BB962C8B-B14F-4D97-AF65-F5344CB8AC3E}">
        <p14:creationId xmlns:p14="http://schemas.microsoft.com/office/powerpoint/2010/main" val="4195341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normAutofit/>
          </a:bodyPr>
          <a:lstStyle/>
          <a:p>
            <a:r>
              <a:rPr lang="en-US" dirty="0"/>
              <a:t>Understand </a:t>
            </a:r>
            <a:r>
              <a:rPr lang="en-US" dirty="0" smtClean="0"/>
              <a:t>types </a:t>
            </a:r>
            <a:r>
              <a:rPr lang="en-US" dirty="0"/>
              <a:t>of </a:t>
            </a:r>
            <a:r>
              <a:rPr lang="en-US" dirty="0" smtClean="0"/>
              <a:t>mental health consultation taking place </a:t>
            </a:r>
            <a:r>
              <a:rPr lang="en-US" dirty="0"/>
              <a:t>on </a:t>
            </a:r>
            <a:r>
              <a:rPr lang="en-US" dirty="0" smtClean="0"/>
              <a:t>a college </a:t>
            </a:r>
            <a:r>
              <a:rPr lang="en-US" dirty="0"/>
              <a:t>campus </a:t>
            </a:r>
            <a:endParaRPr lang="en-US" dirty="0" smtClean="0"/>
          </a:p>
          <a:p>
            <a:r>
              <a:rPr lang="en-US" dirty="0" smtClean="0"/>
              <a:t>Name most </a:t>
            </a:r>
            <a:r>
              <a:rPr lang="en-US" dirty="0"/>
              <a:t>common concerns consultees bring to counseling </a:t>
            </a:r>
            <a:r>
              <a:rPr lang="en-US" dirty="0" smtClean="0"/>
              <a:t>centers</a:t>
            </a:r>
          </a:p>
          <a:p>
            <a:r>
              <a:rPr lang="en-US" dirty="0" smtClean="0"/>
              <a:t>Obtain recommendations for more effective consultations</a:t>
            </a:r>
            <a:endParaRPr lang="en-US" dirty="0"/>
          </a:p>
        </p:txBody>
      </p:sp>
    </p:spTree>
    <p:extLst>
      <p:ext uri="{BB962C8B-B14F-4D97-AF65-F5344CB8AC3E}">
        <p14:creationId xmlns:p14="http://schemas.microsoft.com/office/powerpoint/2010/main" val="2161709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No-Name Consultations: Reasons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72926522"/>
              </p:ext>
            </p:extLst>
          </p:nvPr>
        </p:nvGraphicFramePr>
        <p:xfrm>
          <a:off x="685800" y="1981200"/>
          <a:ext cx="77724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0772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No-Name Consultations: Interventions</a:t>
            </a:r>
            <a:endParaRPr lang="en-US" dirty="0"/>
          </a:p>
        </p:txBody>
      </p:sp>
      <p:sp>
        <p:nvSpPr>
          <p:cNvPr id="3" name="Content Placeholder 2"/>
          <p:cNvSpPr>
            <a:spLocks noGrp="1"/>
          </p:cNvSpPr>
          <p:nvPr>
            <p:ph idx="1"/>
          </p:nvPr>
        </p:nvSpPr>
        <p:spPr/>
        <p:txBody>
          <a:bodyPr/>
          <a:lstStyle/>
          <a:p>
            <a:pPr lvl="0"/>
            <a:r>
              <a:rPr lang="en-US" dirty="0" smtClean="0"/>
              <a:t>62% </a:t>
            </a:r>
            <a:r>
              <a:rPr lang="en-US" dirty="0"/>
              <a:t>of </a:t>
            </a:r>
            <a:r>
              <a:rPr lang="en-US" dirty="0" err="1" smtClean="0"/>
              <a:t>consultees</a:t>
            </a:r>
            <a:r>
              <a:rPr lang="en-US" dirty="0" smtClean="0"/>
              <a:t> referred to off-campus providers</a:t>
            </a:r>
            <a:endParaRPr lang="en-US" dirty="0"/>
          </a:p>
          <a:p>
            <a:pPr lvl="0"/>
            <a:r>
              <a:rPr lang="en-US" dirty="0"/>
              <a:t>18% of </a:t>
            </a:r>
            <a:r>
              <a:rPr lang="en-US" dirty="0" smtClean="0"/>
              <a:t>SOCs referred </a:t>
            </a:r>
            <a:r>
              <a:rPr lang="en-US" dirty="0"/>
              <a:t>to </a:t>
            </a:r>
            <a:r>
              <a:rPr lang="en-US" dirty="0" smtClean="0"/>
              <a:t>Counseling Services</a:t>
            </a:r>
            <a:r>
              <a:rPr lang="en-US" dirty="0"/>
              <a:t>  </a:t>
            </a:r>
            <a:endParaRPr lang="en-US" dirty="0" smtClean="0"/>
          </a:p>
          <a:p>
            <a:pPr lvl="0"/>
            <a:r>
              <a:rPr lang="en-US" dirty="0" smtClean="0"/>
              <a:t>Only </a:t>
            </a:r>
            <a:r>
              <a:rPr lang="en-US" dirty="0"/>
              <a:t>9% of </a:t>
            </a:r>
            <a:r>
              <a:rPr lang="en-US" dirty="0" smtClean="0"/>
              <a:t>consultees </a:t>
            </a:r>
            <a:r>
              <a:rPr lang="en-US" dirty="0"/>
              <a:t>were </a:t>
            </a:r>
            <a:r>
              <a:rPr lang="en-US" dirty="0" smtClean="0"/>
              <a:t>coached</a:t>
            </a:r>
            <a:endParaRPr lang="en-US" dirty="0"/>
          </a:p>
        </p:txBody>
      </p:sp>
    </p:spTree>
    <p:extLst>
      <p:ext uri="{BB962C8B-B14F-4D97-AF65-F5344CB8AC3E}">
        <p14:creationId xmlns:p14="http://schemas.microsoft.com/office/powerpoint/2010/main" val="2595514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Thoughts on Data</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following varied based on type of consultation:</a:t>
            </a:r>
          </a:p>
          <a:p>
            <a:pPr lvl="1"/>
            <a:r>
              <a:rPr lang="en-US" dirty="0" smtClean="0"/>
              <a:t>POC status</a:t>
            </a:r>
          </a:p>
          <a:p>
            <a:pPr lvl="1"/>
            <a:r>
              <a:rPr lang="en-US" dirty="0" err="1" smtClean="0"/>
              <a:t>Consultee</a:t>
            </a:r>
            <a:r>
              <a:rPr lang="en-US" dirty="0" smtClean="0"/>
              <a:t> status</a:t>
            </a:r>
          </a:p>
          <a:p>
            <a:pPr lvl="1"/>
            <a:r>
              <a:rPr lang="en-US" dirty="0" smtClean="0"/>
              <a:t>Problem type</a:t>
            </a:r>
          </a:p>
          <a:p>
            <a:pPr lvl="1"/>
            <a:r>
              <a:rPr lang="en-US" dirty="0" smtClean="0"/>
              <a:t>Intervention implemented</a:t>
            </a:r>
          </a:p>
          <a:p>
            <a:r>
              <a:rPr lang="en-US" dirty="0" smtClean="0"/>
              <a:t>Consultation is:</a:t>
            </a:r>
          </a:p>
          <a:p>
            <a:pPr lvl="1"/>
            <a:r>
              <a:rPr lang="en-US" dirty="0" smtClean="0"/>
              <a:t>time-consuming</a:t>
            </a:r>
          </a:p>
          <a:p>
            <a:pPr lvl="2"/>
            <a:r>
              <a:rPr lang="en-US" dirty="0" smtClean="0"/>
              <a:t>Total of 916 consultation contacts</a:t>
            </a:r>
          </a:p>
          <a:p>
            <a:pPr lvl="2"/>
            <a:r>
              <a:rPr lang="en-US" dirty="0" smtClean="0"/>
              <a:t>Requires case management tasks</a:t>
            </a:r>
          </a:p>
          <a:p>
            <a:pPr lvl="2"/>
            <a:r>
              <a:rPr lang="en-US" dirty="0" smtClean="0"/>
              <a:t>Requires thorough documentation</a:t>
            </a:r>
          </a:p>
          <a:p>
            <a:pPr lvl="2"/>
            <a:r>
              <a:rPr lang="en-US" dirty="0" smtClean="0"/>
              <a:t>Augments AND takes time from direct clinical services</a:t>
            </a:r>
          </a:p>
          <a:p>
            <a:pPr lvl="1"/>
            <a:r>
              <a:rPr lang="en-US" dirty="0"/>
              <a:t>A</a:t>
            </a:r>
            <a:r>
              <a:rPr lang="en-US" dirty="0" smtClean="0"/>
              <a:t> pathway to counseling</a:t>
            </a:r>
          </a:p>
          <a:p>
            <a:pPr lvl="1"/>
            <a:r>
              <a:rPr lang="en-US" dirty="0"/>
              <a:t>A</a:t>
            </a:r>
            <a:r>
              <a:rPr lang="en-US" dirty="0" smtClean="0"/>
              <a:t>n Environmental Management Approach</a:t>
            </a:r>
          </a:p>
          <a:p>
            <a:pPr lvl="1"/>
            <a:endParaRPr lang="en-US" dirty="0" smtClean="0"/>
          </a:p>
          <a:p>
            <a:pPr marL="457200" lvl="1" indent="0">
              <a:buNone/>
            </a:pPr>
            <a:endParaRPr lang="en-US" dirty="0" smtClean="0"/>
          </a:p>
          <a:p>
            <a:endParaRPr lang="en-US"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heel(1)">
                                      <p:cBhvr>
                                        <p:cTn id="24" dur="2000"/>
                                        <p:tgtEl>
                                          <p:spTgt spid="3">
                                            <p:txEl>
                                              <p:pRg st="5" end="5"/>
                                            </p:txEl>
                                          </p:spTgt>
                                        </p:tgtEl>
                                      </p:cBhvr>
                                    </p:animEffect>
                                  </p:childTnLst>
                                </p:cTn>
                              </p:par>
                              <p:par>
                                <p:cTn id="25" presetID="21" presetClass="entr" presetSubtype="1"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heel(1)">
                                      <p:cBhvr>
                                        <p:cTn id="27" dur="2000"/>
                                        <p:tgtEl>
                                          <p:spTgt spid="3">
                                            <p:txEl>
                                              <p:pRg st="6" end="6"/>
                                            </p:txEl>
                                          </p:spTgt>
                                        </p:tgtEl>
                                      </p:cBhvr>
                                    </p:animEffect>
                                  </p:childTnLst>
                                </p:cTn>
                              </p:par>
                              <p:par>
                                <p:cTn id="28" presetID="21" presetClass="entr" presetSubtype="1"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heel(1)">
                                      <p:cBhvr>
                                        <p:cTn id="30" dur="2000"/>
                                        <p:tgtEl>
                                          <p:spTgt spid="3">
                                            <p:txEl>
                                              <p:pRg st="7" end="7"/>
                                            </p:txEl>
                                          </p:spTgt>
                                        </p:tgtEl>
                                      </p:cBhvr>
                                    </p:animEffect>
                                  </p:childTnLst>
                                </p:cTn>
                              </p:par>
                              <p:par>
                                <p:cTn id="31" presetID="21" presetClass="entr" presetSubtype="1"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wheel(1)">
                                      <p:cBhvr>
                                        <p:cTn id="33" dur="2000"/>
                                        <p:tgtEl>
                                          <p:spTgt spid="3">
                                            <p:txEl>
                                              <p:pRg st="8" end="8"/>
                                            </p:txEl>
                                          </p:spTgt>
                                        </p:tgtEl>
                                      </p:cBhvr>
                                    </p:animEffect>
                                  </p:childTnLst>
                                </p:cTn>
                              </p:par>
                              <p:par>
                                <p:cTn id="34" presetID="21" presetClass="entr" presetSubtype="1"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wheel(1)">
                                      <p:cBhvr>
                                        <p:cTn id="36" dur="2000"/>
                                        <p:tgtEl>
                                          <p:spTgt spid="3">
                                            <p:txEl>
                                              <p:pRg st="9" end="9"/>
                                            </p:txEl>
                                          </p:spTgt>
                                        </p:tgtEl>
                                      </p:cBhvr>
                                    </p:animEffect>
                                  </p:childTnLst>
                                </p:cTn>
                              </p:par>
                              <p:par>
                                <p:cTn id="37" presetID="21" presetClass="entr" presetSubtype="1" fill="hold" grpId="0"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wheel(1)">
                                      <p:cBhvr>
                                        <p:cTn id="39" dur="2000"/>
                                        <p:tgtEl>
                                          <p:spTgt spid="3">
                                            <p:txEl>
                                              <p:pRg st="10" end="10"/>
                                            </p:txEl>
                                          </p:spTgt>
                                        </p:tgtEl>
                                      </p:cBhvr>
                                    </p:animEffect>
                                  </p:childTnLst>
                                </p:cTn>
                              </p:par>
                              <p:par>
                                <p:cTn id="40" presetID="21" presetClass="entr" presetSubtype="1" fill="hold" grpId="0"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wheel(1)">
                                      <p:cBhvr>
                                        <p:cTn id="42" dur="2000"/>
                                        <p:tgtEl>
                                          <p:spTgt spid="3">
                                            <p:txEl>
                                              <p:pRg st="11" end="11"/>
                                            </p:txEl>
                                          </p:spTgt>
                                        </p:tgtEl>
                                      </p:cBhvr>
                                    </p:animEffect>
                                  </p:childTnLst>
                                </p:cTn>
                              </p:par>
                              <p:par>
                                <p:cTn id="43" presetID="21" presetClass="entr" presetSubtype="1" fill="hold" grpId="0" nodeType="with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animEffect transition="in" filter="wheel(1)">
                                      <p:cBhvr>
                                        <p:cTn id="45"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Recommendations for Effective </a:t>
            </a:r>
            <a:r>
              <a:rPr lang="en-US" dirty="0"/>
              <a:t>Consultations: </a:t>
            </a:r>
            <a:r>
              <a:rPr lang="en-US" dirty="0" err="1" smtClean="0"/>
              <a:t>Consultees</a:t>
            </a:r>
            <a:r>
              <a:rPr lang="en-US" dirty="0" smtClean="0"/>
              <a:t> </a:t>
            </a:r>
            <a:endParaRPr lang="en-US" dirty="0"/>
          </a:p>
        </p:txBody>
      </p:sp>
      <p:sp>
        <p:nvSpPr>
          <p:cNvPr id="3" name="Content Placeholder 2"/>
          <p:cNvSpPr>
            <a:spLocks noGrp="1"/>
          </p:cNvSpPr>
          <p:nvPr>
            <p:ph idx="1"/>
          </p:nvPr>
        </p:nvSpPr>
        <p:spPr/>
        <p:txBody>
          <a:bodyPr/>
          <a:lstStyle/>
          <a:p>
            <a:r>
              <a:rPr lang="en-US" dirty="0" smtClean="0"/>
              <a:t>Provide a student name &amp; ID# or D.O.B</a:t>
            </a:r>
          </a:p>
          <a:p>
            <a:r>
              <a:rPr lang="en-US" dirty="0" smtClean="0"/>
              <a:t>Be willing to be a part of the solution &amp; the plan </a:t>
            </a:r>
          </a:p>
          <a:p>
            <a:r>
              <a:rPr lang="en-US" dirty="0" smtClean="0"/>
              <a:t>Seek to understand limitations of the consultation</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smtClean="0"/>
              <a:t>Recommendations for Effective </a:t>
            </a:r>
            <a:r>
              <a:rPr lang="en-US" sz="3100" dirty="0"/>
              <a:t>Consultations: </a:t>
            </a:r>
            <a:r>
              <a:rPr lang="en-US" sz="3100" dirty="0" smtClean="0"/>
              <a:t>Consultants</a:t>
            </a:r>
            <a:endParaRPr lang="en-US" sz="3100" dirty="0"/>
          </a:p>
        </p:txBody>
      </p:sp>
      <p:sp>
        <p:nvSpPr>
          <p:cNvPr id="3" name="Content Placeholder 2"/>
          <p:cNvSpPr>
            <a:spLocks noGrp="1"/>
          </p:cNvSpPr>
          <p:nvPr>
            <p:ph idx="1"/>
          </p:nvPr>
        </p:nvSpPr>
        <p:spPr/>
        <p:txBody>
          <a:bodyPr>
            <a:normAutofit fontScale="92500" lnSpcReduction="20000"/>
          </a:bodyPr>
          <a:lstStyle/>
          <a:p>
            <a:r>
              <a:rPr lang="en-US" dirty="0" smtClean="0"/>
              <a:t>Benefits/necessity of having student names</a:t>
            </a:r>
          </a:p>
          <a:p>
            <a:r>
              <a:rPr lang="en-US" dirty="0" smtClean="0"/>
              <a:t>Ask for </a:t>
            </a:r>
            <a:r>
              <a:rPr lang="en-US" dirty="0"/>
              <a:t>a </a:t>
            </a:r>
            <a:r>
              <a:rPr lang="en-US" dirty="0" smtClean="0"/>
              <a:t>call-back </a:t>
            </a:r>
            <a:r>
              <a:rPr lang="en-US" dirty="0"/>
              <a:t>number or </a:t>
            </a:r>
            <a:r>
              <a:rPr lang="en-US" dirty="0" smtClean="0"/>
              <a:t>e-mail</a:t>
            </a:r>
            <a:endParaRPr lang="en-US" dirty="0"/>
          </a:p>
          <a:p>
            <a:r>
              <a:rPr lang="en-US" dirty="0" smtClean="0"/>
              <a:t>Follow up with an e-mail</a:t>
            </a:r>
          </a:p>
          <a:p>
            <a:r>
              <a:rPr lang="en-US" dirty="0" smtClean="0"/>
              <a:t>Be firm</a:t>
            </a:r>
            <a:r>
              <a:rPr lang="en-US" dirty="0"/>
              <a:t>, direct, </a:t>
            </a:r>
            <a:r>
              <a:rPr lang="en-US" dirty="0" smtClean="0"/>
              <a:t>&amp; honest</a:t>
            </a:r>
            <a:r>
              <a:rPr lang="en-US" dirty="0"/>
              <a:t>. </a:t>
            </a:r>
          </a:p>
          <a:p>
            <a:r>
              <a:rPr lang="en-US" dirty="0" smtClean="0"/>
              <a:t>Discuss why confidentiality is not always possible</a:t>
            </a:r>
          </a:p>
          <a:p>
            <a:r>
              <a:rPr lang="en-US" dirty="0" smtClean="0"/>
              <a:t>Do risk assessment</a:t>
            </a:r>
          </a:p>
          <a:p>
            <a:r>
              <a:rPr lang="en-US" dirty="0"/>
              <a:t>Validate consultee’s feelings </a:t>
            </a:r>
            <a:r>
              <a:rPr lang="en-US" dirty="0" smtClean="0"/>
              <a:t>&amp; fears</a:t>
            </a:r>
          </a:p>
          <a:p>
            <a:endParaRPr lang="en-US" dirty="0" smtClean="0"/>
          </a:p>
          <a:p>
            <a:endParaRPr lang="en-US" dirty="0" smtClean="0"/>
          </a:p>
          <a:p>
            <a:pPr>
              <a:buNone/>
            </a:pPr>
            <a:endParaRPr lang="en-US" dirty="0" smtClean="0"/>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Recommendations for Consultants Cont’d </a:t>
            </a:r>
            <a:endParaRPr lang="en-US" dirty="0"/>
          </a:p>
        </p:txBody>
      </p:sp>
      <p:sp>
        <p:nvSpPr>
          <p:cNvPr id="3" name="Content Placeholder 2"/>
          <p:cNvSpPr>
            <a:spLocks noGrp="1"/>
          </p:cNvSpPr>
          <p:nvPr>
            <p:ph idx="1"/>
          </p:nvPr>
        </p:nvSpPr>
        <p:spPr/>
        <p:txBody>
          <a:bodyPr>
            <a:normAutofit fontScale="92500" lnSpcReduction="10000"/>
          </a:bodyPr>
          <a:lstStyle/>
          <a:p>
            <a:r>
              <a:rPr lang="en-US" dirty="0"/>
              <a:t>Assume the role of coach </a:t>
            </a:r>
          </a:p>
          <a:p>
            <a:r>
              <a:rPr lang="en-US" dirty="0"/>
              <a:t>Be “the Calm in the Storm” – debrief later</a:t>
            </a:r>
          </a:p>
          <a:p>
            <a:r>
              <a:rPr lang="en-US" dirty="0" smtClean="0"/>
              <a:t>Provide developmental context</a:t>
            </a:r>
          </a:p>
          <a:p>
            <a:r>
              <a:rPr lang="en-US" dirty="0" smtClean="0"/>
              <a:t>Discuss limit </a:t>
            </a:r>
            <a:r>
              <a:rPr lang="en-US" dirty="0"/>
              <a:t>s</a:t>
            </a:r>
            <a:r>
              <a:rPr lang="en-US" dirty="0" smtClean="0"/>
              <a:t>etting &amp; self </a:t>
            </a:r>
            <a:r>
              <a:rPr lang="en-US" dirty="0"/>
              <a:t>c</a:t>
            </a:r>
            <a:r>
              <a:rPr lang="en-US" dirty="0" smtClean="0"/>
              <a:t>are</a:t>
            </a:r>
          </a:p>
          <a:p>
            <a:r>
              <a:rPr lang="en-US" dirty="0" smtClean="0"/>
              <a:t>Have policies that support consultation</a:t>
            </a:r>
          </a:p>
          <a:p>
            <a:r>
              <a:rPr lang="en-US" dirty="0" smtClean="0"/>
              <a:t>Have strong partnerships </a:t>
            </a:r>
          </a:p>
          <a:p>
            <a:r>
              <a:rPr lang="en-US" dirty="0" smtClean="0"/>
              <a:t>Provide education to stakeholders PRIOR to a mental health emergency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Staff training </a:t>
            </a:r>
            <a:r>
              <a:rPr lang="en-US" dirty="0"/>
              <a:t>i</a:t>
            </a:r>
            <a:r>
              <a:rPr lang="en-US" dirty="0" smtClean="0"/>
              <a:t>n consultation &amp; crisis intervention</a:t>
            </a:r>
          </a:p>
          <a:p>
            <a:r>
              <a:rPr lang="en-US" b="1" dirty="0" smtClean="0"/>
              <a:t>TRUST</a:t>
            </a:r>
            <a:r>
              <a:rPr lang="en-US" dirty="0" smtClean="0"/>
              <a:t> that counselors want to minimize risk to individuals AND the campus community</a:t>
            </a:r>
            <a:endParaRPr lang="en-US" b="1" dirty="0" smtClean="0"/>
          </a:p>
          <a:p>
            <a:pPr>
              <a:buNone/>
            </a:pPr>
            <a:endParaRPr lang="en-US" dirty="0"/>
          </a:p>
        </p:txBody>
      </p:sp>
      <p:sp>
        <p:nvSpPr>
          <p:cNvPr id="5" name="Title 1"/>
          <p:cNvSpPr>
            <a:spLocks noGrp="1"/>
          </p:cNvSpPr>
          <p:nvPr>
            <p:ph type="title"/>
          </p:nvPr>
        </p:nvSpPr>
        <p:spPr/>
        <p:txBody>
          <a:bodyPr>
            <a:normAutofit fontScale="90000"/>
          </a:bodyPr>
          <a:lstStyle/>
          <a:p>
            <a:r>
              <a:rPr lang="en-US" dirty="0" smtClean="0"/>
              <a:t>Recommendations for Consultants Cont’d </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&amp; Discussion</a:t>
            </a:r>
            <a:br>
              <a:rPr lang="en-US" dirty="0" smtClean="0"/>
            </a:b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Roles and Function of College Counseling Centers</a:t>
            </a:r>
            <a:endParaRPr lang="en-US" dirty="0"/>
          </a:p>
        </p:txBody>
      </p:sp>
      <p:sp>
        <p:nvSpPr>
          <p:cNvPr id="3" name="Content Placeholder 2"/>
          <p:cNvSpPr>
            <a:spLocks noGrp="1"/>
          </p:cNvSpPr>
          <p:nvPr>
            <p:ph idx="1"/>
          </p:nvPr>
        </p:nvSpPr>
        <p:spPr/>
        <p:txBody>
          <a:bodyPr/>
          <a:lstStyle/>
          <a:p>
            <a:r>
              <a:rPr lang="en-US" dirty="0" smtClean="0"/>
              <a:t>Counseling </a:t>
            </a:r>
            <a:r>
              <a:rPr lang="en-US" sz="2400" dirty="0" smtClean="0"/>
              <a:t>(individual, group, couples, family)</a:t>
            </a:r>
          </a:p>
          <a:p>
            <a:r>
              <a:rPr lang="en-US" dirty="0" smtClean="0"/>
              <a:t>Prevention &amp; education</a:t>
            </a:r>
          </a:p>
          <a:p>
            <a:r>
              <a:rPr lang="en-US" dirty="0" smtClean="0"/>
              <a:t>Training</a:t>
            </a:r>
          </a:p>
          <a:p>
            <a:r>
              <a:rPr lang="en-US" dirty="0" smtClean="0"/>
              <a:t>Mental Health Consultation </a:t>
            </a:r>
            <a:r>
              <a:rPr lang="en-US" sz="2800" dirty="0" smtClean="0"/>
              <a:t>(growing role)</a:t>
            </a:r>
            <a:endParaRPr lang="en-US" sz="2800" dirty="0"/>
          </a:p>
        </p:txBody>
      </p:sp>
    </p:spTree>
    <p:extLst>
      <p:ext uri="{BB962C8B-B14F-4D97-AF65-F5344CB8AC3E}">
        <p14:creationId xmlns:p14="http://schemas.microsoft.com/office/powerpoint/2010/main" val="2733052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Mental Health Consultation Assumptions</a:t>
            </a:r>
            <a:endParaRPr lang="en-US" dirty="0"/>
          </a:p>
        </p:txBody>
      </p:sp>
      <p:sp>
        <p:nvSpPr>
          <p:cNvPr id="3" name="Content Placeholder 2"/>
          <p:cNvSpPr>
            <a:spLocks noGrp="1"/>
          </p:cNvSpPr>
          <p:nvPr>
            <p:ph idx="1"/>
          </p:nvPr>
        </p:nvSpPr>
        <p:spPr/>
        <p:txBody>
          <a:bodyPr>
            <a:normAutofit fontScale="40000" lnSpcReduction="20000"/>
          </a:bodyPr>
          <a:lstStyle/>
          <a:p>
            <a:pPr marL="0" indent="0">
              <a:buNone/>
            </a:pPr>
            <a:r>
              <a:rPr lang="en-US" sz="9000" dirty="0" smtClean="0"/>
              <a:t>Consultation is: </a:t>
            </a:r>
          </a:p>
          <a:p>
            <a:r>
              <a:rPr lang="en-US" sz="7100" dirty="0" smtClean="0"/>
              <a:t>a </a:t>
            </a:r>
            <a:r>
              <a:rPr lang="en-US" sz="7100" dirty="0"/>
              <a:t>p</a:t>
            </a:r>
            <a:r>
              <a:rPr lang="en-US" sz="7100" dirty="0" smtClean="0"/>
              <a:t>roblem solving &amp; educational process</a:t>
            </a:r>
          </a:p>
          <a:p>
            <a:r>
              <a:rPr lang="en-US" sz="7100" dirty="0"/>
              <a:t>d</a:t>
            </a:r>
            <a:r>
              <a:rPr lang="en-US" sz="7100" dirty="0" smtClean="0"/>
              <a:t>yadic or triadic</a:t>
            </a:r>
          </a:p>
          <a:p>
            <a:r>
              <a:rPr lang="en-US" sz="7100" dirty="0" smtClean="0"/>
              <a:t>voluntary</a:t>
            </a:r>
          </a:p>
          <a:p>
            <a:r>
              <a:rPr lang="en-US" sz="7100" dirty="0" smtClean="0"/>
              <a:t>collaborative</a:t>
            </a:r>
          </a:p>
          <a:p>
            <a:r>
              <a:rPr lang="en-US" sz="7100" dirty="0" smtClean="0"/>
              <a:t>temporary</a:t>
            </a:r>
          </a:p>
          <a:p>
            <a:r>
              <a:rPr lang="en-US" sz="7100" dirty="0" smtClean="0"/>
              <a:t>focused </a:t>
            </a:r>
            <a:r>
              <a:rPr lang="en-US" sz="7100" dirty="0"/>
              <a:t>on </a:t>
            </a:r>
            <a:r>
              <a:rPr lang="en-US" sz="7100" dirty="0" smtClean="0"/>
              <a:t>mental health problems</a:t>
            </a:r>
            <a:endParaRPr lang="en-US" sz="5100" dirty="0" smtClean="0"/>
          </a:p>
          <a:p>
            <a:pPr algn="r">
              <a:buNone/>
            </a:pPr>
            <a:endParaRPr lang="en-US" dirty="0" smtClean="0"/>
          </a:p>
          <a:p>
            <a:pPr algn="r">
              <a:buNone/>
            </a:pPr>
            <a:endParaRPr lang="en-US" dirty="0"/>
          </a:p>
          <a:p>
            <a:pPr algn="r">
              <a:buNone/>
            </a:pPr>
            <a:r>
              <a:rPr lang="en-US" sz="4900" dirty="0"/>
              <a:t>Adapted from Michael Dougherty (</a:t>
            </a:r>
            <a:r>
              <a:rPr lang="en-US" sz="4900" dirty="0" smtClean="0"/>
              <a:t>2009)</a:t>
            </a:r>
            <a:r>
              <a:rPr lang="en-US" dirty="0" smtClean="0"/>
              <a:t> </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 cont’d.</a:t>
            </a:r>
            <a:endParaRPr lang="en-US" dirty="0"/>
          </a:p>
        </p:txBody>
      </p:sp>
      <p:sp>
        <p:nvSpPr>
          <p:cNvPr id="3" name="Content Placeholder 2"/>
          <p:cNvSpPr>
            <a:spLocks noGrp="1"/>
          </p:cNvSpPr>
          <p:nvPr>
            <p:ph idx="1"/>
          </p:nvPr>
        </p:nvSpPr>
        <p:spPr>
          <a:xfrm>
            <a:off x="685800" y="1676400"/>
            <a:ext cx="7772400" cy="4419600"/>
          </a:xfrm>
        </p:spPr>
        <p:txBody>
          <a:bodyPr/>
          <a:lstStyle/>
          <a:p>
            <a:pPr marL="0" indent="0">
              <a:buNone/>
            </a:pPr>
            <a:r>
              <a:rPr lang="en-US" sz="2800" dirty="0" smtClean="0"/>
              <a:t>Consultation:</a:t>
            </a:r>
          </a:p>
          <a:p>
            <a:r>
              <a:rPr lang="en-US" sz="2600" dirty="0"/>
              <a:t>h</a:t>
            </a:r>
            <a:r>
              <a:rPr lang="en-US" sz="2600" dirty="0" smtClean="0"/>
              <a:t>elps </a:t>
            </a:r>
            <a:r>
              <a:rPr lang="en-US" sz="2600" dirty="0"/>
              <a:t>both </a:t>
            </a:r>
            <a:r>
              <a:rPr lang="en-US" sz="2600" dirty="0" err="1"/>
              <a:t>C</a:t>
            </a:r>
            <a:r>
              <a:rPr lang="en-US" sz="2600" dirty="0" err="1" smtClean="0"/>
              <a:t>onsultee</a:t>
            </a:r>
            <a:r>
              <a:rPr lang="en-US" sz="2600" dirty="0" smtClean="0"/>
              <a:t> &amp; Person of Concern (POC)</a:t>
            </a:r>
          </a:p>
          <a:p>
            <a:r>
              <a:rPr lang="en-US" sz="2600" dirty="0"/>
              <a:t>i</a:t>
            </a:r>
            <a:r>
              <a:rPr lang="en-US" sz="2600" dirty="0" smtClean="0"/>
              <a:t>s a </a:t>
            </a:r>
            <a:r>
              <a:rPr lang="en-US" sz="2600" dirty="0"/>
              <a:t>relationship </a:t>
            </a:r>
            <a:r>
              <a:rPr lang="en-US" sz="2600" dirty="0" smtClean="0"/>
              <a:t>in which Consultant </a:t>
            </a:r>
            <a:r>
              <a:rPr lang="en-US" sz="2600" dirty="0"/>
              <a:t>has no </a:t>
            </a:r>
            <a:r>
              <a:rPr lang="en-US" sz="2600" dirty="0" smtClean="0"/>
              <a:t>control over </a:t>
            </a:r>
            <a:r>
              <a:rPr lang="en-US" sz="2600" dirty="0" err="1" smtClean="0"/>
              <a:t>Consultee’s</a:t>
            </a:r>
            <a:r>
              <a:rPr lang="en-US" sz="2600" dirty="0" smtClean="0"/>
              <a:t> </a:t>
            </a:r>
            <a:r>
              <a:rPr lang="en-US" sz="2600" dirty="0"/>
              <a:t>actions</a:t>
            </a:r>
          </a:p>
          <a:p>
            <a:r>
              <a:rPr lang="en-US" sz="2600" dirty="0"/>
              <a:t>i</a:t>
            </a:r>
            <a:r>
              <a:rPr lang="en-US" sz="2600" dirty="0" smtClean="0"/>
              <a:t>s a </a:t>
            </a:r>
            <a:r>
              <a:rPr lang="en-US" sz="2600" dirty="0"/>
              <a:t>situation where </a:t>
            </a:r>
            <a:r>
              <a:rPr lang="en-US" sz="2600" dirty="0" smtClean="0"/>
              <a:t>Consultant may/may </a:t>
            </a:r>
            <a:r>
              <a:rPr lang="en-US" sz="2600" dirty="0"/>
              <a:t>not have direct contact with </a:t>
            </a:r>
            <a:r>
              <a:rPr lang="en-US" sz="2600" dirty="0" smtClean="0"/>
              <a:t>POC</a:t>
            </a:r>
            <a:endParaRPr lang="en-US" sz="2600" dirty="0"/>
          </a:p>
          <a:p>
            <a:r>
              <a:rPr lang="en-US" sz="2600" dirty="0"/>
              <a:t>e</a:t>
            </a:r>
            <a:r>
              <a:rPr lang="en-US" sz="2600" dirty="0" smtClean="0"/>
              <a:t>ntails working </a:t>
            </a:r>
            <a:r>
              <a:rPr lang="en-US" sz="2600" dirty="0"/>
              <a:t>with </a:t>
            </a:r>
            <a:r>
              <a:rPr lang="en-US" sz="2600" dirty="0" err="1" smtClean="0"/>
              <a:t>Consultee</a:t>
            </a:r>
            <a:r>
              <a:rPr lang="en-US" sz="2600" dirty="0" smtClean="0"/>
              <a:t> </a:t>
            </a:r>
            <a:r>
              <a:rPr lang="en-US" sz="2600" dirty="0"/>
              <a:t>to </a:t>
            </a:r>
            <a:r>
              <a:rPr lang="en-US" sz="2600" dirty="0" smtClean="0"/>
              <a:t>enhance </a:t>
            </a:r>
            <a:r>
              <a:rPr lang="en-US" sz="2600" dirty="0" err="1" smtClean="0"/>
              <a:t>Consultee’s</a:t>
            </a:r>
            <a:r>
              <a:rPr lang="en-US" sz="2600" dirty="0" smtClean="0"/>
              <a:t> effectiveness in assisting POC</a:t>
            </a:r>
            <a:endParaRPr lang="en-US" sz="2600" dirty="0"/>
          </a:p>
          <a:p>
            <a:endParaRPr lang="en-US" dirty="0"/>
          </a:p>
        </p:txBody>
      </p:sp>
    </p:spTree>
    <p:extLst>
      <p:ext uri="{BB962C8B-B14F-4D97-AF65-F5344CB8AC3E}">
        <p14:creationId xmlns:p14="http://schemas.microsoft.com/office/powerpoint/2010/main" val="253641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Venues for Consultation on a College Campus</a:t>
            </a:r>
            <a:endParaRPr lang="en-US" dirty="0"/>
          </a:p>
        </p:txBody>
      </p:sp>
      <p:sp>
        <p:nvSpPr>
          <p:cNvPr id="3" name="Content Placeholder 2"/>
          <p:cNvSpPr>
            <a:spLocks noGrp="1"/>
          </p:cNvSpPr>
          <p:nvPr>
            <p:ph idx="1"/>
          </p:nvPr>
        </p:nvSpPr>
        <p:spPr>
          <a:xfrm>
            <a:off x="685800" y="1752600"/>
            <a:ext cx="7772400" cy="4114800"/>
          </a:xfrm>
        </p:spPr>
        <p:txBody>
          <a:bodyPr/>
          <a:lstStyle/>
          <a:p>
            <a:pPr marL="0" indent="0">
              <a:buNone/>
            </a:pPr>
            <a:endParaRPr lang="en-US" sz="2800" dirty="0" smtClean="0"/>
          </a:p>
          <a:p>
            <a:r>
              <a:rPr lang="en-US" sz="2600" dirty="0" smtClean="0"/>
              <a:t>After hours </a:t>
            </a:r>
            <a:r>
              <a:rPr lang="en-US" sz="2600" b="1" u="sng" dirty="0" smtClean="0"/>
              <a:t>On-Call </a:t>
            </a:r>
            <a:r>
              <a:rPr lang="en-US" sz="2600" dirty="0" smtClean="0"/>
              <a:t>Crisis Intervention</a:t>
            </a:r>
          </a:p>
          <a:p>
            <a:pPr marL="0" indent="0">
              <a:buNone/>
            </a:pPr>
            <a:endParaRPr lang="en-US" sz="2600" dirty="0" smtClean="0"/>
          </a:p>
          <a:p>
            <a:r>
              <a:rPr lang="en-US" sz="2600" b="1" u="sng" dirty="0"/>
              <a:t>Students of </a:t>
            </a:r>
            <a:r>
              <a:rPr lang="en-US" sz="2600" b="1" u="sng" dirty="0" smtClean="0"/>
              <a:t>Concern (SOC)</a:t>
            </a:r>
            <a:r>
              <a:rPr lang="en-US" sz="2600" dirty="0" smtClean="0"/>
              <a:t>/Behavioral </a:t>
            </a:r>
            <a:r>
              <a:rPr lang="en-US" sz="2600" dirty="0"/>
              <a:t>Intervention/Threat Assessment </a:t>
            </a:r>
            <a:r>
              <a:rPr lang="en-US" sz="2600" dirty="0" smtClean="0"/>
              <a:t>Team</a:t>
            </a:r>
          </a:p>
          <a:p>
            <a:endParaRPr lang="en-US" sz="2600" b="1" u="sng" dirty="0"/>
          </a:p>
          <a:p>
            <a:r>
              <a:rPr lang="en-US" sz="2600" b="1" u="sng" dirty="0" smtClean="0"/>
              <a:t>External </a:t>
            </a:r>
            <a:r>
              <a:rPr lang="en-US" sz="2600" b="1" u="sng" dirty="0"/>
              <a:t>Consultations</a:t>
            </a:r>
            <a:r>
              <a:rPr lang="en-US" sz="2600" dirty="0"/>
              <a:t>: Phone, e-mail, or face-to-face contact with concerned others (family, friends, faculty, </a:t>
            </a:r>
            <a:r>
              <a:rPr lang="en-US" sz="2600" dirty="0" smtClean="0"/>
              <a:t>staff</a:t>
            </a:r>
            <a:r>
              <a:rPr lang="en-US" sz="2600" dirty="0"/>
              <a:t>)</a:t>
            </a:r>
          </a:p>
          <a:p>
            <a:pPr marL="0" indent="0">
              <a:buNone/>
            </a:pPr>
            <a:endParaRPr lang="en-US" dirty="0" smtClean="0"/>
          </a:p>
        </p:txBody>
      </p:sp>
    </p:spTree>
    <p:extLst>
      <p:ext uri="{BB962C8B-B14F-4D97-AF65-F5344CB8AC3E}">
        <p14:creationId xmlns:p14="http://schemas.microsoft.com/office/powerpoint/2010/main" val="880227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Was On-Call Service Used?</a:t>
            </a:r>
            <a:endParaRPr lang="en-US" dirty="0"/>
          </a:p>
        </p:txBody>
      </p:sp>
      <p:sp>
        <p:nvSpPr>
          <p:cNvPr id="3" name="Content Placeholder 2"/>
          <p:cNvSpPr>
            <a:spLocks noGrp="1"/>
          </p:cNvSpPr>
          <p:nvPr>
            <p:ph idx="1"/>
          </p:nvPr>
        </p:nvSpPr>
        <p:spPr/>
        <p:txBody>
          <a:bodyPr>
            <a:normAutofit/>
          </a:bodyPr>
          <a:lstStyle/>
          <a:p>
            <a:pPr lvl="1"/>
            <a:r>
              <a:rPr lang="en-US" dirty="0" smtClean="0"/>
              <a:t>Total number of calls: 58</a:t>
            </a:r>
          </a:p>
          <a:p>
            <a:pPr lvl="1"/>
            <a:r>
              <a:rPr lang="en-US" dirty="0" smtClean="0"/>
              <a:t>Total number of consultees: 41 people*</a:t>
            </a:r>
          </a:p>
          <a:p>
            <a:pPr lvl="1"/>
            <a:r>
              <a:rPr lang="en-US" dirty="0" smtClean="0"/>
              <a:t>Average call length: 28 minutes, range 8-125 minutes</a:t>
            </a:r>
          </a:p>
          <a:p>
            <a:pPr lvl="1"/>
            <a:r>
              <a:rPr lang="en-US" dirty="0" smtClean="0"/>
              <a:t>Most consultees were students seeking assistance for him/herself (76%)</a:t>
            </a:r>
          </a:p>
          <a:p>
            <a:pPr lvl="1"/>
            <a:r>
              <a:rPr lang="en-US" dirty="0" smtClean="0"/>
              <a:t>24%  were others consulting about a student </a:t>
            </a:r>
          </a:p>
          <a:p>
            <a:pPr lvl="1">
              <a:buNone/>
            </a:pPr>
            <a:endParaRPr lang="en-US" dirty="0" smtClean="0"/>
          </a:p>
        </p:txBody>
      </p:sp>
    </p:spTree>
    <p:extLst>
      <p:ext uri="{BB962C8B-B14F-4D97-AF65-F5344CB8AC3E}">
        <p14:creationId xmlns:p14="http://schemas.microsoft.com/office/powerpoint/2010/main" val="2691259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On-Call Consultee</a:t>
            </a:r>
            <a:endParaRPr lang="en-US" dirty="0"/>
          </a:p>
        </p:txBody>
      </p:sp>
      <p:sp>
        <p:nvSpPr>
          <p:cNvPr id="3" name="Content Placeholder 2"/>
          <p:cNvSpPr>
            <a:spLocks noGrp="1"/>
          </p:cNvSpPr>
          <p:nvPr>
            <p:ph idx="1"/>
          </p:nvPr>
        </p:nvSpPr>
        <p:spPr>
          <a:xfrm>
            <a:off x="685800" y="1524000"/>
            <a:ext cx="7772400" cy="4114800"/>
          </a:xfrm>
        </p:spPr>
        <p:txBody>
          <a:bodyPr/>
          <a:lstStyle/>
          <a:p>
            <a:pPr marL="0" indent="0" algn="ctr">
              <a:buNone/>
            </a:pPr>
            <a:endParaRPr lang="en-US" dirty="0" smtClean="0"/>
          </a:p>
          <a:p>
            <a:pPr marL="0" indent="0" algn="ctr">
              <a:buNone/>
            </a:pPr>
            <a:r>
              <a:rPr lang="en-US" dirty="0" smtClean="0"/>
              <a:t>Typical POC was </a:t>
            </a:r>
            <a:r>
              <a:rPr lang="en-US" dirty="0"/>
              <a:t>a</a:t>
            </a:r>
            <a:r>
              <a:rPr lang="en-US" dirty="0" smtClean="0"/>
              <a:t> Caucasian, heterosexual, undergraduate (male or female) who reported high level of general distress and was alread</a:t>
            </a:r>
            <a:r>
              <a:rPr lang="en-US" dirty="0"/>
              <a:t>y</a:t>
            </a:r>
            <a:r>
              <a:rPr lang="en-US" dirty="0" smtClean="0"/>
              <a:t> a client at the counseling center </a:t>
            </a:r>
            <a:endParaRPr lang="en-US" dirty="0"/>
          </a:p>
        </p:txBody>
      </p:sp>
    </p:spTree>
    <p:extLst>
      <p:ext uri="{BB962C8B-B14F-4D97-AF65-F5344CB8AC3E}">
        <p14:creationId xmlns:p14="http://schemas.microsoft.com/office/powerpoint/2010/main" val="541549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S001069098">
  <a:themeElements>
    <a:clrScheme name="Office Theme 1">
      <a:dk1>
        <a:srgbClr val="000066"/>
      </a:dk1>
      <a:lt1>
        <a:srgbClr val="CCECFF"/>
      </a:lt1>
      <a:dk2>
        <a:srgbClr val="0000CC"/>
      </a:dk2>
      <a:lt2>
        <a:srgbClr val="CCFFFF"/>
      </a:lt2>
      <a:accent1>
        <a:srgbClr val="CC99FF"/>
      </a:accent1>
      <a:accent2>
        <a:srgbClr val="9999FF"/>
      </a:accent2>
      <a:accent3>
        <a:srgbClr val="AAAAE2"/>
      </a:accent3>
      <a:accent4>
        <a:srgbClr val="AEC9DA"/>
      </a:accent4>
      <a:accent5>
        <a:srgbClr val="E2CAFF"/>
      </a:accent5>
      <a:accent6>
        <a:srgbClr val="8A8AE7"/>
      </a:accent6>
      <a:hlink>
        <a:srgbClr val="99CCFF"/>
      </a:hlink>
      <a:folHlink>
        <a:srgbClr val="0066FF"/>
      </a:folHlink>
    </a:clrScheme>
    <a:fontScheme name="Office The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000066"/>
        </a:dk1>
        <a:lt1>
          <a:srgbClr val="CCECFF"/>
        </a:lt1>
        <a:dk2>
          <a:srgbClr val="0000CC"/>
        </a:dk2>
        <a:lt2>
          <a:srgbClr val="CCFFFF"/>
        </a:lt2>
        <a:accent1>
          <a:srgbClr val="CC99FF"/>
        </a:accent1>
        <a:accent2>
          <a:srgbClr val="9999FF"/>
        </a:accent2>
        <a:accent3>
          <a:srgbClr val="AAAAE2"/>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Office Theme 2">
        <a:dk1>
          <a:srgbClr val="000066"/>
        </a:dk1>
        <a:lt1>
          <a:srgbClr val="CCECFF"/>
        </a:lt1>
        <a:dk2>
          <a:srgbClr val="6699FF"/>
        </a:dk2>
        <a:lt2>
          <a:srgbClr val="CCFFFF"/>
        </a:lt2>
        <a:accent1>
          <a:srgbClr val="CC99FF"/>
        </a:accent1>
        <a:accent2>
          <a:srgbClr val="9999FF"/>
        </a:accent2>
        <a:accent3>
          <a:srgbClr val="B8CAFF"/>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TS001069098</Template>
  <TotalTime>1694</TotalTime>
  <Words>4227</Words>
  <Application>Microsoft Office PowerPoint</Application>
  <PresentationFormat>On-screen Show (4:3)</PresentationFormat>
  <Paragraphs>560</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TS001069098</vt:lpstr>
      <vt:lpstr>Counselors As Mental Health Consultants</vt:lpstr>
      <vt:lpstr>Introductions</vt:lpstr>
      <vt:lpstr>Learning Objectives</vt:lpstr>
      <vt:lpstr>Roles and Function of College Counseling Centers</vt:lpstr>
      <vt:lpstr>Mental Health Consultation Assumptions</vt:lpstr>
      <vt:lpstr>Assumptions cont’d.</vt:lpstr>
      <vt:lpstr>Venues for Consultation on a College Campus</vt:lpstr>
      <vt:lpstr>How Was On-Call Service Used?</vt:lpstr>
      <vt:lpstr>Typical On-Call Consultee</vt:lpstr>
      <vt:lpstr>On-Call POC: Demographics  (n =41)</vt:lpstr>
      <vt:lpstr>On-Call Consultees: Description</vt:lpstr>
      <vt:lpstr>On-Call Consultations: Reasons</vt:lpstr>
      <vt:lpstr>On-Call: Interventions</vt:lpstr>
      <vt:lpstr>On-Call: Case Examples</vt:lpstr>
      <vt:lpstr>Students of Concern Committee</vt:lpstr>
      <vt:lpstr>SOC Referral Source, Contact &amp; Transports (n = 136)</vt:lpstr>
      <vt:lpstr>Typical Student of Concern</vt:lpstr>
      <vt:lpstr>Students of Concern: Demographics</vt:lpstr>
      <vt:lpstr>Reason for SOC Referral:</vt:lpstr>
      <vt:lpstr>Students of Concern: Interventions*</vt:lpstr>
      <vt:lpstr>Students of Concern: Case Example</vt:lpstr>
      <vt:lpstr>External Consultations: Overview</vt:lpstr>
      <vt:lpstr>External Consultation: Demographics</vt:lpstr>
      <vt:lpstr>External Consultees: Description</vt:lpstr>
      <vt:lpstr>External Consultations: Reasons</vt:lpstr>
      <vt:lpstr>External Consultations: Interventions</vt:lpstr>
      <vt:lpstr>External Consultations: Case Examples</vt:lpstr>
      <vt:lpstr>A Special Case: No-Name Consultations</vt:lpstr>
      <vt:lpstr>No-Name Consultations: Demographics</vt:lpstr>
      <vt:lpstr>No-Name Consultations: Reasons</vt:lpstr>
      <vt:lpstr>No-Name Consultations: Interventions</vt:lpstr>
      <vt:lpstr>Summary Thoughts on Data</vt:lpstr>
      <vt:lpstr>Recommendations for Effective Consultations: Consultees </vt:lpstr>
      <vt:lpstr>Recommendations for Effective Consultations: Consultants</vt:lpstr>
      <vt:lpstr>Recommendations for Consultants Cont’d </vt:lpstr>
      <vt:lpstr>Recommendations for Consultants Cont’d </vt:lpstr>
      <vt:lpstr>Questions &amp; Discussion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Counselors As Mental Health Consultants</dc:title>
  <dc:creator>smitch</dc:creator>
  <cp:lastModifiedBy>smitch</cp:lastModifiedBy>
  <cp:revision>206</cp:revision>
  <cp:lastPrinted>2013-01-15T01:38:36Z</cp:lastPrinted>
  <dcterms:created xsi:type="dcterms:W3CDTF">2012-12-21T14:15:00Z</dcterms:created>
  <dcterms:modified xsi:type="dcterms:W3CDTF">2013-06-11T15:44:49Z</dcterms:modified>
</cp:coreProperties>
</file>