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6"/>
  </p:notesMasterIdLst>
  <p:handoutMasterIdLst>
    <p:handoutMasterId r:id="rId17"/>
  </p:handoutMasterIdLst>
  <p:sldIdLst>
    <p:sldId id="256" r:id="rId2"/>
    <p:sldId id="268" r:id="rId3"/>
    <p:sldId id="257" r:id="rId4"/>
    <p:sldId id="259" r:id="rId5"/>
    <p:sldId id="269" r:id="rId6"/>
    <p:sldId id="258" r:id="rId7"/>
    <p:sldId id="260" r:id="rId8"/>
    <p:sldId id="263" r:id="rId9"/>
    <p:sldId id="264" r:id="rId10"/>
    <p:sldId id="266" r:id="rId11"/>
    <p:sldId id="265" r:id="rId12"/>
    <p:sldId id="262" r:id="rId13"/>
    <p:sldId id="267" r:id="rId14"/>
    <p:sldId id="261" r:id="rId1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894" autoAdjust="0"/>
  </p:normalViewPr>
  <p:slideViewPr>
    <p:cSldViewPr>
      <p:cViewPr varScale="1">
        <p:scale>
          <a:sx n="79" d="100"/>
          <a:sy n="79" d="100"/>
        </p:scale>
        <p:origin x="92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D849F317-0D89-4E94-9238-32064B14CAE8}" type="datetime1">
              <a:rPr lang="en-US" smtClean="0"/>
              <a:t>6/8/2015</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C8C80649-8D14-4080-9259-E4F48D0B4AFA}" type="slidenum">
              <a:rPr lang="en-US" smtClean="0"/>
              <a:t>‹#›</a:t>
            </a:fld>
            <a:endParaRPr lang="en-US"/>
          </a:p>
        </p:txBody>
      </p:sp>
    </p:spTree>
    <p:extLst>
      <p:ext uri="{BB962C8B-B14F-4D97-AF65-F5344CB8AC3E}">
        <p14:creationId xmlns:p14="http://schemas.microsoft.com/office/powerpoint/2010/main" val="311397290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5FFDFDB-5665-4769-9FDB-68A2FD98029F}" type="datetime1">
              <a:rPr lang="en-US" smtClean="0"/>
              <a:t>6/8/2015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BB0B5911-A140-435C-A9D2-9C3CDBAFDB50}" type="slidenum">
              <a:rPr lang="en-US" smtClean="0"/>
              <a:t>‹#›</a:t>
            </a:fld>
            <a:endParaRPr lang="en-US"/>
          </a:p>
        </p:txBody>
      </p:sp>
    </p:spTree>
    <p:extLst>
      <p:ext uri="{BB962C8B-B14F-4D97-AF65-F5344CB8AC3E}">
        <p14:creationId xmlns:p14="http://schemas.microsoft.com/office/powerpoint/2010/main" val="226794987"/>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Tx/>
              <a:buChar char="-"/>
            </a:pPr>
            <a:r>
              <a:rPr lang="en-US" dirty="0" smtClean="0"/>
              <a:t>Introductions, group </a:t>
            </a:r>
            <a:r>
              <a:rPr lang="en-US" dirty="0" smtClean="0"/>
              <a:t>experience, trauma </a:t>
            </a:r>
            <a:r>
              <a:rPr lang="en-US" dirty="0" err="1" smtClean="0"/>
              <a:t>tx</a:t>
            </a:r>
            <a:r>
              <a:rPr lang="en-US" dirty="0" smtClean="0"/>
              <a:t> experience</a:t>
            </a:r>
            <a:endParaRPr lang="en-US" dirty="0" smtClean="0"/>
          </a:p>
          <a:p>
            <a:pPr marL="174708" indent="-174708">
              <a:buFontTx/>
              <a:buChar char="-"/>
            </a:pPr>
            <a:r>
              <a:rPr lang="en-US" dirty="0" smtClean="0"/>
              <a:t>Inherited</a:t>
            </a:r>
            <a:r>
              <a:rPr lang="en-US" baseline="0" dirty="0" smtClean="0"/>
              <a:t> the </a:t>
            </a:r>
            <a:r>
              <a:rPr lang="en-US" baseline="0" dirty="0" smtClean="0"/>
              <a:t>group</a:t>
            </a:r>
          </a:p>
          <a:p>
            <a:pPr marL="174708" indent="-174708">
              <a:buFontTx/>
              <a:buChar char="-"/>
            </a:pPr>
            <a:r>
              <a:rPr lang="en-US" baseline="0" dirty="0" smtClean="0"/>
              <a:t>Name “family drama” (clients’ words, sounds friendlier) vs. “family trauma” (validates their experiences)</a:t>
            </a:r>
            <a:endParaRPr lang="en-US" dirty="0"/>
          </a:p>
        </p:txBody>
      </p:sp>
    </p:spTree>
    <p:extLst>
      <p:ext uri="{BB962C8B-B14F-4D97-AF65-F5344CB8AC3E}">
        <p14:creationId xmlns:p14="http://schemas.microsoft.com/office/powerpoint/2010/main" val="10263641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909567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Psychoed</a:t>
            </a:r>
            <a:r>
              <a:rPr lang="en-US" dirty="0" smtClean="0"/>
              <a:t> – re: cycle of abuse, learned helplessness</a:t>
            </a:r>
          </a:p>
          <a:p>
            <a:endParaRPr lang="en-US" dirty="0" smtClean="0"/>
          </a:p>
          <a:p>
            <a:r>
              <a:rPr lang="en-US" baseline="0" dirty="0" smtClean="0"/>
              <a:t>Interpersonal – common to have some interpersonal deficits based on poor modeling</a:t>
            </a:r>
          </a:p>
          <a:p>
            <a:r>
              <a:rPr lang="en-US" baseline="0" dirty="0" smtClean="0"/>
              <a:t>	- also a good place for some DBT skills</a:t>
            </a:r>
            <a:endParaRPr lang="en-US" dirty="0" smtClean="0"/>
          </a:p>
          <a:p>
            <a:endParaRPr lang="en-US" dirty="0" smtClean="0"/>
          </a:p>
        </p:txBody>
      </p:sp>
    </p:spTree>
    <p:extLst>
      <p:ext uri="{BB962C8B-B14F-4D97-AF65-F5344CB8AC3E}">
        <p14:creationId xmlns:p14="http://schemas.microsoft.com/office/powerpoint/2010/main" val="30368076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Yalom</a:t>
            </a:r>
            <a:r>
              <a:rPr lang="en-US" dirty="0" smtClean="0"/>
              <a:t> –group</a:t>
            </a:r>
            <a:r>
              <a:rPr lang="en-US" baseline="0" dirty="0" smtClean="0"/>
              <a:t> common factors</a:t>
            </a:r>
          </a:p>
          <a:p>
            <a:endParaRPr lang="en-US" baseline="0" dirty="0" smtClean="0"/>
          </a:p>
          <a:p>
            <a:r>
              <a:rPr lang="en-US" baseline="0" dirty="0" smtClean="0"/>
              <a:t>Emotional processing: “catharsis” and emotion-focused work</a:t>
            </a:r>
          </a:p>
          <a:p>
            <a:endParaRPr lang="en-US" baseline="0" dirty="0" smtClean="0"/>
          </a:p>
          <a:p>
            <a:r>
              <a:rPr lang="en-US" baseline="0" dirty="0" smtClean="0"/>
              <a:t>Interpersonal – common to have some interpersonal deficits based on poor modeling</a:t>
            </a:r>
          </a:p>
          <a:p>
            <a:r>
              <a:rPr lang="en-US" baseline="0" dirty="0" smtClean="0"/>
              <a:t>	- also a good place for some DBT skills</a:t>
            </a:r>
            <a:endParaRPr lang="en-US" dirty="0"/>
          </a:p>
        </p:txBody>
      </p:sp>
    </p:spTree>
    <p:extLst>
      <p:ext uri="{BB962C8B-B14F-4D97-AF65-F5344CB8AC3E}">
        <p14:creationId xmlns:p14="http://schemas.microsoft.com/office/powerpoint/2010/main" val="28196597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441861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603428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774185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Theme: </a:t>
            </a:r>
            <a:r>
              <a:rPr lang="en-US" dirty="0"/>
              <a:t>students struggling to cope with physical and emotional abuse inflicted by parents, the repercussions of parental substance abuse, chaotic and unstable home environments, and/or parents or siblings with severe mental health disorders</a:t>
            </a:r>
          </a:p>
          <a:p>
            <a:endParaRPr lang="en-US" dirty="0"/>
          </a:p>
          <a:p>
            <a:r>
              <a:rPr lang="en-US" dirty="0"/>
              <a:t>Data about college students experiences of trauma – it’s more common than you would think!</a:t>
            </a:r>
          </a:p>
          <a:p>
            <a:r>
              <a:rPr lang="en-US" dirty="0"/>
              <a:t>	</a:t>
            </a:r>
            <a:r>
              <a:rPr lang="en-US" dirty="0" smtClean="0">
                <a:effectLst/>
              </a:rPr>
              <a:t>Sixty-six percent reported exposure to a Criterion A </a:t>
            </a:r>
            <a:r>
              <a:rPr lang="en-US" dirty="0"/>
              <a:t>trauma</a:t>
            </a:r>
            <a:r>
              <a:rPr lang="en-US" dirty="0" smtClean="0">
                <a:effectLst/>
              </a:rPr>
              <a:t>. Nine percent met criteria for PTSD. </a:t>
            </a:r>
          </a:p>
          <a:p>
            <a:endParaRPr lang="en-US" sz="1200" b="0" i="0" u="none" strike="noStrike"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Read, J.P., </a:t>
            </a:r>
            <a:r>
              <a:rPr lang="en-US" sz="1200" b="0" i="0" u="none" strike="noStrike" kern="1200" baseline="0" dirty="0" err="1" smtClean="0">
                <a:solidFill>
                  <a:schemeClr val="tx1"/>
                </a:solidFill>
                <a:latin typeface="+mn-lt"/>
                <a:ea typeface="+mn-ea"/>
                <a:cs typeface="+mn-cs"/>
              </a:rPr>
              <a:t>Ouimette</a:t>
            </a:r>
            <a:r>
              <a:rPr lang="en-US" sz="1200" b="0" i="0" u="none" strike="noStrike" kern="1200" baseline="0" dirty="0" smtClean="0">
                <a:solidFill>
                  <a:schemeClr val="tx1"/>
                </a:solidFill>
                <a:latin typeface="+mn-lt"/>
                <a:ea typeface="+mn-ea"/>
                <a:cs typeface="+mn-cs"/>
              </a:rPr>
              <a:t>, P., White, J., Colder, C., &amp; Farrow, S. (2011). Rates of </a:t>
            </a:r>
            <a:r>
              <a:rPr lang="en-US" sz="1200" b="0" i="1" u="none" strike="noStrike" kern="1200" baseline="0" dirty="0" smtClean="0">
                <a:solidFill>
                  <a:schemeClr val="tx1"/>
                </a:solidFill>
                <a:latin typeface="+mn-lt"/>
                <a:ea typeface="+mn-ea"/>
                <a:cs typeface="+mn-cs"/>
              </a:rPr>
              <a:t>DSM-IV-TR </a:t>
            </a:r>
            <a:r>
              <a:rPr lang="en-US" sz="1200" b="0" i="0" u="none" strike="noStrike" kern="1200" baseline="0" dirty="0" smtClean="0">
                <a:solidFill>
                  <a:schemeClr val="tx1"/>
                </a:solidFill>
                <a:latin typeface="+mn-lt"/>
                <a:ea typeface="+mn-ea"/>
                <a:cs typeface="+mn-cs"/>
              </a:rPr>
              <a:t>trauma exposure and posttraumatic stress disorder among newly matriculated college students. </a:t>
            </a:r>
            <a:r>
              <a:rPr lang="en-US" sz="1200" b="0" i="1" u="none" strike="noStrike" kern="1200" baseline="0" dirty="0" smtClean="0">
                <a:solidFill>
                  <a:schemeClr val="tx1"/>
                </a:solidFill>
                <a:latin typeface="+mn-lt"/>
                <a:ea typeface="+mn-ea"/>
                <a:cs typeface="+mn-cs"/>
              </a:rPr>
              <a:t>Psychological Trauma: Theory, Research Practice, and Policy, 3</a:t>
            </a:r>
            <a:r>
              <a:rPr lang="en-US" sz="1200" b="0" i="0" u="none" strike="noStrike" kern="1200" baseline="0" dirty="0" smtClean="0">
                <a:solidFill>
                  <a:schemeClr val="tx1"/>
                </a:solidFill>
                <a:latin typeface="+mn-lt"/>
                <a:ea typeface="+mn-ea"/>
                <a:cs typeface="+mn-cs"/>
              </a:rPr>
              <a:t>(2), 148-156. </a:t>
            </a:r>
            <a:endParaRPr lang="en-US" dirty="0" smtClean="0"/>
          </a:p>
          <a:p>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Recruitment – NOT for students struggling with “typical” developmental family issues</a:t>
            </a:r>
          </a:p>
          <a:p>
            <a:endParaRPr lang="en-US" dirty="0" smtClean="0"/>
          </a:p>
          <a:p>
            <a:r>
              <a:rPr lang="en-US" dirty="0" smtClean="0"/>
              <a:t>Group leads to “recapitulation of primary family group.” So leaders WILL draw parent/sibling/partner</a:t>
            </a:r>
            <a:r>
              <a:rPr lang="en-US" baseline="0" dirty="0" smtClean="0"/>
              <a:t> transference from clients</a:t>
            </a:r>
            <a:r>
              <a:rPr lang="en-US" baseline="0" smtClean="0"/>
              <a:t>.  Leaders can </a:t>
            </a:r>
            <a:r>
              <a:rPr lang="en-US" baseline="0" dirty="0" smtClean="0"/>
              <a:t>model healthy communication/respect/stability, start to gently challenge feelings of mistrust in men/women/authority/etc.  Leaders should communicate before/after each group to discuss relationships/process w each member.</a:t>
            </a:r>
            <a:endParaRPr lang="en-US" dirty="0"/>
          </a:p>
        </p:txBody>
      </p:sp>
    </p:spTree>
    <p:extLst>
      <p:ext uri="{BB962C8B-B14F-4D97-AF65-F5344CB8AC3E}">
        <p14:creationId xmlns:p14="http://schemas.microsoft.com/office/powerpoint/2010/main" val="26299288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Goal</a:t>
            </a:r>
            <a:r>
              <a:rPr lang="en-US" baseline="0" dirty="0" smtClean="0"/>
              <a:t> should be SMART (specific, measurable, achievable, relevant, time-limited), but does not need to be behavioral.  Should not be something like “fix my family” (not achievable in 1 week) or “improve communication w my brother” (not specific, instead maybe “call my brother this Sunday”), but could be “think more about what Kelly said this week when ___” or “make a plan for ____”.  Depends on what cl is ready for.</a:t>
            </a:r>
          </a:p>
          <a:p>
            <a:pPr marL="171450" indent="-171450">
              <a:buFontTx/>
              <a:buChar char="-"/>
            </a:pPr>
            <a:r>
              <a:rPr lang="en-US" baseline="0" dirty="0" smtClean="0"/>
              <a:t>Some groups more goal-oriented than others (some people like accountability of f/u the next week).</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baseline="0" dirty="0" smtClean="0"/>
              <a:t>Purpose of goal is motivation and empowerment, not to force anybody to do anything.  Model very accepting stance if cl does not achieve/work on goal, use as opportunity to discuss reasonable expectations and/or other positive goals achieved.</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baseline="0" dirty="0" smtClean="0"/>
              <a:t>Goals should not be based on others’ reactions (e.g. “get my mom to see my point of view”).  If cl wants to talk to family member, focus on benefits of expressing oneself and saying what needs to be said, being proud of self while preparing for possible positive/negative reactions.  Good opportunity to crowdsource the group: “how would your mom react if you told her that?” or “how would you react if your sibling told you that?”  Often after talking about possible reactions the member will decide to wait to better prepare self, or will decide that they do not need to confront family member </a:t>
            </a:r>
            <a:r>
              <a:rPr lang="en-US" baseline="0" dirty="0" err="1" smtClean="0"/>
              <a:t>bc</a:t>
            </a:r>
            <a:r>
              <a:rPr lang="en-US" baseline="0" dirty="0" smtClean="0"/>
              <a:t> the need was met in group.</a:t>
            </a:r>
          </a:p>
          <a:p>
            <a:pPr marL="171450" marR="0" indent="-171450" algn="l" defTabSz="914400" rtl="0" eaLnBrk="1" fontAlgn="auto" latinLnBrk="0" hangingPunct="1">
              <a:lnSpc>
                <a:spcPct val="100000"/>
              </a:lnSpc>
              <a:spcBef>
                <a:spcPts val="0"/>
              </a:spcBef>
              <a:spcAft>
                <a:spcPts val="0"/>
              </a:spcAft>
              <a:buClrTx/>
              <a:buSzTx/>
              <a:buFontTx/>
              <a:buChar char="-"/>
              <a:tabLst/>
              <a:defRPr/>
            </a:pPr>
            <a:r>
              <a:rPr lang="en-US" baseline="0" dirty="0" smtClean="0"/>
              <a:t>Can always emphasize a self-care goal (balanced sleep/eating/exercise, “get out of bed this Saturday and meet my friend for lunch”) or academic goal (“finish the paper that I’m stressed about” or “attend all my classes”).</a:t>
            </a:r>
          </a:p>
        </p:txBody>
      </p:sp>
    </p:spTree>
    <p:extLst>
      <p:ext uri="{BB962C8B-B14F-4D97-AF65-F5344CB8AC3E}">
        <p14:creationId xmlns:p14="http://schemas.microsoft.com/office/powerpoint/2010/main" val="26687138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type of trauma?</a:t>
            </a:r>
          </a:p>
          <a:p>
            <a:r>
              <a:rPr lang="en-US" u="sng" dirty="0" smtClean="0"/>
              <a:t>Currently</a:t>
            </a:r>
            <a:r>
              <a:rPr lang="en-US" dirty="0" smtClean="0"/>
              <a:t> struggling to cope with physical and emotional abuse inflicted by parents, the repercussions of parental substance abuse, chaotic and unstable home environments, and/or parents or siblings with severe mental health disorders.  NOT for students struggling with “typical” developmental family issues.</a:t>
            </a:r>
          </a:p>
          <a:p>
            <a:pPr marL="171450" indent="-171450">
              <a:buFontTx/>
              <a:buChar char="-"/>
            </a:pPr>
            <a:r>
              <a:rPr lang="en-US" baseline="0" dirty="0" smtClean="0"/>
              <a:t>As the group is short-term and here-and-now oriented, focus should be on current functioning and not on processing trauma.  Can also coincide w individual trauma work.</a:t>
            </a:r>
          </a:p>
          <a:p>
            <a:pPr marL="171450" indent="-171450">
              <a:buFontTx/>
              <a:buChar char="-"/>
            </a:pPr>
            <a:r>
              <a:rPr lang="en-US" baseline="0" dirty="0" smtClean="0"/>
              <a:t>Be aware of ongoing crisis/instability.  If the </a:t>
            </a:r>
            <a:r>
              <a:rPr lang="en-US" baseline="0" dirty="0" err="1" smtClean="0"/>
              <a:t>cl’s</a:t>
            </a:r>
            <a:r>
              <a:rPr lang="en-US" baseline="0" dirty="0" smtClean="0"/>
              <a:t> safety and case </a:t>
            </a:r>
            <a:r>
              <a:rPr lang="en-US" baseline="0" dirty="0" err="1" smtClean="0"/>
              <a:t>mgmt</a:t>
            </a:r>
            <a:r>
              <a:rPr lang="en-US" baseline="0" dirty="0" smtClean="0"/>
              <a:t> concerns are more relevant than group work, again an individual counselor could be helpful.</a:t>
            </a:r>
            <a:endParaRPr lang="en-US" dirty="0"/>
          </a:p>
        </p:txBody>
      </p:sp>
    </p:spTree>
    <p:extLst>
      <p:ext uri="{BB962C8B-B14F-4D97-AF65-F5344CB8AC3E}">
        <p14:creationId xmlns:p14="http://schemas.microsoft.com/office/powerpoint/2010/main" val="32003973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Typical group agreements</a:t>
            </a:r>
            <a:r>
              <a:rPr lang="en-US" baseline="0" dirty="0" smtClean="0"/>
              <a:t>, what we emphasize </a:t>
            </a:r>
          </a:p>
          <a:p>
            <a:endParaRPr lang="en-US" baseline="0" dirty="0" smtClean="0"/>
          </a:p>
          <a:p>
            <a:r>
              <a:rPr lang="en-US" baseline="0" dirty="0" smtClean="0"/>
              <a:t>We hold the frame of group start/stop time</a:t>
            </a:r>
          </a:p>
          <a:p>
            <a:endParaRPr lang="en-US" baseline="0" dirty="0" smtClean="0"/>
          </a:p>
          <a:p>
            <a:r>
              <a:rPr lang="en-US" baseline="0" dirty="0" smtClean="0"/>
              <a:t>Also: warn us if you’re going to miss, it’s your responsibility to discuss your own goals, no cell phones/etc., participate sober, notify and come say goodbye if ending participation with the group, </a:t>
            </a:r>
            <a:endParaRPr lang="en-US" dirty="0"/>
          </a:p>
        </p:txBody>
      </p:sp>
    </p:spTree>
    <p:extLst>
      <p:ext uri="{BB962C8B-B14F-4D97-AF65-F5344CB8AC3E}">
        <p14:creationId xmlns:p14="http://schemas.microsoft.com/office/powerpoint/2010/main" val="42355289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smtClean="0"/>
              <a:t>Common themes</a:t>
            </a:r>
            <a:r>
              <a:rPr lang="en-US" baseline="0" dirty="0" smtClean="0"/>
              <a:t> in slide 8</a:t>
            </a:r>
          </a:p>
          <a:p>
            <a:pPr marL="171450" indent="-171450">
              <a:buFontTx/>
              <a:buChar char="-"/>
            </a:pPr>
            <a:r>
              <a:rPr lang="en-US" baseline="0" dirty="0" smtClean="0"/>
              <a:t>Common skills: reframing, communication/social/interpersonal skills (broken record), mindfulness, distress tolerance, healthy self-soothing/self-care, seeking support, identifying practical goals/expectations</a:t>
            </a:r>
          </a:p>
          <a:p>
            <a:pPr marL="171450" indent="-171450">
              <a:buFontTx/>
              <a:buChar char="-"/>
            </a:pPr>
            <a:r>
              <a:rPr lang="en-US" baseline="0" dirty="0" smtClean="0"/>
              <a:t>Start w higher-structure, more therapist-oriented, to emphasize safety and model/teach communication.  “Longer leash” as the semester goes on w more emphasis on group autonomy (group members directly communicating w each other and driving the group process).</a:t>
            </a:r>
          </a:p>
          <a:p>
            <a:pPr marL="171450" indent="-171450">
              <a:buFontTx/>
              <a:buChar char="-"/>
            </a:pPr>
            <a:r>
              <a:rPr lang="en-US" dirty="0" smtClean="0"/>
              <a:t>If a crisis arises (current suicidality,</a:t>
            </a:r>
            <a:r>
              <a:rPr lang="en-US" baseline="0" dirty="0" smtClean="0"/>
              <a:t> domestic violence, etc.)</a:t>
            </a:r>
            <a:r>
              <a:rPr lang="en-US" dirty="0" smtClean="0"/>
              <a:t>, leader(s) take more</a:t>
            </a:r>
            <a:r>
              <a:rPr lang="en-US" baseline="0" dirty="0" smtClean="0"/>
              <a:t> active role again </a:t>
            </a:r>
            <a:r>
              <a:rPr lang="en-US" dirty="0" smtClean="0"/>
              <a:t>to reinforce</a:t>
            </a:r>
            <a:r>
              <a:rPr lang="en-US" baseline="0" dirty="0" smtClean="0"/>
              <a:t> safety.  Might be best to process in group and plan to meet individually w member in crisis after group for crisis session.</a:t>
            </a:r>
            <a:endParaRPr lang="en-US" dirty="0"/>
          </a:p>
        </p:txBody>
      </p:sp>
    </p:spTree>
    <p:extLst>
      <p:ext uri="{BB962C8B-B14F-4D97-AF65-F5344CB8AC3E}">
        <p14:creationId xmlns:p14="http://schemas.microsoft.com/office/powerpoint/2010/main" val="4723014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Mindfulness</a:t>
            </a:r>
            <a:r>
              <a:rPr lang="en-US" baseline="0" dirty="0" smtClean="0"/>
              <a:t> and/or relaxation training</a:t>
            </a:r>
            <a:endParaRPr lang="en-US" dirty="0"/>
          </a:p>
        </p:txBody>
      </p:sp>
    </p:spTree>
    <p:extLst>
      <p:ext uri="{BB962C8B-B14F-4D97-AF65-F5344CB8AC3E}">
        <p14:creationId xmlns:p14="http://schemas.microsoft.com/office/powerpoint/2010/main" val="29818719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42149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9798A1-7E83-49D0-B034-F3665D4E7B00}" type="datetime1">
              <a:rPr lang="en-US" smtClean="0"/>
              <a:t>6/8/2015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B70A9F-DE00-4271-9E59-4D99106512DF}" type="slidenum">
              <a:rPr lang="en-US" smtClean="0"/>
              <a:t>‹#›</a:t>
            </a:fld>
            <a:endParaRPr lang="en-US"/>
          </a:p>
        </p:txBody>
      </p:sp>
    </p:spTree>
    <p:extLst>
      <p:ext uri="{BB962C8B-B14F-4D97-AF65-F5344CB8AC3E}">
        <p14:creationId xmlns:p14="http://schemas.microsoft.com/office/powerpoint/2010/main" val="3535138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56751A-F4A2-4237-A26F-E6E2852374FA}" type="datetime1">
              <a:rPr lang="en-US" smtClean="0"/>
              <a:t>6/8/2015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B70A9F-DE00-4271-9E59-4D99106512DF}" type="slidenum">
              <a:rPr lang="en-US" smtClean="0"/>
              <a:t>‹#›</a:t>
            </a:fld>
            <a:endParaRPr lang="en-US"/>
          </a:p>
        </p:txBody>
      </p:sp>
    </p:spTree>
    <p:extLst>
      <p:ext uri="{BB962C8B-B14F-4D97-AF65-F5344CB8AC3E}">
        <p14:creationId xmlns:p14="http://schemas.microsoft.com/office/powerpoint/2010/main" val="4224154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6CC7E6-427F-40D2-8CCC-7B1DDADAD417}" type="datetime1">
              <a:rPr lang="en-US" smtClean="0"/>
              <a:t>6/8/2015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B70A9F-DE00-4271-9E59-4D99106512DF}" type="slidenum">
              <a:rPr lang="en-US" smtClean="0"/>
              <a:t>‹#›</a:t>
            </a:fld>
            <a:endParaRPr lang="en-US"/>
          </a:p>
        </p:txBody>
      </p:sp>
    </p:spTree>
    <p:extLst>
      <p:ext uri="{BB962C8B-B14F-4D97-AF65-F5344CB8AC3E}">
        <p14:creationId xmlns:p14="http://schemas.microsoft.com/office/powerpoint/2010/main" val="553184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7961759-96B4-4831-A53B-ABCE2A2A414C}" type="datetime1">
              <a:rPr lang="en-US" smtClean="0"/>
              <a:t>6/8/2015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B70A9F-DE00-4271-9E59-4D99106512DF}" type="slidenum">
              <a:rPr lang="en-US" smtClean="0"/>
              <a:t>‹#›</a:t>
            </a:fld>
            <a:endParaRPr lang="en-US"/>
          </a:p>
        </p:txBody>
      </p:sp>
    </p:spTree>
    <p:extLst>
      <p:ext uri="{BB962C8B-B14F-4D97-AF65-F5344CB8AC3E}">
        <p14:creationId xmlns:p14="http://schemas.microsoft.com/office/powerpoint/2010/main" val="3760249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A408EC-EE73-4720-A4EF-672C89F5F3F0}" type="datetime1">
              <a:rPr lang="en-US" smtClean="0"/>
              <a:t>6/8/2015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B70A9F-DE00-4271-9E59-4D99106512DF}" type="slidenum">
              <a:rPr lang="en-US" smtClean="0"/>
              <a:t>‹#›</a:t>
            </a:fld>
            <a:endParaRPr lang="en-US"/>
          </a:p>
        </p:txBody>
      </p:sp>
    </p:spTree>
    <p:extLst>
      <p:ext uri="{BB962C8B-B14F-4D97-AF65-F5344CB8AC3E}">
        <p14:creationId xmlns:p14="http://schemas.microsoft.com/office/powerpoint/2010/main" val="2972077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CF857A-E602-4020-B67A-17E77E3F51AA}" type="datetime1">
              <a:rPr lang="en-US" smtClean="0"/>
              <a:t>6/8/2015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B70A9F-DE00-4271-9E59-4D99106512DF}" type="slidenum">
              <a:rPr lang="en-US" smtClean="0"/>
              <a:t>‹#›</a:t>
            </a:fld>
            <a:endParaRPr lang="en-US"/>
          </a:p>
        </p:txBody>
      </p:sp>
    </p:spTree>
    <p:extLst>
      <p:ext uri="{BB962C8B-B14F-4D97-AF65-F5344CB8AC3E}">
        <p14:creationId xmlns:p14="http://schemas.microsoft.com/office/powerpoint/2010/main" val="1443985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55EC5A1-11D2-49F9-9467-4DEAF9078285}" type="datetime1">
              <a:rPr lang="en-US" smtClean="0"/>
              <a:t>6/8/2015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B70A9F-DE00-4271-9E59-4D99106512DF}" type="slidenum">
              <a:rPr lang="en-US" smtClean="0"/>
              <a:t>‹#›</a:t>
            </a:fld>
            <a:endParaRPr lang="en-US"/>
          </a:p>
        </p:txBody>
      </p:sp>
    </p:spTree>
    <p:extLst>
      <p:ext uri="{BB962C8B-B14F-4D97-AF65-F5344CB8AC3E}">
        <p14:creationId xmlns:p14="http://schemas.microsoft.com/office/powerpoint/2010/main" val="734983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7891867-074D-40E0-8920-27566217DF8C}" type="datetime1">
              <a:rPr lang="en-US" smtClean="0"/>
              <a:t>6/8/2015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B70A9F-DE00-4271-9E59-4D99106512DF}" type="slidenum">
              <a:rPr lang="en-US" smtClean="0"/>
              <a:t>‹#›</a:t>
            </a:fld>
            <a:endParaRPr lang="en-US"/>
          </a:p>
        </p:txBody>
      </p:sp>
    </p:spTree>
    <p:extLst>
      <p:ext uri="{BB962C8B-B14F-4D97-AF65-F5344CB8AC3E}">
        <p14:creationId xmlns:p14="http://schemas.microsoft.com/office/powerpoint/2010/main" val="186977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E9A10D-2A86-43EF-A078-013CCBFDE7E7}" type="datetime1">
              <a:rPr lang="en-US" smtClean="0"/>
              <a:t>6/8/2015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EB70A9F-DE00-4271-9E59-4D99106512DF}" type="slidenum">
              <a:rPr lang="en-US" smtClean="0"/>
              <a:t>‹#›</a:t>
            </a:fld>
            <a:endParaRPr lang="en-US"/>
          </a:p>
        </p:txBody>
      </p:sp>
    </p:spTree>
    <p:extLst>
      <p:ext uri="{BB962C8B-B14F-4D97-AF65-F5344CB8AC3E}">
        <p14:creationId xmlns:p14="http://schemas.microsoft.com/office/powerpoint/2010/main" val="1311182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7E7BACE-1850-4D00-A796-37C3B20F26D4}" type="datetime1">
              <a:rPr lang="en-US" smtClean="0"/>
              <a:t>6/8/2015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B70A9F-DE00-4271-9E59-4D99106512DF}" type="slidenum">
              <a:rPr lang="en-US" smtClean="0"/>
              <a:t>‹#›</a:t>
            </a:fld>
            <a:endParaRPr lang="en-US"/>
          </a:p>
        </p:txBody>
      </p:sp>
    </p:spTree>
    <p:extLst>
      <p:ext uri="{BB962C8B-B14F-4D97-AF65-F5344CB8AC3E}">
        <p14:creationId xmlns:p14="http://schemas.microsoft.com/office/powerpoint/2010/main" val="3396432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137AA9B-0DC7-4DB4-90C4-8D1104E7C5B2}" type="datetime1">
              <a:rPr lang="en-US" smtClean="0"/>
              <a:t>6/8/2015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B70A9F-DE00-4271-9E59-4D99106512DF}" type="slidenum">
              <a:rPr lang="en-US" smtClean="0"/>
              <a:t>‹#›</a:t>
            </a:fld>
            <a:endParaRPr lang="en-US"/>
          </a:p>
        </p:txBody>
      </p:sp>
    </p:spTree>
    <p:extLst>
      <p:ext uri="{BB962C8B-B14F-4D97-AF65-F5344CB8AC3E}">
        <p14:creationId xmlns:p14="http://schemas.microsoft.com/office/powerpoint/2010/main" val="258942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0A912D-C4A3-4646-9282-D797ADCEE51E}" type="datetime1">
              <a:rPr lang="en-US" smtClean="0"/>
              <a:t>6/8/2015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B70A9F-DE00-4271-9E59-4D99106512DF}" type="slidenum">
              <a:rPr lang="en-US" smtClean="0"/>
              <a:t>‹#›</a:t>
            </a:fld>
            <a:endParaRPr lang="en-US"/>
          </a:p>
        </p:txBody>
      </p:sp>
    </p:spTree>
    <p:extLst>
      <p:ext uri="{BB962C8B-B14F-4D97-AF65-F5344CB8AC3E}">
        <p14:creationId xmlns:p14="http://schemas.microsoft.com/office/powerpoint/2010/main" val="3076308924"/>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ctr" defTabSz="914400" rtl="0" eaLnBrk="1" latinLnBrk="0" hangingPunct="1">
        <a:spcBef>
          <a:spcPct val="0"/>
        </a:spcBef>
        <a:buNone/>
        <a:defRPr sz="4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4267200"/>
          </a:xfrm>
        </p:spPr>
        <p:txBody>
          <a:bodyPr>
            <a:normAutofit/>
          </a:bodyPr>
          <a:lstStyle/>
          <a:p>
            <a:r>
              <a:rPr lang="en-US" sz="7200" b="1" dirty="0" smtClean="0"/>
              <a:t>Coping with Family </a:t>
            </a:r>
            <a:r>
              <a:rPr lang="en-US" sz="7200" b="1" dirty="0"/>
              <a:t>Trauma</a:t>
            </a:r>
            <a:r>
              <a:rPr lang="en-US" b="1" dirty="0"/>
              <a:t/>
            </a:r>
            <a:br>
              <a:rPr lang="en-US" b="1" dirty="0"/>
            </a:br>
            <a:r>
              <a:rPr lang="en-US" sz="4000" b="1" dirty="0"/>
              <a:t>A therapeutic process group treatment for college students</a:t>
            </a:r>
          </a:p>
        </p:txBody>
      </p:sp>
      <p:sp>
        <p:nvSpPr>
          <p:cNvPr id="3" name="Subtitle 2"/>
          <p:cNvSpPr>
            <a:spLocks noGrp="1"/>
          </p:cNvSpPr>
          <p:nvPr>
            <p:ph type="subTitle" idx="1"/>
          </p:nvPr>
        </p:nvSpPr>
        <p:spPr>
          <a:xfrm>
            <a:off x="609600" y="4572000"/>
            <a:ext cx="7696200" cy="1752600"/>
          </a:xfrm>
        </p:spPr>
        <p:txBody>
          <a:bodyPr>
            <a:normAutofit/>
          </a:bodyPr>
          <a:lstStyle/>
          <a:p>
            <a:r>
              <a:rPr lang="en-US" sz="3200" dirty="0" smtClean="0"/>
              <a:t>Jack Mack, Ph.D.</a:t>
            </a:r>
          </a:p>
          <a:p>
            <a:r>
              <a:rPr lang="en-US" dirty="0" smtClean="0"/>
              <a:t>Buffalo State College Counseling Center</a:t>
            </a:r>
            <a:endParaRPr lang="en-US" sz="3200" dirty="0"/>
          </a:p>
        </p:txBody>
      </p:sp>
    </p:spTree>
    <p:extLst>
      <p:ext uri="{BB962C8B-B14F-4D97-AF65-F5344CB8AC3E}">
        <p14:creationId xmlns:p14="http://schemas.microsoft.com/office/powerpoint/2010/main" val="24724069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Challenges</a:t>
            </a:r>
            <a:endParaRPr lang="en-US" dirty="0"/>
          </a:p>
        </p:txBody>
      </p:sp>
      <p:sp>
        <p:nvSpPr>
          <p:cNvPr id="3" name="Content Placeholder 2"/>
          <p:cNvSpPr>
            <a:spLocks noGrp="1"/>
          </p:cNvSpPr>
          <p:nvPr>
            <p:ph idx="1"/>
          </p:nvPr>
        </p:nvSpPr>
        <p:spPr/>
        <p:txBody>
          <a:bodyPr>
            <a:normAutofit lnSpcReduction="10000"/>
          </a:bodyPr>
          <a:lstStyle/>
          <a:p>
            <a:r>
              <a:rPr lang="en-US" dirty="0" smtClean="0"/>
              <a:t>Attendance (group and individual)</a:t>
            </a:r>
          </a:p>
          <a:p>
            <a:r>
              <a:rPr lang="en-US" dirty="0" smtClean="0"/>
              <a:t>Current traumas vs. past traumas</a:t>
            </a:r>
          </a:p>
          <a:p>
            <a:r>
              <a:rPr lang="en-US" dirty="0" smtClean="0"/>
              <a:t>Disorganization</a:t>
            </a:r>
          </a:p>
          <a:p>
            <a:r>
              <a:rPr lang="en-US" dirty="0" smtClean="0"/>
              <a:t>Trust</a:t>
            </a:r>
          </a:p>
          <a:p>
            <a:r>
              <a:rPr lang="en-US" dirty="0" smtClean="0"/>
              <a:t>Subgrouping (age, gender, type of trauma)</a:t>
            </a:r>
          </a:p>
          <a:p>
            <a:r>
              <a:rPr lang="en-US" dirty="0" smtClean="0"/>
              <a:t>Crisis management</a:t>
            </a:r>
          </a:p>
          <a:p>
            <a:r>
              <a:rPr lang="en-US" dirty="0"/>
              <a:t>Clients acting in therapist/helper role</a:t>
            </a:r>
          </a:p>
          <a:p>
            <a:r>
              <a:rPr lang="en-US" dirty="0" smtClean="0"/>
              <a:t>Termination, saying goodbye healthily </a:t>
            </a:r>
            <a:endParaRPr lang="en-US" dirty="0"/>
          </a:p>
        </p:txBody>
      </p:sp>
    </p:spTree>
    <p:extLst>
      <p:ext uri="{BB962C8B-B14F-4D97-AF65-F5344CB8AC3E}">
        <p14:creationId xmlns:p14="http://schemas.microsoft.com/office/powerpoint/2010/main" val="3811682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Interventions</a:t>
            </a:r>
            <a:endParaRPr lang="en-US" dirty="0"/>
          </a:p>
        </p:txBody>
      </p:sp>
      <p:sp>
        <p:nvSpPr>
          <p:cNvPr id="3" name="Content Placeholder 2"/>
          <p:cNvSpPr>
            <a:spLocks noGrp="1"/>
          </p:cNvSpPr>
          <p:nvPr>
            <p:ph idx="1"/>
          </p:nvPr>
        </p:nvSpPr>
        <p:spPr>
          <a:xfrm>
            <a:off x="457200" y="1143000"/>
            <a:ext cx="8229600" cy="5638800"/>
          </a:xfrm>
        </p:spPr>
        <p:txBody>
          <a:bodyPr>
            <a:normAutofit fontScale="92500" lnSpcReduction="10000"/>
          </a:bodyPr>
          <a:lstStyle/>
          <a:p>
            <a:r>
              <a:rPr lang="en-US" dirty="0" smtClean="0"/>
              <a:t>Present/coping-focused</a:t>
            </a:r>
          </a:p>
          <a:p>
            <a:r>
              <a:rPr lang="en-US" dirty="0" smtClean="0"/>
              <a:t>Setting reasonable/attainable goals</a:t>
            </a:r>
          </a:p>
          <a:p>
            <a:r>
              <a:rPr lang="en-US" dirty="0" smtClean="0"/>
              <a:t>Skill building – mindfulness, self-validation, seeking social support and safety</a:t>
            </a:r>
          </a:p>
          <a:p>
            <a:r>
              <a:rPr lang="en-US" dirty="0" err="1" smtClean="0"/>
              <a:t>Psychoeducation</a:t>
            </a:r>
            <a:r>
              <a:rPr lang="en-US" dirty="0" smtClean="0"/>
              <a:t> </a:t>
            </a:r>
          </a:p>
          <a:p>
            <a:r>
              <a:rPr lang="en-US" dirty="0" smtClean="0"/>
              <a:t>Understanding/improving communication</a:t>
            </a:r>
          </a:p>
          <a:p>
            <a:pPr lvl="1"/>
            <a:r>
              <a:rPr lang="en-US" dirty="0"/>
              <a:t>I statements</a:t>
            </a:r>
          </a:p>
          <a:p>
            <a:pPr lvl="1"/>
            <a:r>
              <a:rPr lang="en-US" dirty="0" smtClean="0"/>
              <a:t>Speaking the unspoken</a:t>
            </a:r>
          </a:p>
          <a:p>
            <a:pPr lvl="1"/>
            <a:r>
              <a:rPr lang="en-US" dirty="0" smtClean="0"/>
              <a:t>Ask for/give direct feedback when it feels safe</a:t>
            </a:r>
          </a:p>
          <a:p>
            <a:r>
              <a:rPr lang="en-US" dirty="0" smtClean="0"/>
              <a:t>“Genograms” </a:t>
            </a:r>
          </a:p>
          <a:p>
            <a:pPr lvl="1"/>
            <a:r>
              <a:rPr lang="en-US" dirty="0" smtClean="0"/>
              <a:t>What does your family look like? What is each person’s role? Has this changed? How would you change it?</a:t>
            </a:r>
            <a:endParaRPr lang="en-US" dirty="0"/>
          </a:p>
        </p:txBody>
      </p:sp>
    </p:spTree>
    <p:extLst>
      <p:ext uri="{BB962C8B-B14F-4D97-AF65-F5344CB8AC3E}">
        <p14:creationId xmlns:p14="http://schemas.microsoft.com/office/powerpoint/2010/main" val="993632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this group works</a:t>
            </a:r>
            <a:endParaRPr lang="en-US" dirty="0"/>
          </a:p>
        </p:txBody>
      </p:sp>
      <p:sp>
        <p:nvSpPr>
          <p:cNvPr id="3" name="Content Placeholder 2"/>
          <p:cNvSpPr>
            <a:spLocks noGrp="1"/>
          </p:cNvSpPr>
          <p:nvPr>
            <p:ph idx="1"/>
          </p:nvPr>
        </p:nvSpPr>
        <p:spPr>
          <a:xfrm>
            <a:off x="457200" y="1600200"/>
            <a:ext cx="8229600" cy="4724400"/>
          </a:xfrm>
        </p:spPr>
        <p:txBody>
          <a:bodyPr/>
          <a:lstStyle/>
          <a:p>
            <a:r>
              <a:rPr lang="en-US" dirty="0" smtClean="0"/>
              <a:t>Universality, reduced isolation</a:t>
            </a:r>
          </a:p>
          <a:p>
            <a:r>
              <a:rPr lang="en-US" dirty="0" smtClean="0"/>
              <a:t>Validation</a:t>
            </a:r>
          </a:p>
          <a:p>
            <a:r>
              <a:rPr lang="en-US" dirty="0" smtClean="0"/>
              <a:t>Emotional processing</a:t>
            </a:r>
          </a:p>
          <a:p>
            <a:r>
              <a:rPr lang="en-US" dirty="0" smtClean="0"/>
              <a:t>Problem solving</a:t>
            </a:r>
          </a:p>
          <a:p>
            <a:r>
              <a:rPr lang="en-US" dirty="0" smtClean="0"/>
              <a:t>Interpersonal feedback/learning/practice</a:t>
            </a:r>
          </a:p>
          <a:p>
            <a:r>
              <a:rPr lang="en-US" dirty="0" smtClean="0"/>
              <a:t>Altruism, pride, resilience</a:t>
            </a:r>
          </a:p>
          <a:p>
            <a:r>
              <a:rPr lang="en-US" dirty="0" smtClean="0"/>
              <a:t>Reinforcing strengths</a:t>
            </a:r>
          </a:p>
          <a:p>
            <a:r>
              <a:rPr lang="en-US" dirty="0" smtClean="0"/>
              <a:t>Installation of hope</a:t>
            </a:r>
            <a:endParaRPr lang="en-US" dirty="0"/>
          </a:p>
        </p:txBody>
      </p:sp>
      <p:sp>
        <p:nvSpPr>
          <p:cNvPr id="4" name="TextBox 3"/>
          <p:cNvSpPr txBox="1"/>
          <p:nvPr/>
        </p:nvSpPr>
        <p:spPr>
          <a:xfrm>
            <a:off x="304800" y="6324600"/>
            <a:ext cx="8583247" cy="646331"/>
          </a:xfrm>
          <a:prstGeom prst="rect">
            <a:avLst/>
          </a:prstGeom>
          <a:noFill/>
        </p:spPr>
        <p:txBody>
          <a:bodyPr wrap="none" rtlCol="0">
            <a:spAutoFit/>
          </a:bodyPr>
          <a:lstStyle/>
          <a:p>
            <a:r>
              <a:rPr lang="en-US" dirty="0" err="1"/>
              <a:t>Yalom</a:t>
            </a:r>
            <a:r>
              <a:rPr lang="en-US" dirty="0"/>
              <a:t>, I.D. (1995). </a:t>
            </a:r>
            <a:r>
              <a:rPr lang="en-US" i="1" dirty="0"/>
              <a:t>The theory and practice of group psychotherapy</a:t>
            </a:r>
            <a:r>
              <a:rPr lang="en-US" dirty="0"/>
              <a:t> (4</a:t>
            </a:r>
            <a:r>
              <a:rPr lang="en-US" baseline="30000" dirty="0"/>
              <a:t>th</a:t>
            </a:r>
            <a:r>
              <a:rPr lang="en-US" dirty="0"/>
              <a:t> ed.). New York: Basic Books.</a:t>
            </a:r>
          </a:p>
          <a:p>
            <a:endParaRPr lang="en-US" dirty="0"/>
          </a:p>
        </p:txBody>
      </p:sp>
    </p:spTree>
    <p:extLst>
      <p:ext uri="{BB962C8B-B14F-4D97-AF65-F5344CB8AC3E}">
        <p14:creationId xmlns:p14="http://schemas.microsoft.com/office/powerpoint/2010/main" val="454135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Anonymous client feedback</a:t>
            </a:r>
            <a:br>
              <a:rPr lang="en-US" dirty="0" smtClean="0"/>
            </a:br>
            <a:r>
              <a:rPr lang="en-US" sz="2700" dirty="0" smtClean="0"/>
              <a:t>(used with permission)</a:t>
            </a:r>
            <a:endParaRPr lang="en-US" sz="2700" dirty="0"/>
          </a:p>
        </p:txBody>
      </p:sp>
      <p:sp>
        <p:nvSpPr>
          <p:cNvPr id="3" name="Content Placeholder 2"/>
          <p:cNvSpPr>
            <a:spLocks noGrp="1"/>
          </p:cNvSpPr>
          <p:nvPr>
            <p:ph idx="1"/>
          </p:nvPr>
        </p:nvSpPr>
        <p:spPr>
          <a:xfrm>
            <a:off x="457200" y="1600200"/>
            <a:ext cx="8229600" cy="4953000"/>
          </a:xfrm>
        </p:spPr>
        <p:txBody>
          <a:bodyPr>
            <a:noAutofit/>
          </a:bodyPr>
          <a:lstStyle/>
          <a:p>
            <a:r>
              <a:rPr lang="en-US" sz="2400" dirty="0" smtClean="0"/>
              <a:t>“I got a lot of good feedback from people who understood where I was coming from and I think that really helped.”</a:t>
            </a:r>
          </a:p>
          <a:p>
            <a:r>
              <a:rPr lang="en-US" sz="2400" dirty="0" smtClean="0"/>
              <a:t>“I never thought that being in this group would be as hard as it was and I didn’t think it would have such a profound effect.”</a:t>
            </a:r>
          </a:p>
          <a:p>
            <a:r>
              <a:rPr lang="en-US" sz="2400" dirty="0" smtClean="0"/>
              <a:t>“It really helped me to cope with my depression.”</a:t>
            </a:r>
          </a:p>
          <a:p>
            <a:r>
              <a:rPr lang="en-US" sz="2400" dirty="0" smtClean="0"/>
              <a:t>“I didn’t expect that I would have such a positive impact on other group members. It was amazing to hear feedback from peers, pointing to strengths they see in me, especially when I feel so broken.”</a:t>
            </a:r>
          </a:p>
          <a:p>
            <a:r>
              <a:rPr lang="en-US" sz="2400" dirty="0" smtClean="0"/>
              <a:t>“It definitely pushed me to take risks in a healthy, unintimidating way, and it helped me seek and give support to others.”</a:t>
            </a:r>
          </a:p>
          <a:p>
            <a:r>
              <a:rPr lang="en-US" sz="2400" dirty="0" smtClean="0"/>
              <a:t>“I am not alone.”</a:t>
            </a:r>
            <a:endParaRPr lang="en-US" sz="2400" dirty="0"/>
          </a:p>
        </p:txBody>
      </p:sp>
    </p:spTree>
    <p:extLst>
      <p:ext uri="{BB962C8B-B14F-4D97-AF65-F5344CB8AC3E}">
        <p14:creationId xmlns:p14="http://schemas.microsoft.com/office/powerpoint/2010/main" val="17216225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027673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a:xfrm>
            <a:off x="457200" y="1295400"/>
            <a:ext cx="8229600" cy="5029200"/>
          </a:xfrm>
        </p:spPr>
        <p:txBody>
          <a:bodyPr>
            <a:normAutofit/>
          </a:bodyPr>
          <a:lstStyle/>
          <a:p>
            <a:r>
              <a:rPr lang="en-US" dirty="0" smtClean="0"/>
              <a:t>Basic structure</a:t>
            </a:r>
          </a:p>
          <a:p>
            <a:r>
              <a:rPr lang="en-US" dirty="0" smtClean="0"/>
              <a:t>Group agreements and norms</a:t>
            </a:r>
          </a:p>
          <a:p>
            <a:r>
              <a:rPr lang="en-US" dirty="0" smtClean="0"/>
              <a:t>Screening and construction</a:t>
            </a:r>
          </a:p>
          <a:p>
            <a:r>
              <a:rPr lang="en-US" dirty="0" smtClean="0"/>
              <a:t>Process vs. support group</a:t>
            </a:r>
          </a:p>
          <a:p>
            <a:r>
              <a:rPr lang="en-US" dirty="0" smtClean="0"/>
              <a:t>Mindfulness</a:t>
            </a:r>
          </a:p>
          <a:p>
            <a:r>
              <a:rPr lang="en-US" dirty="0" smtClean="0"/>
              <a:t>Common themes, challenges, interventions</a:t>
            </a:r>
          </a:p>
          <a:p>
            <a:r>
              <a:rPr lang="en-US" dirty="0" smtClean="0"/>
              <a:t>Why this group works, client feedback</a:t>
            </a:r>
          </a:p>
          <a:p>
            <a:r>
              <a:rPr lang="en-US" dirty="0" smtClean="0"/>
              <a:t>Q &amp; A</a:t>
            </a:r>
          </a:p>
          <a:p>
            <a:endParaRPr lang="en-US" dirty="0" smtClean="0"/>
          </a:p>
          <a:p>
            <a:endParaRPr lang="en-US" dirty="0"/>
          </a:p>
        </p:txBody>
      </p:sp>
    </p:spTree>
    <p:extLst>
      <p:ext uri="{BB962C8B-B14F-4D97-AF65-F5344CB8AC3E}">
        <p14:creationId xmlns:p14="http://schemas.microsoft.com/office/powerpoint/2010/main" val="12681180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Structure</a:t>
            </a:r>
            <a:endParaRPr lang="en-US" dirty="0"/>
          </a:p>
        </p:txBody>
      </p:sp>
      <p:sp>
        <p:nvSpPr>
          <p:cNvPr id="3" name="Content Placeholder 2"/>
          <p:cNvSpPr>
            <a:spLocks noGrp="1"/>
          </p:cNvSpPr>
          <p:nvPr>
            <p:ph idx="1"/>
          </p:nvPr>
        </p:nvSpPr>
        <p:spPr>
          <a:xfrm>
            <a:off x="457200" y="1447800"/>
            <a:ext cx="8229600" cy="4800600"/>
          </a:xfrm>
        </p:spPr>
        <p:txBody>
          <a:bodyPr>
            <a:normAutofit fontScale="92500" lnSpcReduction="10000"/>
          </a:bodyPr>
          <a:lstStyle/>
          <a:p>
            <a:r>
              <a:rPr lang="en-US" dirty="0" smtClean="0"/>
              <a:t>Theme / Purpose</a:t>
            </a:r>
          </a:p>
          <a:p>
            <a:pPr lvl="1"/>
            <a:r>
              <a:rPr lang="en-US" dirty="0" smtClean="0"/>
              <a:t>66% of college students reported Criterion A trauma</a:t>
            </a:r>
          </a:p>
          <a:p>
            <a:pPr lvl="1"/>
            <a:r>
              <a:rPr lang="en-US" dirty="0" smtClean="0"/>
              <a:t>9% met criteria for PTSD</a:t>
            </a:r>
          </a:p>
          <a:p>
            <a:r>
              <a:rPr lang="en-US" dirty="0" smtClean="0"/>
              <a:t>Description </a:t>
            </a:r>
            <a:r>
              <a:rPr lang="en-US" dirty="0"/>
              <a:t>of </a:t>
            </a:r>
            <a:r>
              <a:rPr lang="en-US" dirty="0" smtClean="0"/>
              <a:t>group</a:t>
            </a:r>
          </a:p>
          <a:p>
            <a:pPr lvl="1"/>
            <a:r>
              <a:rPr lang="en-US" dirty="0"/>
              <a:t>Length/Frequency</a:t>
            </a:r>
          </a:p>
          <a:p>
            <a:pPr lvl="1"/>
            <a:r>
              <a:rPr lang="en-US" dirty="0" smtClean="0"/>
              <a:t>What we do each week</a:t>
            </a:r>
          </a:p>
          <a:p>
            <a:pPr lvl="1"/>
            <a:r>
              <a:rPr lang="en-US" dirty="0" smtClean="0"/>
              <a:t>Our stance</a:t>
            </a:r>
          </a:p>
          <a:p>
            <a:r>
              <a:rPr lang="en-US" dirty="0"/>
              <a:t>Short term (1 semester w/ option to continue)</a:t>
            </a:r>
          </a:p>
          <a:p>
            <a:r>
              <a:rPr lang="en-US" dirty="0" smtClean="0"/>
              <a:t>Recruitment (what we tell our colleagues)</a:t>
            </a:r>
          </a:p>
          <a:p>
            <a:r>
              <a:rPr lang="en-US" dirty="0" smtClean="0"/>
              <a:t>Leader(s) – ideally male/female </a:t>
            </a:r>
            <a:r>
              <a:rPr lang="en-US" dirty="0" err="1" smtClean="0"/>
              <a:t>coleaders</a:t>
            </a:r>
            <a:endParaRPr lang="en-US" dirty="0" smtClean="0"/>
          </a:p>
        </p:txBody>
      </p:sp>
      <p:sp>
        <p:nvSpPr>
          <p:cNvPr id="4" name="TextBox 3"/>
          <p:cNvSpPr txBox="1"/>
          <p:nvPr/>
        </p:nvSpPr>
        <p:spPr>
          <a:xfrm>
            <a:off x="288099" y="6248400"/>
            <a:ext cx="8322501" cy="461665"/>
          </a:xfrm>
          <a:prstGeom prst="rect">
            <a:avLst/>
          </a:prstGeom>
          <a:noFill/>
        </p:spPr>
        <p:txBody>
          <a:bodyPr wrap="square" rtlCol="0">
            <a:spAutoFit/>
          </a:bodyPr>
          <a:lstStyle/>
          <a:p>
            <a:r>
              <a:rPr lang="en-US" sz="1200" dirty="0"/>
              <a:t>Read, J.P., </a:t>
            </a:r>
            <a:r>
              <a:rPr lang="en-US" sz="1200" dirty="0" err="1"/>
              <a:t>Ouimette</a:t>
            </a:r>
            <a:r>
              <a:rPr lang="en-US" sz="1200" dirty="0"/>
              <a:t>, P., White, J., Colder, C., &amp; Farrow, S. (2011). Rates of </a:t>
            </a:r>
            <a:r>
              <a:rPr lang="en-US" sz="1200" i="1" dirty="0"/>
              <a:t>DSM-IV-TR </a:t>
            </a:r>
            <a:r>
              <a:rPr lang="en-US" sz="1200" dirty="0"/>
              <a:t>trauma exposure and posttraumatic stress </a:t>
            </a:r>
            <a:endParaRPr lang="en-US" sz="1200" dirty="0" smtClean="0"/>
          </a:p>
          <a:p>
            <a:r>
              <a:rPr lang="en-US" sz="1200" dirty="0" smtClean="0"/>
              <a:t>         disorder </a:t>
            </a:r>
            <a:r>
              <a:rPr lang="en-US" sz="1200" dirty="0"/>
              <a:t>among newly matriculated college students. </a:t>
            </a:r>
            <a:r>
              <a:rPr lang="en-US" sz="1200" i="1" dirty="0"/>
              <a:t>Psychological Trauma: Theory, Research Practice, and Policy, 3</a:t>
            </a:r>
            <a:r>
              <a:rPr lang="en-US" sz="1200" dirty="0"/>
              <a:t>(2), 148-156</a:t>
            </a:r>
            <a:r>
              <a:rPr lang="en-US" sz="1200" dirty="0" smtClean="0"/>
              <a:t>.</a:t>
            </a:r>
            <a:endParaRPr lang="en-US" sz="1200" dirty="0"/>
          </a:p>
        </p:txBody>
      </p:sp>
    </p:spTree>
    <p:extLst>
      <p:ext uri="{BB962C8B-B14F-4D97-AF65-F5344CB8AC3E}">
        <p14:creationId xmlns:p14="http://schemas.microsoft.com/office/powerpoint/2010/main" val="5017383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Basic Structure</a:t>
            </a:r>
            <a:endParaRPr lang="en-US" dirty="0"/>
          </a:p>
        </p:txBody>
      </p:sp>
      <p:sp>
        <p:nvSpPr>
          <p:cNvPr id="3" name="Content Placeholder 2"/>
          <p:cNvSpPr>
            <a:spLocks noGrp="1"/>
          </p:cNvSpPr>
          <p:nvPr>
            <p:ph idx="1"/>
          </p:nvPr>
        </p:nvSpPr>
        <p:spPr>
          <a:xfrm>
            <a:off x="457200" y="1143000"/>
            <a:ext cx="8229600" cy="5486400"/>
          </a:xfrm>
        </p:spPr>
        <p:txBody>
          <a:bodyPr>
            <a:normAutofit lnSpcReduction="10000"/>
          </a:bodyPr>
          <a:lstStyle/>
          <a:p>
            <a:r>
              <a:rPr lang="en-US" dirty="0" smtClean="0"/>
              <a:t>Mindfulness exercise</a:t>
            </a:r>
          </a:p>
          <a:p>
            <a:r>
              <a:rPr lang="en-US" dirty="0" smtClean="0"/>
              <a:t>Check-in</a:t>
            </a:r>
          </a:p>
          <a:p>
            <a:pPr lvl="1"/>
            <a:r>
              <a:rPr lang="en-US" dirty="0" smtClean="0"/>
              <a:t>How are you feeling right now? (Feelings Wheel)</a:t>
            </a:r>
          </a:p>
          <a:p>
            <a:pPr lvl="1"/>
            <a:r>
              <a:rPr lang="en-US" dirty="0" smtClean="0"/>
              <a:t>Any updates on family contact since last group?</a:t>
            </a:r>
          </a:p>
          <a:p>
            <a:pPr lvl="1"/>
            <a:r>
              <a:rPr lang="en-US" dirty="0" smtClean="0"/>
              <a:t>Any specific topic/issue to address today?</a:t>
            </a:r>
          </a:p>
          <a:p>
            <a:r>
              <a:rPr lang="en-US" dirty="0" smtClean="0"/>
              <a:t>Group process (based on above)</a:t>
            </a:r>
          </a:p>
          <a:p>
            <a:r>
              <a:rPr lang="en-US" dirty="0" smtClean="0"/>
              <a:t>Check-out</a:t>
            </a:r>
          </a:p>
          <a:p>
            <a:pPr lvl="1"/>
            <a:r>
              <a:rPr lang="en-US" dirty="0" smtClean="0"/>
              <a:t>How are you feeling right now?</a:t>
            </a:r>
          </a:p>
          <a:p>
            <a:pPr lvl="1"/>
            <a:r>
              <a:rPr lang="en-US" dirty="0" smtClean="0"/>
              <a:t>What is something from group you connected with?</a:t>
            </a:r>
          </a:p>
          <a:p>
            <a:pPr lvl="1"/>
            <a:r>
              <a:rPr lang="en-US" dirty="0" smtClean="0"/>
              <a:t>What is a small goal you could work on before next group?</a:t>
            </a:r>
          </a:p>
        </p:txBody>
      </p:sp>
    </p:spTree>
    <p:extLst>
      <p:ext uri="{BB962C8B-B14F-4D97-AF65-F5344CB8AC3E}">
        <p14:creationId xmlns:p14="http://schemas.microsoft.com/office/powerpoint/2010/main" val="9904684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Group Screening &amp; Construction</a:t>
            </a:r>
            <a:endParaRPr lang="en-US" dirty="0"/>
          </a:p>
        </p:txBody>
      </p:sp>
      <p:sp>
        <p:nvSpPr>
          <p:cNvPr id="3" name="Content Placeholder 2"/>
          <p:cNvSpPr>
            <a:spLocks noGrp="1"/>
          </p:cNvSpPr>
          <p:nvPr>
            <p:ph idx="1"/>
          </p:nvPr>
        </p:nvSpPr>
        <p:spPr>
          <a:xfrm>
            <a:off x="457200" y="1600200"/>
            <a:ext cx="8229600" cy="4953000"/>
          </a:xfrm>
        </p:spPr>
        <p:txBody>
          <a:bodyPr>
            <a:normAutofit/>
          </a:bodyPr>
          <a:lstStyle/>
          <a:p>
            <a:r>
              <a:rPr lang="en-US" dirty="0" smtClean="0"/>
              <a:t>Hand out screening form</a:t>
            </a:r>
          </a:p>
          <a:p>
            <a:r>
              <a:rPr lang="en-US" dirty="0" smtClean="0"/>
              <a:t>What goes into group construction?</a:t>
            </a:r>
          </a:p>
          <a:p>
            <a:pPr lvl="1"/>
            <a:r>
              <a:rPr lang="en-US" dirty="0" smtClean="0"/>
              <a:t>Demographics (gender, age, grad or undergrad)</a:t>
            </a:r>
          </a:p>
          <a:p>
            <a:pPr lvl="1"/>
            <a:r>
              <a:rPr lang="en-US" dirty="0" smtClean="0"/>
              <a:t>Matching vs. Diversity</a:t>
            </a:r>
          </a:p>
          <a:p>
            <a:pPr lvl="1"/>
            <a:r>
              <a:rPr lang="en-US" dirty="0" smtClean="0"/>
              <a:t>What types of traumas fit in group?</a:t>
            </a:r>
          </a:p>
          <a:p>
            <a:pPr lvl="1"/>
            <a:r>
              <a:rPr lang="en-US" dirty="0" smtClean="0"/>
              <a:t>Heterogeneity vs. homogeneity (</a:t>
            </a:r>
            <a:r>
              <a:rPr lang="en-US" dirty="0" err="1" smtClean="0"/>
              <a:t>Yalom</a:t>
            </a:r>
            <a:r>
              <a:rPr lang="en-US" dirty="0" smtClean="0"/>
              <a:t>, 1985)</a:t>
            </a:r>
          </a:p>
          <a:p>
            <a:pPr lvl="1"/>
            <a:r>
              <a:rPr lang="en-US" dirty="0" smtClean="0"/>
              <a:t>Potential problems</a:t>
            </a:r>
            <a:r>
              <a:rPr lang="en-US" dirty="0"/>
              <a:t> </a:t>
            </a:r>
            <a:r>
              <a:rPr lang="en-US" dirty="0" smtClean="0"/>
              <a:t>(leaders, wallflowers, attendance, boundary issues, talking too much or too little, etc.)</a:t>
            </a:r>
          </a:p>
          <a:p>
            <a:r>
              <a:rPr lang="en-US" dirty="0" smtClean="0"/>
              <a:t>Rule-out criteria</a:t>
            </a:r>
          </a:p>
          <a:p>
            <a:endParaRPr lang="en-US" dirty="0" smtClean="0"/>
          </a:p>
        </p:txBody>
      </p:sp>
    </p:spTree>
    <p:extLst>
      <p:ext uri="{BB962C8B-B14F-4D97-AF65-F5344CB8AC3E}">
        <p14:creationId xmlns:p14="http://schemas.microsoft.com/office/powerpoint/2010/main" val="19069630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Group agreement and norms</a:t>
            </a:r>
            <a:endParaRPr lang="en-US" dirty="0"/>
          </a:p>
        </p:txBody>
      </p:sp>
      <p:sp>
        <p:nvSpPr>
          <p:cNvPr id="3" name="Content Placeholder 2"/>
          <p:cNvSpPr>
            <a:spLocks noGrp="1"/>
          </p:cNvSpPr>
          <p:nvPr>
            <p:ph idx="1"/>
          </p:nvPr>
        </p:nvSpPr>
        <p:spPr>
          <a:xfrm>
            <a:off x="457200" y="1600200"/>
            <a:ext cx="8229600" cy="5029200"/>
          </a:xfrm>
        </p:spPr>
        <p:txBody>
          <a:bodyPr>
            <a:normAutofit/>
          </a:bodyPr>
          <a:lstStyle/>
          <a:p>
            <a:r>
              <a:rPr lang="en-US" dirty="0" smtClean="0"/>
              <a:t>Confidentiality, limits of confidentiality</a:t>
            </a:r>
          </a:p>
          <a:p>
            <a:r>
              <a:rPr lang="en-US" dirty="0" smtClean="0"/>
              <a:t>No contact outside group, subgrouping</a:t>
            </a:r>
          </a:p>
          <a:p>
            <a:r>
              <a:rPr lang="en-US" dirty="0" smtClean="0"/>
              <a:t>Attendance</a:t>
            </a:r>
          </a:p>
          <a:p>
            <a:r>
              <a:rPr lang="en-US" dirty="0" smtClean="0"/>
              <a:t>Commitment (at least 3 sessions)</a:t>
            </a:r>
          </a:p>
          <a:p>
            <a:r>
              <a:rPr lang="en-US" dirty="0" smtClean="0"/>
              <a:t>No physical contact</a:t>
            </a:r>
          </a:p>
          <a:p>
            <a:r>
              <a:rPr lang="en-US" dirty="0" smtClean="0"/>
              <a:t>I-statements</a:t>
            </a:r>
          </a:p>
          <a:p>
            <a:r>
              <a:rPr lang="en-US" dirty="0" smtClean="0"/>
              <a:t>Asking members for what they want to add, put it in their own words</a:t>
            </a:r>
          </a:p>
          <a:p>
            <a:pPr marL="0" indent="0">
              <a:buNone/>
            </a:pPr>
            <a:endParaRPr lang="en-US" dirty="0"/>
          </a:p>
        </p:txBody>
      </p:sp>
    </p:spTree>
    <p:extLst>
      <p:ext uri="{BB962C8B-B14F-4D97-AF65-F5344CB8AC3E}">
        <p14:creationId xmlns:p14="http://schemas.microsoft.com/office/powerpoint/2010/main" val="4189824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Process Group vs. Support Group vs. Structured Group</a:t>
            </a:r>
            <a:endParaRPr lang="en-US" dirty="0"/>
          </a:p>
        </p:txBody>
      </p:sp>
      <p:sp>
        <p:nvSpPr>
          <p:cNvPr id="3" name="Content Placeholder 2"/>
          <p:cNvSpPr>
            <a:spLocks noGrp="1"/>
          </p:cNvSpPr>
          <p:nvPr>
            <p:ph idx="1"/>
          </p:nvPr>
        </p:nvSpPr>
        <p:spPr/>
        <p:txBody>
          <a:bodyPr>
            <a:normAutofit/>
          </a:bodyPr>
          <a:lstStyle/>
          <a:p>
            <a:r>
              <a:rPr lang="en-US" dirty="0" smtClean="0"/>
              <a:t>We don’t have an agenda, but we have themes/skills that we cover</a:t>
            </a:r>
          </a:p>
          <a:p>
            <a:r>
              <a:rPr lang="en-US" dirty="0" smtClean="0"/>
              <a:t>Some structure (check-in, check-out) open process part is sandwiched in the middle</a:t>
            </a:r>
          </a:p>
          <a:p>
            <a:r>
              <a:rPr lang="en-US" dirty="0"/>
              <a:t>Process—present oriented, coping oriented</a:t>
            </a:r>
          </a:p>
          <a:p>
            <a:r>
              <a:rPr lang="en-US" dirty="0" smtClean="0"/>
              <a:t>Activities based on group topics/interest</a:t>
            </a:r>
          </a:p>
          <a:p>
            <a:r>
              <a:rPr lang="en-US" dirty="0" smtClean="0"/>
              <a:t>Emphasis is not processing trauma, more helping to cope w/ trauma in the present</a:t>
            </a:r>
            <a:endParaRPr lang="en-US" dirty="0"/>
          </a:p>
        </p:txBody>
      </p:sp>
    </p:spTree>
    <p:extLst>
      <p:ext uri="{BB962C8B-B14F-4D97-AF65-F5344CB8AC3E}">
        <p14:creationId xmlns:p14="http://schemas.microsoft.com/office/powerpoint/2010/main" val="1293090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Mindfulness Exercise</a:t>
            </a:r>
            <a:endParaRPr lang="en-US" dirty="0"/>
          </a:p>
        </p:txBody>
      </p:sp>
      <p:sp>
        <p:nvSpPr>
          <p:cNvPr id="3" name="Content Placeholder 2"/>
          <p:cNvSpPr>
            <a:spLocks noGrp="1"/>
          </p:cNvSpPr>
          <p:nvPr>
            <p:ph idx="1"/>
          </p:nvPr>
        </p:nvSpPr>
        <p:spPr>
          <a:xfrm>
            <a:off x="457200" y="1600200"/>
            <a:ext cx="8229600" cy="4953000"/>
          </a:xfrm>
        </p:spPr>
        <p:txBody>
          <a:bodyPr/>
          <a:lstStyle/>
          <a:p>
            <a:r>
              <a:rPr lang="en-US" dirty="0" smtClean="0"/>
              <a:t>We begin and end with a mindfulness and/or relaxation exercise.</a:t>
            </a:r>
          </a:p>
          <a:p>
            <a:r>
              <a:rPr lang="en-US" dirty="0" smtClean="0"/>
              <a:t>Demonstrate difference techniques over the semester.</a:t>
            </a:r>
          </a:p>
          <a:p>
            <a:pPr lvl="1"/>
            <a:r>
              <a:rPr lang="en-US" dirty="0" smtClean="0"/>
              <a:t>Breathing</a:t>
            </a:r>
          </a:p>
          <a:p>
            <a:pPr lvl="1"/>
            <a:r>
              <a:rPr lang="en-US" dirty="0" smtClean="0"/>
              <a:t>Movement</a:t>
            </a:r>
          </a:p>
          <a:p>
            <a:pPr lvl="1"/>
            <a:r>
              <a:rPr lang="en-US" dirty="0" smtClean="0"/>
              <a:t>PMR</a:t>
            </a:r>
          </a:p>
          <a:p>
            <a:pPr lvl="1"/>
            <a:r>
              <a:rPr lang="en-US" dirty="0" smtClean="0"/>
              <a:t>Guided meditation</a:t>
            </a:r>
          </a:p>
          <a:p>
            <a:pPr lvl="1"/>
            <a:r>
              <a:rPr lang="en-US" dirty="0" smtClean="0"/>
              <a:t>Apps </a:t>
            </a:r>
          </a:p>
        </p:txBody>
      </p:sp>
    </p:spTree>
    <p:extLst>
      <p:ext uri="{BB962C8B-B14F-4D97-AF65-F5344CB8AC3E}">
        <p14:creationId xmlns:p14="http://schemas.microsoft.com/office/powerpoint/2010/main" val="39617251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Themes</a:t>
            </a:r>
            <a:endParaRPr lang="en-US" dirty="0"/>
          </a:p>
        </p:txBody>
      </p:sp>
      <p:sp>
        <p:nvSpPr>
          <p:cNvPr id="3" name="Content Placeholder 2"/>
          <p:cNvSpPr>
            <a:spLocks noGrp="1"/>
          </p:cNvSpPr>
          <p:nvPr>
            <p:ph idx="1"/>
          </p:nvPr>
        </p:nvSpPr>
        <p:spPr>
          <a:xfrm>
            <a:off x="381000" y="1295400"/>
            <a:ext cx="8610600" cy="5334000"/>
          </a:xfrm>
        </p:spPr>
        <p:txBody>
          <a:bodyPr>
            <a:normAutofit fontScale="85000" lnSpcReduction="20000"/>
          </a:bodyPr>
          <a:lstStyle/>
          <a:p>
            <a:r>
              <a:rPr lang="en-US" dirty="0"/>
              <a:t>Anxiety, </a:t>
            </a:r>
            <a:r>
              <a:rPr lang="en-US" dirty="0" smtClean="0"/>
              <a:t>depression, PTSD</a:t>
            </a:r>
          </a:p>
          <a:p>
            <a:r>
              <a:rPr lang="en-US" dirty="0" smtClean="0"/>
              <a:t>Triggers</a:t>
            </a:r>
          </a:p>
          <a:p>
            <a:r>
              <a:rPr lang="en-US" dirty="0" smtClean="0"/>
              <a:t>Balance, self-care</a:t>
            </a:r>
          </a:p>
          <a:p>
            <a:r>
              <a:rPr lang="en-US" dirty="0" smtClean="0"/>
              <a:t>“</a:t>
            </a:r>
            <a:r>
              <a:rPr lang="en-US" dirty="0" err="1" smtClean="0"/>
              <a:t>Overcontrolled</a:t>
            </a:r>
            <a:r>
              <a:rPr lang="en-US" dirty="0" smtClean="0"/>
              <a:t>” vs. “</a:t>
            </a:r>
            <a:r>
              <a:rPr lang="en-US" dirty="0" err="1" smtClean="0"/>
              <a:t>Undercontrolled</a:t>
            </a:r>
            <a:r>
              <a:rPr lang="en-US" dirty="0" smtClean="0"/>
              <a:t>” reactions to trauma</a:t>
            </a:r>
          </a:p>
          <a:p>
            <a:r>
              <a:rPr lang="en-US" dirty="0" smtClean="0"/>
              <a:t>Boundaries with family, friends, partners</a:t>
            </a:r>
          </a:p>
          <a:p>
            <a:r>
              <a:rPr lang="en-US" dirty="0" smtClean="0"/>
              <a:t>Emotional intelligence/processing</a:t>
            </a:r>
          </a:p>
          <a:p>
            <a:r>
              <a:rPr lang="en-US" dirty="0" smtClean="0"/>
              <a:t>Loneliness, stigma</a:t>
            </a:r>
          </a:p>
          <a:p>
            <a:r>
              <a:rPr lang="en-US" dirty="0" smtClean="0"/>
              <a:t>Replicating family patterns</a:t>
            </a:r>
          </a:p>
          <a:p>
            <a:pPr lvl="1"/>
            <a:r>
              <a:rPr lang="en-US" dirty="0"/>
              <a:t>Substance use/abuse</a:t>
            </a:r>
          </a:p>
          <a:p>
            <a:pPr lvl="1"/>
            <a:r>
              <a:rPr lang="en-US" dirty="0" smtClean="0"/>
              <a:t>Chaotic relationships</a:t>
            </a:r>
          </a:p>
          <a:p>
            <a:r>
              <a:rPr lang="en-US" dirty="0" smtClean="0"/>
              <a:t>Trust, acceptance, and/or forgiveness</a:t>
            </a:r>
          </a:p>
          <a:p>
            <a:r>
              <a:rPr lang="en-US" dirty="0" smtClean="0"/>
              <a:t>Siblings, roles in family</a:t>
            </a:r>
          </a:p>
          <a:p>
            <a:r>
              <a:rPr lang="en-US" dirty="0" smtClean="0"/>
              <a:t>Reasonable goals/expectations for self/family</a:t>
            </a:r>
          </a:p>
        </p:txBody>
      </p:sp>
    </p:spTree>
    <p:extLst>
      <p:ext uri="{BB962C8B-B14F-4D97-AF65-F5344CB8AC3E}">
        <p14:creationId xmlns:p14="http://schemas.microsoft.com/office/powerpoint/2010/main" val="327161774"/>
      </p:ext>
    </p:extLst>
  </p:cSld>
  <p:clrMapOvr>
    <a:masterClrMapping/>
  </p:clrMapOvr>
</p:sld>
</file>

<file path=ppt/theme/theme1.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lack Tie">
      <a:maj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a:ea typeface=""/>
        <a:cs typeface=""/>
        <a:font script="Grek" typeface="Constantia"/>
        <a:font script="Cyrl" typeface="Constantia"/>
        <a:font script="Jpan" typeface="ＭＳ Ｐ明朝"/>
        <a:font script="Hang" typeface="궁서"/>
        <a:font script="Hans" typeface="仿宋"/>
        <a:font script="Hant" typeface="標楷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533</TotalTime>
  <Words>1493</Words>
  <Application>Microsoft Office PowerPoint</Application>
  <PresentationFormat>On-screen Show (4:3)</PresentationFormat>
  <Paragraphs>161</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Garamond</vt:lpstr>
      <vt:lpstr>Theme1</vt:lpstr>
      <vt:lpstr>Coping with Family Trauma A therapeutic process group treatment for college students</vt:lpstr>
      <vt:lpstr>Outline</vt:lpstr>
      <vt:lpstr>Basic Structure</vt:lpstr>
      <vt:lpstr>Basic Structure</vt:lpstr>
      <vt:lpstr>Group Screening &amp; Construction</vt:lpstr>
      <vt:lpstr>Group agreement and norms</vt:lpstr>
      <vt:lpstr>Process Group vs. Support Group vs. Structured Group</vt:lpstr>
      <vt:lpstr>Mindfulness Exercise</vt:lpstr>
      <vt:lpstr>Common Themes</vt:lpstr>
      <vt:lpstr>Common Challenges</vt:lpstr>
      <vt:lpstr>Common Interventions</vt:lpstr>
      <vt:lpstr>Why this group works</vt:lpstr>
      <vt:lpstr>Anonymous client feedback (used with permission)</vt:lpstr>
      <vt:lpstr>Questions?</vt:lpstr>
    </vt:vector>
  </TitlesOfParts>
  <Company>University of Pittsburgh</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Coping with Family Trauma</dc:title>
  <dc:creator>Sullivan, Harmony B</dc:creator>
  <cp:lastModifiedBy>Mack, John P</cp:lastModifiedBy>
  <cp:revision>159</cp:revision>
  <cp:lastPrinted>2015-06-02T20:36:43Z</cp:lastPrinted>
  <dcterms:created xsi:type="dcterms:W3CDTF">2014-05-01T20:21:49Z</dcterms:created>
  <dcterms:modified xsi:type="dcterms:W3CDTF">2015-06-08T16:12:43Z</dcterms:modified>
</cp:coreProperties>
</file>