
<file path=[Content_Types].xml><?xml version="1.0" encoding="utf-8"?>
<Types xmlns="http://schemas.openxmlformats.org/package/2006/content-types">
  <Override PartName="/ppt/slides/slide29.xml" ContentType="application/vnd.openxmlformats-officedocument.presentationml.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38.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45.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tags/tag39.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Default Extension="gif" ContentType="image/gif"/>
  <Override PartName="/ppt/tags/tag44.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tags/tag2.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tags/tag29.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6" r:id="rId2"/>
    <p:sldId id="283" r:id="rId3"/>
    <p:sldId id="280" r:id="rId4"/>
    <p:sldId id="299" r:id="rId5"/>
    <p:sldId id="279" r:id="rId6"/>
    <p:sldId id="293" r:id="rId7"/>
    <p:sldId id="294" r:id="rId8"/>
    <p:sldId id="297" r:id="rId9"/>
    <p:sldId id="284" r:id="rId10"/>
    <p:sldId id="257" r:id="rId11"/>
    <p:sldId id="271" r:id="rId12"/>
    <p:sldId id="260" r:id="rId13"/>
    <p:sldId id="282" r:id="rId14"/>
    <p:sldId id="259" r:id="rId15"/>
    <p:sldId id="314" r:id="rId16"/>
    <p:sldId id="261" r:id="rId17"/>
    <p:sldId id="311" r:id="rId18"/>
    <p:sldId id="319" r:id="rId19"/>
    <p:sldId id="300" r:id="rId20"/>
    <p:sldId id="302" r:id="rId21"/>
    <p:sldId id="263" r:id="rId22"/>
    <p:sldId id="264" r:id="rId23"/>
    <p:sldId id="323" r:id="rId24"/>
    <p:sldId id="325" r:id="rId25"/>
    <p:sldId id="266" r:id="rId26"/>
    <p:sldId id="317" r:id="rId27"/>
    <p:sldId id="273" r:id="rId28"/>
    <p:sldId id="285" r:id="rId29"/>
    <p:sldId id="321" r:id="rId30"/>
    <p:sldId id="286" r:id="rId31"/>
    <p:sldId id="310" r:id="rId32"/>
    <p:sldId id="301" r:id="rId33"/>
    <p:sldId id="287" r:id="rId34"/>
    <p:sldId id="268" r:id="rId35"/>
    <p:sldId id="290" r:id="rId36"/>
    <p:sldId id="288" r:id="rId37"/>
    <p:sldId id="289" r:id="rId38"/>
    <p:sldId id="291" r:id="rId39"/>
    <p:sldId id="306" r:id="rId40"/>
    <p:sldId id="269" r:id="rId41"/>
    <p:sldId id="270" r:id="rId42"/>
    <p:sldId id="272" r:id="rId43"/>
    <p:sldId id="313" r:id="rId44"/>
    <p:sldId id="281" r:id="rId45"/>
    <p:sldId id="315" r:id="rId46"/>
    <p:sldId id="304"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F52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FD3EEB0-45B7-4FFC-A1FD-78C9F765C5BA}" type="datetimeFigureOut">
              <a:rPr lang="en-US" smtClean="0"/>
              <a:pPr/>
              <a:t>6/7/2010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0B8FA3F-8225-4F8A-B93F-0FC77C902F3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DB7270-9FD8-4C1D-ABD6-54A121BBE590}" type="datetimeFigureOut">
              <a:rPr lang="en-US" smtClean="0"/>
              <a:pPr/>
              <a:t>6/7/2010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92AA86-526D-410D-8DD6-4819778CE16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56B9E1-866B-48ED-9A7E-26C7081B7ADF}" type="datetimeFigureOut">
              <a:rPr lang="en-US" smtClean="0"/>
              <a:pPr/>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6B9E1-866B-48ED-9A7E-26C7081B7ADF}" type="datetimeFigureOut">
              <a:rPr lang="en-US" smtClean="0"/>
              <a:pPr/>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6B9E1-866B-48ED-9A7E-26C7081B7ADF}" type="datetimeFigureOut">
              <a:rPr lang="en-US" smtClean="0"/>
              <a:pPr/>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56B9E1-866B-48ED-9A7E-26C7081B7ADF}" type="datetimeFigureOut">
              <a:rPr lang="en-US" smtClean="0"/>
              <a:pPr/>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56B9E1-866B-48ED-9A7E-26C7081B7ADF}" type="datetimeFigureOut">
              <a:rPr lang="en-US" smtClean="0"/>
              <a:pPr/>
              <a:t>6/7/2010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56B9E1-866B-48ED-9A7E-26C7081B7ADF}" type="datetimeFigureOut">
              <a:rPr lang="en-US" smtClean="0"/>
              <a:pPr/>
              <a:t>6/7/2010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56B9E1-866B-48ED-9A7E-26C7081B7ADF}" type="datetimeFigureOut">
              <a:rPr lang="en-US" smtClean="0"/>
              <a:pPr/>
              <a:t>6/7/2010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56B9E1-866B-48ED-9A7E-26C7081B7ADF}" type="datetimeFigureOut">
              <a:rPr lang="en-US" smtClean="0"/>
              <a:pPr/>
              <a:t>6/7/2010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56B9E1-866B-48ED-9A7E-26C7081B7ADF}" type="datetimeFigureOut">
              <a:rPr lang="en-US" smtClean="0"/>
              <a:pPr/>
              <a:t>6/7/2010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6B9E1-866B-48ED-9A7E-26C7081B7ADF}" type="datetimeFigureOut">
              <a:rPr lang="en-US" smtClean="0"/>
              <a:pPr/>
              <a:t>6/7/2010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6B9E1-866B-48ED-9A7E-26C7081B7ADF}" type="datetimeFigureOut">
              <a:rPr lang="en-US" smtClean="0"/>
              <a:pPr/>
              <a:t>6/7/2010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A033FB-2471-44C7-A560-92377BD9E0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6B9E1-866B-48ED-9A7E-26C7081B7ADF}" type="datetimeFigureOut">
              <a:rPr lang="en-US" smtClean="0"/>
              <a:pPr/>
              <a:t>6/7/2010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A033FB-2471-44C7-A560-92377BD9E05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hyperlink" Target="http://wnia.niagara.edu/" TargetMode="External"/><Relationship Id="rId2" Type="http://schemas.openxmlformats.org/officeDocument/2006/relationships/slideLayout" Target="../slideLayouts/slideLayout6.xml"/><Relationship Id="rId1" Type="http://schemas.openxmlformats.org/officeDocument/2006/relationships/tags" Target="../tags/tag10.xml"/><Relationship Id="rId5" Type="http://schemas.openxmlformats.org/officeDocument/2006/relationships/hyperlink" Target="http://www.myspace.com/wniaradio" TargetMode="External"/><Relationship Id="rId4" Type="http://schemas.openxmlformats.org/officeDocument/2006/relationships/hyperlink" Target="http://www.facebook.com/group.php?gid=32831981716&amp;ref=ts"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media.buffalonews.com/smedia/2009/02/16/09/394-bn-20090216-B006-radioreturnsstr-33901-MI0001.standalone.prod_affiliate.50.jpg" TargetMode="External"/><Relationship Id="rId7" Type="http://schemas.openxmlformats.org/officeDocument/2006/relationships/image" Target="../media/image12.jpeg"/><Relationship Id="rId2" Type="http://schemas.openxmlformats.org/officeDocument/2006/relationships/slideLayout" Target="../slideLayouts/slideLayout6.xml"/><Relationship Id="rId1" Type="http://schemas.openxmlformats.org/officeDocument/2006/relationships/tags" Target="../tags/tag1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Layout" Target="../slideLayouts/slideLayout6.xml"/><Relationship Id="rId1" Type="http://schemas.openxmlformats.org/officeDocument/2006/relationships/tags" Target="../tags/tag21.xml"/><Relationship Id="rId5" Type="http://schemas.openxmlformats.org/officeDocument/2006/relationships/image" Target="../media/image15.png"/><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slideLayout" Target="../slideLayouts/slideLayout6.xml"/><Relationship Id="rId1" Type="http://schemas.openxmlformats.org/officeDocument/2006/relationships/tags" Target="../tags/tag22.xml"/></Relationships>
</file>

<file path=ppt/slides/_rels/slide2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6.xml"/><Relationship Id="rId1" Type="http://schemas.openxmlformats.org/officeDocument/2006/relationships/tags" Target="../tags/tag23.xml"/><Relationship Id="rId5" Type="http://schemas.openxmlformats.org/officeDocument/2006/relationships/hyperlink" Target="http://www.wniaradio.com/" TargetMode="External"/><Relationship Id="rId4" Type="http://schemas.openxmlformats.org/officeDocument/2006/relationships/hyperlink" Target="mailto:bpeters@niagara.edu" TargetMode="Externa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6.xml"/></Relationships>
</file>

<file path=ppt/slides/_rels/slide27.xml.rels><?xml version="1.0" encoding="UTF-8" standalone="yes"?>
<Relationships xmlns="http://schemas.openxmlformats.org/package/2006/relationships"><Relationship Id="rId3" Type="http://schemas.openxmlformats.org/officeDocument/2006/relationships/hyperlink" Target="http://www.youtube.com/watch?v=0TOs-7fnNvw" TargetMode="External"/><Relationship Id="rId2" Type="http://schemas.openxmlformats.org/officeDocument/2006/relationships/slideLayout" Target="../slideLayouts/slideLayout6.xml"/><Relationship Id="rId1" Type="http://schemas.openxmlformats.org/officeDocument/2006/relationships/tags" Target="../tags/tag27.xml"/></Relationships>
</file>

<file path=ppt/slides/_rels/slide28.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slideLayout" Target="../slideLayouts/slideLayout6.xml"/><Relationship Id="rId1" Type="http://schemas.openxmlformats.org/officeDocument/2006/relationships/tags" Target="../tags/tag2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www.niagara.edu/" TargetMode="External"/><Relationship Id="rId7"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0.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3.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4.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5.xml"/></Relationships>
</file>

<file path=ppt/slides/_rels/slide3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6.xml"/><Relationship Id="rId1" Type="http://schemas.openxmlformats.org/officeDocument/2006/relationships/tags" Target="../tags/tag36.xml"/><Relationship Id="rId5" Type="http://schemas.openxmlformats.org/officeDocument/2006/relationships/image" Target="../media/image21.png"/><Relationship Id="rId4" Type="http://schemas.openxmlformats.org/officeDocument/2006/relationships/image" Target="../media/image20.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7.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8.xml"/></Relationships>
</file>

<file path=ppt/slides/_rels/slide39.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slideLayout" Target="../slideLayouts/slideLayout6.xml"/><Relationship Id="rId1" Type="http://schemas.openxmlformats.org/officeDocument/2006/relationships/tags" Target="../tags/tag39.xml"/></Relationships>
</file>

<file path=ppt/slides/_rels/slide4.xml.rels><?xml version="1.0" encoding="UTF-8" standalone="yes"?>
<Relationships xmlns="http://schemas.openxmlformats.org/package/2006/relationships"><Relationship Id="rId3" Type="http://schemas.openxmlformats.org/officeDocument/2006/relationships/hyperlink" Target="http://www.quadphonic.com/index.html" TargetMode="External"/><Relationship Id="rId2" Type="http://schemas.openxmlformats.org/officeDocument/2006/relationships/slideLayout" Target="../slideLayouts/slideLayout6.xml"/><Relationship Id="rId1" Type="http://schemas.openxmlformats.org/officeDocument/2006/relationships/tags" Target="../tags/tag4.xml"/><Relationship Id="rId4" Type="http://schemas.openxmlformats.org/officeDocument/2006/relationships/hyperlink" Target="http://www.niagara.edu/shrink-rap/" TargetMode="Externa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0.xml"/></Relationships>
</file>

<file path=ppt/slides/_rels/slide41.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slideLayout" Target="../slideLayouts/slideLayout6.xml"/><Relationship Id="rId1" Type="http://schemas.openxmlformats.org/officeDocument/2006/relationships/tags" Target="../tags/tag41.xml"/></Relationships>
</file>

<file path=ppt/slides/_rels/slide42.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slideLayout" Target="../slideLayouts/slideLayout6.xml"/><Relationship Id="rId1" Type="http://schemas.openxmlformats.org/officeDocument/2006/relationships/tags" Target="../tags/tag42.xml"/></Relationships>
</file>

<file path=ppt/slides/_rels/slide43.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slideLayout" Target="../slideLayouts/slideLayout6.xml"/><Relationship Id="rId1" Type="http://schemas.openxmlformats.org/officeDocument/2006/relationships/tags" Target="../tags/tag43.xml"/></Relationships>
</file>

<file path=ppt/slides/_rels/slide44.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slideLayout" Target="../slideLayouts/slideLayout6.xml"/><Relationship Id="rId1" Type="http://schemas.openxmlformats.org/officeDocument/2006/relationships/tags" Target="../tags/tag44.xml"/><Relationship Id="rId4" Type="http://schemas.openxmlformats.org/officeDocument/2006/relationships/image" Target="../media/image24.wmf"/></Relationships>
</file>

<file path=ppt/slides/_rels/slide45.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slideLayout" Target="../slideLayouts/slideLayout6.xml"/><Relationship Id="rId1" Type="http://schemas.openxmlformats.org/officeDocument/2006/relationships/tags" Target="../tags/tag45.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6.xml"/></Relationships>
</file>

<file path=ppt/slides/_rels/slide5.xml.rels><?xml version="1.0" encoding="UTF-8" standalone="yes"?>
<Relationships xmlns="http://schemas.openxmlformats.org/package/2006/relationships"><Relationship Id="rId3" Type="http://schemas.openxmlformats.org/officeDocument/2006/relationships/hyperlink" Target="#2_04"/><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hyperlink" Target="http://www.wniaradio.com/" TargetMode="External"/><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slideLayout" Target="../slideLayouts/slideLayout6.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0"/>
            <a:ext cx="7772400" cy="1470025"/>
          </a:xfrm>
        </p:spPr>
        <p:txBody>
          <a:bodyPr/>
          <a:lstStyle/>
          <a:p>
            <a:r>
              <a:rPr lang="en-US" dirty="0" smtClean="0">
                <a:effectLst>
                  <a:outerShdw blurRad="38100" dist="38100" dir="2700000" algn="tl">
                    <a:srgbClr val="000000">
                      <a:alpha val="43137"/>
                    </a:srgbClr>
                  </a:outerShdw>
                </a:effectLst>
              </a:rPr>
              <a:t>Using Campus Radio to Promote Student Wellness</a:t>
            </a:r>
            <a:endParaRPr lang="en-US"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447800" y="4724400"/>
            <a:ext cx="6400800" cy="1752600"/>
          </a:xfrm>
        </p:spPr>
        <p:txBody>
          <a:bodyPr>
            <a:noAutofit/>
          </a:bodyPr>
          <a:lstStyle/>
          <a:p>
            <a:pPr>
              <a:spcBef>
                <a:spcPts val="0"/>
              </a:spcBef>
            </a:pPr>
            <a:r>
              <a:rPr lang="en-US" dirty="0" smtClean="0">
                <a:solidFill>
                  <a:srgbClr val="65F52B"/>
                </a:solidFill>
                <a:latin typeface="Arabic Typesetting" pitchFamily="66" charset="-78"/>
                <a:cs typeface="Arabic Typesetting" pitchFamily="66" charset="-78"/>
              </a:rPr>
              <a:t>Dr. Bernadette Peters</a:t>
            </a:r>
          </a:p>
          <a:p>
            <a:pPr>
              <a:spcBef>
                <a:spcPts val="0"/>
              </a:spcBef>
            </a:pPr>
            <a:r>
              <a:rPr lang="en-US" dirty="0" smtClean="0">
                <a:latin typeface="Arabic Typesetting" pitchFamily="66" charset="-78"/>
                <a:cs typeface="Arabic Typesetting" pitchFamily="66" charset="-78"/>
              </a:rPr>
              <a:t>Licensed Psychologist</a:t>
            </a:r>
          </a:p>
          <a:p>
            <a:pPr>
              <a:spcBef>
                <a:spcPts val="0"/>
              </a:spcBef>
            </a:pPr>
            <a:r>
              <a:rPr lang="en-US" dirty="0" smtClean="0">
                <a:latin typeface="Arabic Typesetting" pitchFamily="66" charset="-78"/>
                <a:cs typeface="Arabic Typesetting" pitchFamily="66" charset="-78"/>
              </a:rPr>
              <a:t>Assistant Director Counseling Services</a:t>
            </a:r>
          </a:p>
          <a:p>
            <a:pPr>
              <a:spcBef>
                <a:spcPts val="0"/>
              </a:spcBef>
            </a:pPr>
            <a:r>
              <a:rPr lang="en-US" dirty="0" smtClean="0">
                <a:latin typeface="Arabic Typesetting" pitchFamily="66" charset="-78"/>
                <a:cs typeface="Arabic Typesetting" pitchFamily="66" charset="-78"/>
              </a:rPr>
              <a:t>Niagara University </a:t>
            </a:r>
            <a:endParaRPr lang="en-US" dirty="0">
              <a:latin typeface="Arabic Typesetting" pitchFamily="66" charset="-78"/>
              <a:cs typeface="Arabic Typesetting" pitchFamily="66" charset="-78"/>
            </a:endParaRPr>
          </a:p>
        </p:txBody>
      </p:sp>
      <p:pic>
        <p:nvPicPr>
          <p:cNvPr id="4" name="Picture 4" descr="MCj03248040000[1]"/>
          <p:cNvPicPr>
            <a:picLocks noChangeAspect="1" noChangeArrowheads="1"/>
          </p:cNvPicPr>
          <p:nvPr/>
        </p:nvPicPr>
        <p:blipFill>
          <a:blip r:embed="rId3" cstate="print"/>
          <a:srcRect/>
          <a:stretch>
            <a:fillRect/>
          </a:stretch>
        </p:blipFill>
        <p:spPr bwMode="auto">
          <a:xfrm>
            <a:off x="3733800" y="2057400"/>
            <a:ext cx="1752600" cy="2424113"/>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Using Campus Radio to Promote Student Wellness</a:t>
            </a:r>
            <a:br>
              <a:rPr lang="en-US" dirty="0" smtClean="0"/>
            </a:br>
            <a:r>
              <a:rPr lang="en-US" dirty="0" smtClean="0"/>
              <a:t/>
            </a:r>
            <a:br>
              <a:rPr lang="en-US" dirty="0" smtClean="0"/>
            </a:br>
            <a:endParaRPr lang="en-US" dirty="0"/>
          </a:p>
        </p:txBody>
      </p:sp>
      <p:sp>
        <p:nvSpPr>
          <p:cNvPr id="3" name="Content Placeholder 2"/>
          <p:cNvSpPr>
            <a:spLocks noGrp="1"/>
          </p:cNvSpPr>
          <p:nvPr>
            <p:ph idx="4294967295"/>
          </p:nvPr>
        </p:nvSpPr>
        <p:spPr>
          <a:xfrm>
            <a:off x="914400" y="2514600"/>
            <a:ext cx="8229600" cy="4525963"/>
          </a:xfrm>
        </p:spPr>
        <p:txBody>
          <a:bodyPr/>
          <a:lstStyle/>
          <a:p>
            <a:r>
              <a:rPr lang="en-US" sz="2800" dirty="0" err="1" smtClean="0">
                <a:latin typeface="Adobe Garamond Pro" pitchFamily="18" charset="0"/>
              </a:rPr>
              <a:t>WNIA</a:t>
            </a:r>
            <a:r>
              <a:rPr lang="en-US" sz="2800" dirty="0" smtClean="0">
                <a:latin typeface="Adobe Garamond Pro" pitchFamily="18" charset="0"/>
              </a:rPr>
              <a:t>- history </a:t>
            </a:r>
          </a:p>
          <a:p>
            <a:r>
              <a:rPr lang="en-US" sz="2800" dirty="0" smtClean="0">
                <a:latin typeface="Adobe Garamond Pro" pitchFamily="18" charset="0"/>
              </a:rPr>
              <a:t>Internet radio station, streaming live online 24/7 </a:t>
            </a:r>
          </a:p>
          <a:p>
            <a:r>
              <a:rPr lang="en-US" sz="2800" dirty="0" smtClean="0">
                <a:latin typeface="Adobe Garamond Pro" pitchFamily="18" charset="0"/>
                <a:hlinkClick r:id="rId3"/>
              </a:rPr>
              <a:t>WNIA Homepage</a:t>
            </a:r>
            <a:endParaRPr lang="en-US" sz="2800" dirty="0" smtClean="0">
              <a:latin typeface="Adobe Garamond Pro" pitchFamily="18" charset="0"/>
            </a:endParaRPr>
          </a:p>
          <a:p>
            <a:r>
              <a:rPr lang="en-US" sz="2800" dirty="0" err="1" smtClean="0">
                <a:latin typeface="Adobe Garamond Pro" pitchFamily="18" charset="0"/>
                <a:hlinkClick r:id="rId4"/>
              </a:rPr>
              <a:t>Facebook</a:t>
            </a:r>
            <a:r>
              <a:rPr lang="en-US" sz="2800" dirty="0" smtClean="0">
                <a:latin typeface="Adobe Garamond Pro" pitchFamily="18" charset="0"/>
                <a:hlinkClick r:id="rId4"/>
              </a:rPr>
              <a:t> Page</a:t>
            </a:r>
            <a:endParaRPr lang="en-US" sz="2800" dirty="0" smtClean="0">
              <a:latin typeface="Adobe Garamond Pro" pitchFamily="18" charset="0"/>
            </a:endParaRPr>
          </a:p>
          <a:p>
            <a:r>
              <a:rPr lang="en-US" sz="2800" dirty="0" err="1" smtClean="0">
                <a:latin typeface="Adobe Garamond Pro" pitchFamily="18" charset="0"/>
                <a:hlinkClick r:id="rId5"/>
              </a:rPr>
              <a:t>Myspace</a:t>
            </a:r>
            <a:endParaRPr lang="en-US" sz="2800" dirty="0" smtClean="0">
              <a:latin typeface="Adobe Garamond Pro" pitchFamily="18" charset="0"/>
            </a:endParaRPr>
          </a:p>
          <a:p>
            <a:r>
              <a:rPr lang="en-US" sz="2800" dirty="0" smtClean="0">
                <a:latin typeface="Adobe Garamond Pro" pitchFamily="18" charset="0"/>
              </a:rPr>
              <a:t>Campus TV - Ch. 20- live stream of WNIA</a:t>
            </a:r>
          </a:p>
          <a:p>
            <a:r>
              <a:rPr lang="en-US" sz="2800" dirty="0" smtClean="0">
                <a:latin typeface="Adobe Garamond Pro" pitchFamily="18" charset="0"/>
              </a:rPr>
              <a:t>“Broadcasts” in Commons </a:t>
            </a:r>
          </a:p>
          <a:p>
            <a:endParaRPr lang="en-US" dirty="0" smtClean="0"/>
          </a:p>
          <a:p>
            <a:endParaRPr lang="en-US" dirty="0"/>
          </a:p>
        </p:txBody>
      </p:sp>
      <p:sp>
        <p:nvSpPr>
          <p:cNvPr id="4" name="TextBox 3"/>
          <p:cNvSpPr txBox="1"/>
          <p:nvPr/>
        </p:nvSpPr>
        <p:spPr>
          <a:xfrm>
            <a:off x="914400" y="1752600"/>
            <a:ext cx="3048000" cy="584775"/>
          </a:xfrm>
          <a:prstGeom prst="rect">
            <a:avLst/>
          </a:prstGeom>
          <a:noFill/>
        </p:spPr>
        <p:txBody>
          <a:bodyPr wrap="square" rtlCol="0">
            <a:spAutoFit/>
          </a:bodyPr>
          <a:lstStyle/>
          <a:p>
            <a:r>
              <a:rPr lang="en-US" sz="3200" u="sng" dirty="0" smtClean="0">
                <a:solidFill>
                  <a:srgbClr val="65F52B"/>
                </a:solidFill>
                <a:latin typeface="Adobe Garamond Pro" pitchFamily="18" charset="0"/>
              </a:rPr>
              <a:t>The Beginnings </a:t>
            </a:r>
            <a:endParaRPr lang="en-US" sz="3200" u="sng" dirty="0">
              <a:solidFill>
                <a:srgbClr val="65F52B"/>
              </a:solidFill>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Using Campus Radio to Promote Student Wellness</a:t>
            </a:r>
            <a:br>
              <a:rPr lang="en-US" dirty="0" smtClean="0"/>
            </a:br>
            <a:r>
              <a:rPr lang="en-US" dirty="0" smtClean="0"/>
              <a:t/>
            </a:r>
            <a:br>
              <a:rPr lang="en-US" dirty="0" smtClean="0"/>
            </a:br>
            <a:endParaRPr lang="en-US" dirty="0"/>
          </a:p>
        </p:txBody>
      </p:sp>
      <p:pic>
        <p:nvPicPr>
          <p:cNvPr id="1026" name="Picture 2" descr="http://media.buffalonews.com/smedia/2009/02/16/09/910-bn-20090216-B006-radioreturnsstr-33901-MI0001.embedded.prod_affiliate.50.jpg">
            <a:hlinkClick r:id="rId3" tooltip="Charles Lewis/Buffalo News&lt;br /&gt;Natalie Czaplicki gets set for her turn as a disc jockey on a live show at WNIA radio in Niagara University?s Gallagher Center, joined by a fellow NU senior, general manager Christina Crane."/>
          </p:cNvPr>
          <p:cNvPicPr>
            <a:picLocks noChangeAspect="1" noChangeArrowheads="1"/>
          </p:cNvPicPr>
          <p:nvPr/>
        </p:nvPicPr>
        <p:blipFill>
          <a:blip r:embed="rId4" cstate="print"/>
          <a:srcRect/>
          <a:stretch>
            <a:fillRect/>
          </a:stretch>
        </p:blipFill>
        <p:spPr bwMode="auto">
          <a:xfrm>
            <a:off x="152400" y="1524000"/>
            <a:ext cx="2438400" cy="1584961"/>
          </a:xfrm>
          <a:prstGeom prst="rect">
            <a:avLst/>
          </a:prstGeom>
          <a:noFill/>
        </p:spPr>
      </p:pic>
      <p:sp>
        <p:nvSpPr>
          <p:cNvPr id="4" name="Rectangle 3"/>
          <p:cNvSpPr/>
          <p:nvPr/>
        </p:nvSpPr>
        <p:spPr>
          <a:xfrm>
            <a:off x="304800" y="3276600"/>
            <a:ext cx="2244525" cy="261610"/>
          </a:xfrm>
          <a:prstGeom prst="rect">
            <a:avLst/>
          </a:prstGeom>
        </p:spPr>
        <p:txBody>
          <a:bodyPr wrap="none">
            <a:spAutoFit/>
          </a:bodyPr>
          <a:lstStyle/>
          <a:p>
            <a:r>
              <a:rPr lang="en-US" sz="1100" dirty="0" smtClean="0">
                <a:latin typeface="Adobe Caslon Pro" pitchFamily="18" charset="0"/>
              </a:rPr>
              <a:t>Photo/ Charles Lewis/Buffalo News</a:t>
            </a:r>
            <a:endParaRPr lang="en-US" sz="1100" dirty="0">
              <a:latin typeface="Adobe Caslon Pro" pitchFamily="18" charset="0"/>
            </a:endParaRPr>
          </a:p>
        </p:txBody>
      </p:sp>
      <p:pic>
        <p:nvPicPr>
          <p:cNvPr id="1028" name="Picture 4" descr="E:\DCIM\100HP817\HPIM2352.JPG"/>
          <p:cNvPicPr>
            <a:picLocks noChangeAspect="1" noChangeArrowheads="1"/>
          </p:cNvPicPr>
          <p:nvPr/>
        </p:nvPicPr>
        <p:blipFill>
          <a:blip r:embed="rId5" cstate="print"/>
          <a:srcRect/>
          <a:stretch>
            <a:fillRect/>
          </a:stretch>
        </p:blipFill>
        <p:spPr bwMode="auto">
          <a:xfrm>
            <a:off x="6400800" y="4876800"/>
            <a:ext cx="2362200" cy="1764174"/>
          </a:xfrm>
          <a:prstGeom prst="rect">
            <a:avLst/>
          </a:prstGeom>
          <a:noFill/>
        </p:spPr>
      </p:pic>
      <p:pic>
        <p:nvPicPr>
          <p:cNvPr id="8" name="Picture 7" descr="On Air_1.jpg"/>
          <p:cNvPicPr>
            <a:picLocks noChangeAspect="1"/>
          </p:cNvPicPr>
          <p:nvPr/>
        </p:nvPicPr>
        <p:blipFill>
          <a:blip r:embed="rId6" cstate="print"/>
          <a:stretch>
            <a:fillRect/>
          </a:stretch>
        </p:blipFill>
        <p:spPr>
          <a:xfrm>
            <a:off x="381000" y="4876800"/>
            <a:ext cx="2023750" cy="1447800"/>
          </a:xfrm>
          <a:prstGeom prst="rect">
            <a:avLst/>
          </a:prstGeom>
        </p:spPr>
      </p:pic>
      <p:pic>
        <p:nvPicPr>
          <p:cNvPr id="9" name="Picture 8" descr="WNIA sign_1.jpg"/>
          <p:cNvPicPr>
            <a:picLocks noChangeAspect="1"/>
          </p:cNvPicPr>
          <p:nvPr/>
        </p:nvPicPr>
        <p:blipFill>
          <a:blip r:embed="rId7" cstate="print"/>
          <a:stretch>
            <a:fillRect/>
          </a:stretch>
        </p:blipFill>
        <p:spPr>
          <a:xfrm>
            <a:off x="2743200" y="3048000"/>
            <a:ext cx="3612777" cy="1676400"/>
          </a:xfrm>
          <a:prstGeom prst="rect">
            <a:avLst/>
          </a:prstGeom>
        </p:spPr>
      </p:pic>
      <p:pic>
        <p:nvPicPr>
          <p:cNvPr id="10" name="Picture 9" descr="WNIA.png"/>
          <p:cNvPicPr>
            <a:picLocks noChangeAspect="1"/>
          </p:cNvPicPr>
          <p:nvPr/>
        </p:nvPicPr>
        <p:blipFill>
          <a:blip r:embed="rId8" cstate="print"/>
          <a:stretch>
            <a:fillRect/>
          </a:stretch>
        </p:blipFill>
        <p:spPr>
          <a:xfrm>
            <a:off x="6781800" y="1371600"/>
            <a:ext cx="2095500" cy="1714500"/>
          </a:xfrm>
          <a:prstGeom prst="rect">
            <a:avLst/>
          </a:prstGeom>
        </p:spPr>
      </p:pic>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609600" y="2209800"/>
            <a:ext cx="8077200" cy="3046988"/>
          </a:xfrm>
          <a:prstGeom prst="rect">
            <a:avLst/>
          </a:prstGeom>
          <a:noFill/>
        </p:spPr>
        <p:txBody>
          <a:bodyPr wrap="square" rtlCol="0">
            <a:spAutoFit/>
          </a:bodyPr>
          <a:lstStyle/>
          <a:p>
            <a:r>
              <a:rPr lang="en-US" sz="3200" u="sng" dirty="0" smtClean="0">
                <a:solidFill>
                  <a:srgbClr val="65F52B"/>
                </a:solidFill>
                <a:latin typeface="Adobe Garamond Pro" pitchFamily="18" charset="0"/>
              </a:rPr>
              <a:t>Leading up to FIRST SHOW!</a:t>
            </a:r>
          </a:p>
          <a:p>
            <a:r>
              <a:rPr lang="en-US" sz="3200" dirty="0" smtClean="0">
                <a:latin typeface="Adobe Garamond Pro" pitchFamily="18" charset="0"/>
              </a:rPr>
              <a:t> </a:t>
            </a:r>
          </a:p>
          <a:p>
            <a:pPr>
              <a:buFont typeface="Arial" pitchFamily="34" charset="0"/>
              <a:buChar char="•"/>
            </a:pPr>
            <a:r>
              <a:rPr lang="en-US" sz="3200" dirty="0" smtClean="0">
                <a:latin typeface="Adobe Garamond Pro" pitchFamily="18" charset="0"/>
              </a:rPr>
              <a:t> Before the first show</a:t>
            </a:r>
          </a:p>
          <a:p>
            <a:pPr>
              <a:buFont typeface="Arial" pitchFamily="34" charset="0"/>
              <a:buChar char="•"/>
            </a:pPr>
            <a:r>
              <a:rPr lang="en-US" sz="3200" dirty="0" smtClean="0">
                <a:latin typeface="Adobe Garamond Pro" pitchFamily="18" charset="0"/>
              </a:rPr>
              <a:t> Learning the equipment</a:t>
            </a:r>
          </a:p>
          <a:p>
            <a:pPr>
              <a:buFont typeface="Arial" pitchFamily="34" charset="0"/>
              <a:buChar char="•"/>
            </a:pPr>
            <a:r>
              <a:rPr lang="en-US" sz="3200" dirty="0" smtClean="0">
                <a:latin typeface="Adobe Garamond Pro" pitchFamily="18" charset="0"/>
              </a:rPr>
              <a:t> Equipment breaking  </a:t>
            </a:r>
          </a:p>
          <a:p>
            <a:pPr>
              <a:buFont typeface="Arial" pitchFamily="34" charset="0"/>
              <a:buChar char="•"/>
            </a:pPr>
            <a:r>
              <a:rPr lang="en-US" sz="3200" dirty="0" smtClean="0">
                <a:latin typeface="Adobe Garamond Pro" pitchFamily="18" charset="0"/>
              </a:rPr>
              <a:t> Naming the show- </a:t>
            </a:r>
            <a:r>
              <a:rPr lang="en-US" sz="3200" dirty="0" smtClean="0">
                <a:latin typeface="Adobe Garamond Pro" pitchFamily="18" charset="0"/>
              </a:rPr>
              <a:t>“SHRINK RAP”</a:t>
            </a:r>
            <a:endParaRPr lang="en-US" sz="32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838200" y="2362200"/>
            <a:ext cx="7391400" cy="3908762"/>
          </a:xfrm>
          <a:prstGeom prst="rect">
            <a:avLst/>
          </a:prstGeom>
          <a:noFill/>
        </p:spPr>
        <p:txBody>
          <a:bodyPr wrap="square" rtlCol="0">
            <a:spAutoFit/>
          </a:bodyPr>
          <a:lstStyle/>
          <a:p>
            <a:r>
              <a:rPr lang="en-US" sz="3200" u="sng" dirty="0" smtClean="0">
                <a:latin typeface="Adobe Garamond Pro" pitchFamily="18" charset="0"/>
              </a:rPr>
              <a:t>Quiz Question:</a:t>
            </a:r>
          </a:p>
          <a:p>
            <a:endParaRPr lang="en-US" sz="2800" dirty="0" smtClean="0">
              <a:latin typeface="Adobe Garamond Pro" pitchFamily="18" charset="0"/>
            </a:endParaRPr>
          </a:p>
          <a:p>
            <a:r>
              <a:rPr lang="en-US" sz="3000" dirty="0" smtClean="0">
                <a:solidFill>
                  <a:srgbClr val="65F52B"/>
                </a:solidFill>
                <a:latin typeface="Adobe Garamond Pro" pitchFamily="18" charset="0"/>
              </a:rPr>
              <a:t>How did I come up with the name, Shrink Rap?</a:t>
            </a:r>
          </a:p>
          <a:p>
            <a:endParaRPr lang="en-US" sz="2800" dirty="0" smtClean="0">
              <a:latin typeface="Adobe Garamond Pro" pitchFamily="18" charset="0"/>
            </a:endParaRPr>
          </a:p>
          <a:p>
            <a:pPr marL="342900" indent="-342900">
              <a:buAutoNum type="alphaUcParenR"/>
            </a:pPr>
            <a:r>
              <a:rPr lang="en-US" sz="2800" dirty="0" smtClean="0">
                <a:latin typeface="Adobe Garamond Pro" pitchFamily="18" charset="0"/>
              </a:rPr>
              <a:t> From the Robert B. Parker novel </a:t>
            </a:r>
          </a:p>
          <a:p>
            <a:pPr marL="342900" indent="-342900">
              <a:buAutoNum type="alphaUcParenR"/>
            </a:pPr>
            <a:r>
              <a:rPr lang="en-US" sz="2800" dirty="0" smtClean="0">
                <a:latin typeface="Adobe Garamond Pro" pitchFamily="18" charset="0"/>
              </a:rPr>
              <a:t> I took a student poll </a:t>
            </a:r>
          </a:p>
          <a:p>
            <a:pPr marL="342900" indent="-342900">
              <a:buAutoNum type="alphaUcParenR"/>
            </a:pPr>
            <a:r>
              <a:rPr lang="en-US" sz="2800" dirty="0" smtClean="0">
                <a:latin typeface="Adobe Garamond Pro" pitchFamily="18" charset="0"/>
              </a:rPr>
              <a:t> I asked fellow psychologists </a:t>
            </a:r>
          </a:p>
          <a:p>
            <a:pPr marL="342900" indent="-342900">
              <a:buAutoNum type="alphaUcParenR"/>
            </a:pPr>
            <a:r>
              <a:rPr lang="en-US" sz="2800" dirty="0" smtClean="0">
                <a:latin typeface="Adobe Garamond Pro" pitchFamily="18" charset="0"/>
              </a:rPr>
              <a:t> It came to me in a dream</a:t>
            </a:r>
          </a:p>
          <a:p>
            <a:pPr marL="342900" indent="-342900">
              <a:buAutoNum type="alphaUcParenR"/>
            </a:pPr>
            <a:endParaRPr lang="en-US"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533400" y="1872020"/>
            <a:ext cx="7924800" cy="4001095"/>
          </a:xfrm>
          <a:prstGeom prst="rect">
            <a:avLst/>
          </a:prstGeom>
          <a:noFill/>
        </p:spPr>
        <p:txBody>
          <a:bodyPr wrap="square" rtlCol="0">
            <a:spAutoFit/>
          </a:bodyPr>
          <a:lstStyle/>
          <a:p>
            <a:r>
              <a:rPr lang="en-US" sz="3200" dirty="0" smtClean="0">
                <a:latin typeface="Adobe Garamond Pro" pitchFamily="18" charset="0"/>
              </a:rPr>
              <a:t>The first show- Spring 2009 mid-semester</a:t>
            </a:r>
          </a:p>
          <a:p>
            <a:endParaRPr lang="en-US" sz="3200" u="sng" dirty="0" smtClean="0">
              <a:latin typeface="Adobe Garamond Pro" pitchFamily="18" charset="0"/>
            </a:endParaRPr>
          </a:p>
          <a:p>
            <a:endParaRPr lang="en-US" sz="3200" u="sng" dirty="0" smtClean="0">
              <a:latin typeface="Adobe Garamond Pro" pitchFamily="18" charset="0"/>
            </a:endParaRPr>
          </a:p>
          <a:p>
            <a:r>
              <a:rPr lang="en-US" sz="3200" u="sng" dirty="0" smtClean="0">
                <a:latin typeface="Adobe Garamond Pro" pitchFamily="18" charset="0"/>
              </a:rPr>
              <a:t>Quiz Question:</a:t>
            </a:r>
          </a:p>
          <a:p>
            <a:endParaRPr lang="en-US" sz="3200" u="sng" dirty="0" smtClean="0">
              <a:latin typeface="Adobe Garamond Pro" pitchFamily="18" charset="0"/>
            </a:endParaRPr>
          </a:p>
          <a:p>
            <a:r>
              <a:rPr lang="en-US" sz="3000" dirty="0" smtClean="0">
                <a:solidFill>
                  <a:srgbClr val="65F52B"/>
                </a:solidFill>
                <a:latin typeface="Adobe Garamond Pro" pitchFamily="18" charset="0"/>
              </a:rPr>
              <a:t>How many Shrink Rap shows have aired to date?</a:t>
            </a:r>
          </a:p>
          <a:p>
            <a:pPr>
              <a:buFont typeface="Arial" pitchFamily="34" charset="0"/>
              <a:buChar char="•"/>
            </a:pPr>
            <a:endParaRPr lang="en-US" sz="3200" dirty="0" smtClean="0">
              <a:latin typeface="Adobe Garamond Pro" pitchFamily="18" charset="0"/>
            </a:endParaRPr>
          </a:p>
          <a:p>
            <a:endParaRPr lang="en-US" sz="3200" dirty="0"/>
          </a:p>
        </p:txBody>
      </p:sp>
    </p:spTree>
    <p:custDataLst>
      <p:tags r:id="rId1"/>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3048000" y="2438400"/>
            <a:ext cx="2613803" cy="2646878"/>
          </a:xfrm>
          <a:prstGeom prst="rect">
            <a:avLst/>
          </a:prstGeom>
          <a:noFill/>
        </p:spPr>
        <p:txBody>
          <a:bodyPr wrap="square" lIns="91440" tIns="45720" rIns="91440" bIns="45720">
            <a:spAutoFit/>
          </a:bodyPr>
          <a:lstStyle/>
          <a:p>
            <a:pPr algn="ctr"/>
            <a:r>
              <a:rPr lang="en-US" sz="16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27</a:t>
            </a:r>
            <a:endParaRPr lang="en-US" sz="166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ustDataLst>
      <p:tags r:id="rId1"/>
    </p:custDataLst>
  </p:cSld>
  <p:clrMapOvr>
    <a:masterClrMapping/>
  </p:clrMapOvr>
  <p:transition spd="med" advClick="0" advTm="7000">
    <p:sndAc>
      <p:stSnd>
        <p:snd r:embed="rId3" name="drumroll.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4" name="TextBox 3"/>
          <p:cNvSpPr txBox="1"/>
          <p:nvPr/>
        </p:nvSpPr>
        <p:spPr>
          <a:xfrm>
            <a:off x="304800" y="1676400"/>
            <a:ext cx="8458200" cy="3970318"/>
          </a:xfrm>
          <a:prstGeom prst="rect">
            <a:avLst/>
          </a:prstGeom>
          <a:noFill/>
        </p:spPr>
        <p:txBody>
          <a:bodyPr wrap="square" rtlCol="0">
            <a:spAutoFit/>
          </a:bodyPr>
          <a:lstStyle/>
          <a:p>
            <a:r>
              <a:rPr lang="en-US" sz="2800" u="sng" dirty="0" smtClean="0">
                <a:solidFill>
                  <a:srgbClr val="65F52B"/>
                </a:solidFill>
                <a:latin typeface="Adobe Garamond Pro" pitchFamily="18" charset="0"/>
              </a:rPr>
              <a:t>Spring 2009</a:t>
            </a:r>
          </a:p>
          <a:p>
            <a:endParaRPr lang="en-US" sz="2800" u="sng"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1: </a:t>
            </a:r>
            <a:r>
              <a:rPr lang="en-US" sz="2800" dirty="0" smtClean="0">
                <a:latin typeface="Adobe Garamond Pro" pitchFamily="18" charset="0"/>
              </a:rPr>
              <a:t>Introduction - Nervous! Interviewed by DJs</a:t>
            </a:r>
            <a:br>
              <a:rPr lang="en-US" sz="2800" dirty="0" smtClean="0">
                <a:latin typeface="Adobe Garamond Pro" pitchFamily="18" charset="0"/>
              </a:rPr>
            </a:br>
            <a:r>
              <a:rPr lang="en-US" sz="2800" dirty="0" smtClean="0">
                <a:solidFill>
                  <a:srgbClr val="65F52B"/>
                </a:solidFill>
                <a:latin typeface="Adobe Garamond Pro" pitchFamily="18" charset="0"/>
              </a:rPr>
              <a:t>Show 2: </a:t>
            </a:r>
            <a:r>
              <a:rPr lang="en-US" sz="2800" dirty="0" smtClean="0">
                <a:latin typeface="Adobe Garamond Pro" pitchFamily="18" charset="0"/>
              </a:rPr>
              <a:t>Domestic Violence – guest speaker  Director of 	  	   Niagara County Child &amp; Family Services </a:t>
            </a:r>
          </a:p>
          <a:p>
            <a:r>
              <a:rPr lang="en-US" sz="2800" dirty="0" smtClean="0">
                <a:solidFill>
                  <a:srgbClr val="65F52B"/>
                </a:solidFill>
                <a:latin typeface="Adobe Garamond Pro" pitchFamily="18" charset="0"/>
              </a:rPr>
              <a:t>Show 3: </a:t>
            </a:r>
            <a:r>
              <a:rPr lang="en-US" sz="2800" dirty="0" smtClean="0">
                <a:latin typeface="Adobe Garamond Pro" pitchFamily="18" charset="0"/>
              </a:rPr>
              <a:t>Sexual Assault- guest speaker Director of Campus 	   	   </a:t>
            </a:r>
            <a:r>
              <a:rPr lang="en-US" sz="2800" dirty="0" smtClean="0">
                <a:latin typeface="Adobe Garamond Pro" pitchFamily="18" charset="0"/>
              </a:rPr>
              <a:t>Safety- </a:t>
            </a:r>
            <a:r>
              <a:rPr lang="en-US" dirty="0" err="1" smtClean="0">
                <a:solidFill>
                  <a:srgbClr val="0070C0"/>
                </a:solidFill>
                <a:latin typeface="Adobe Garamond Pro" pitchFamily="18" charset="0"/>
              </a:rPr>
              <a:t>RAINN</a:t>
            </a:r>
            <a:r>
              <a:rPr lang="en-US" dirty="0" smtClean="0">
                <a:solidFill>
                  <a:srgbClr val="0070C0"/>
                </a:solidFill>
                <a:latin typeface="Adobe Garamond Pro" pitchFamily="18" charset="0"/>
              </a:rPr>
              <a:t> </a:t>
            </a:r>
            <a:r>
              <a:rPr lang="en-US" dirty="0" err="1" smtClean="0">
                <a:solidFill>
                  <a:srgbClr val="0070C0"/>
                </a:solidFill>
                <a:latin typeface="Adobe Garamond Pro" pitchFamily="18" charset="0"/>
              </a:rPr>
              <a:t>PSA</a:t>
            </a:r>
            <a:endParaRPr lang="en-US" sz="2800" dirty="0" smtClean="0">
              <a:solidFill>
                <a:srgbClr val="0070C0"/>
              </a:solidFill>
              <a:latin typeface="Adobe Garamond Pro" pitchFamily="18" charset="0"/>
            </a:endParaRPr>
          </a:p>
          <a:p>
            <a:r>
              <a:rPr lang="en-US" sz="2800" dirty="0" smtClean="0">
                <a:solidFill>
                  <a:srgbClr val="65F52B"/>
                </a:solidFill>
                <a:latin typeface="Adobe Garamond Pro" pitchFamily="18" charset="0"/>
              </a:rPr>
              <a:t>Show 4: </a:t>
            </a:r>
            <a:r>
              <a:rPr lang="en-US" sz="2800" dirty="0" smtClean="0">
                <a:latin typeface="Adobe Garamond Pro" pitchFamily="18" charset="0"/>
              </a:rPr>
              <a:t>Stress management; Breathing/relaxation exercises </a:t>
            </a:r>
          </a:p>
          <a:p>
            <a:pPr>
              <a:buFont typeface="Arial" pitchFamily="34" charset="0"/>
              <a:buChar char="•"/>
            </a:pPr>
            <a:endParaRPr lang="en-US" sz="28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304800" y="1447800"/>
            <a:ext cx="8305800" cy="6309420"/>
          </a:xfrm>
          <a:prstGeom prst="rect">
            <a:avLst/>
          </a:prstGeom>
          <a:noFill/>
        </p:spPr>
        <p:txBody>
          <a:bodyPr wrap="square" rtlCol="0">
            <a:spAutoFit/>
          </a:bodyPr>
          <a:lstStyle/>
          <a:p>
            <a:r>
              <a:rPr lang="en-US" sz="2800" u="sng" dirty="0" smtClean="0">
                <a:solidFill>
                  <a:srgbClr val="65F52B"/>
                </a:solidFill>
                <a:latin typeface="Adobe Garamond Pro" pitchFamily="18" charset="0"/>
              </a:rPr>
              <a:t>Sample Questions:</a:t>
            </a:r>
          </a:p>
          <a:p>
            <a:endParaRPr lang="en-US" sz="2800" u="sng" dirty="0" smtClean="0">
              <a:solidFill>
                <a:srgbClr val="65F52B"/>
              </a:solidFill>
              <a:latin typeface="Adobe Garamond Pro" pitchFamily="18" charset="0"/>
            </a:endParaRPr>
          </a:p>
          <a:p>
            <a:pPr marL="514350" indent="-514350">
              <a:buAutoNum type="arabicPeriod"/>
            </a:pPr>
            <a:r>
              <a:rPr lang="en-US" sz="2600" dirty="0" smtClean="0">
                <a:latin typeface="Adobe Garamond Pro" pitchFamily="18" charset="0"/>
              </a:rPr>
              <a:t>What is your role as XXX @ XXX?</a:t>
            </a:r>
          </a:p>
          <a:p>
            <a:pPr marL="514350" indent="-514350">
              <a:buAutoNum type="arabicPeriod"/>
            </a:pPr>
            <a:r>
              <a:rPr lang="en-US" sz="2600" dirty="0" smtClean="0">
                <a:latin typeface="Adobe Garamond Pro" pitchFamily="18" charset="0"/>
              </a:rPr>
              <a:t>What services does your agency provide? </a:t>
            </a:r>
          </a:p>
          <a:p>
            <a:pPr marL="514350" indent="-514350">
              <a:buAutoNum type="arabicPeriod"/>
            </a:pPr>
            <a:r>
              <a:rPr lang="en-US" sz="2600" dirty="0" smtClean="0">
                <a:latin typeface="Adobe Garamond Pro" pitchFamily="18" charset="0"/>
              </a:rPr>
              <a:t>How can students get in contact with you/your agency?</a:t>
            </a:r>
          </a:p>
          <a:p>
            <a:pPr marL="514350" indent="-514350">
              <a:buAutoNum type="arabicPeriod"/>
            </a:pPr>
            <a:endParaRPr lang="en-US" sz="2800" dirty="0" smtClean="0">
              <a:latin typeface="Adobe Garamond Pro" pitchFamily="18" charset="0"/>
            </a:endParaRPr>
          </a:p>
          <a:p>
            <a:pPr marL="514350" indent="-514350"/>
            <a:r>
              <a:rPr lang="en-US" sz="2800" u="sng" dirty="0" smtClean="0">
                <a:solidFill>
                  <a:srgbClr val="65F52B"/>
                </a:solidFill>
                <a:latin typeface="Adobe Garamond Pro" pitchFamily="18" charset="0"/>
              </a:rPr>
              <a:t>NU Specific:</a:t>
            </a:r>
          </a:p>
          <a:p>
            <a:pPr marL="514350" indent="-514350"/>
            <a:endParaRPr lang="en-US" sz="2800" u="sng" dirty="0" smtClean="0">
              <a:solidFill>
                <a:srgbClr val="65F52B"/>
              </a:solidFill>
              <a:latin typeface="Adobe Garamond Pro" pitchFamily="18" charset="0"/>
            </a:endParaRPr>
          </a:p>
          <a:p>
            <a:pPr marL="514350" indent="-514350">
              <a:buAutoNum type="arabicPeriod"/>
            </a:pPr>
            <a:r>
              <a:rPr lang="en-US" sz="2600" dirty="0" smtClean="0">
                <a:latin typeface="Adobe Garamond Pro" pitchFamily="18" charset="0"/>
              </a:rPr>
              <a:t>How did you end up working at NU and what is your position on campus?</a:t>
            </a:r>
          </a:p>
          <a:p>
            <a:pPr marL="514350" indent="-514350">
              <a:buAutoNum type="arabicPeriod"/>
            </a:pPr>
            <a:r>
              <a:rPr lang="en-US" sz="2600" dirty="0" smtClean="0">
                <a:latin typeface="Adobe Garamond Pro" pitchFamily="18" charset="0"/>
              </a:rPr>
              <a:t>What services does your department provide?</a:t>
            </a:r>
          </a:p>
          <a:p>
            <a:pPr marL="514350" indent="-514350">
              <a:buAutoNum type="arabicPeriod"/>
            </a:pPr>
            <a:r>
              <a:rPr lang="en-US" sz="2600" dirty="0" smtClean="0">
                <a:latin typeface="Adobe Garamond Pro" pitchFamily="18" charset="0"/>
              </a:rPr>
              <a:t>How can a student get involved?</a:t>
            </a:r>
          </a:p>
          <a:p>
            <a:pPr marL="514350" indent="-514350">
              <a:buAutoNum type="arabicPeriod"/>
            </a:pPr>
            <a:r>
              <a:rPr lang="en-US" sz="2600" dirty="0" smtClean="0">
                <a:latin typeface="Adobe Garamond Pro" pitchFamily="18" charset="0"/>
              </a:rPr>
              <a:t>What is the favorite part of your job? </a:t>
            </a:r>
          </a:p>
          <a:p>
            <a:pPr marL="514350" indent="-514350"/>
            <a:endParaRPr lang="en-US" sz="2800" dirty="0" smtClean="0">
              <a:latin typeface="Adobe Garamond Pro" pitchFamily="18" charset="0"/>
            </a:endParaRPr>
          </a:p>
          <a:p>
            <a:pPr marL="514350" indent="-514350">
              <a:buAutoNum type="arabicPeriod"/>
            </a:pPr>
            <a:endParaRPr lang="en-US" sz="28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2049" name="Rectangle 1"/>
          <p:cNvSpPr>
            <a:spLocks noChangeArrowheads="1"/>
          </p:cNvSpPr>
          <p:nvPr/>
        </p:nvSpPr>
        <p:spPr bwMode="auto">
          <a:xfrm>
            <a:off x="228600" y="1379577"/>
            <a:ext cx="89154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endParaRPr kumimoji="0" lang="en-US" sz="2000" b="0" i="0" u="sng" strike="noStrike" cap="none" normalizeH="0" baseline="0" dirty="0" smtClean="0">
              <a:ln>
                <a:noFill/>
              </a:ln>
              <a:solidFill>
                <a:srgbClr val="65F52B"/>
              </a:solidFill>
              <a:effectLst/>
              <a:latin typeface="Adobe Garamond Pro" pitchFamily="18"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tabLst/>
            </a:pPr>
            <a:r>
              <a:rPr kumimoji="0" lang="en-US" sz="2200" b="0" i="0" u="sng" strike="noStrike" cap="none" normalizeH="0" baseline="0" dirty="0" smtClean="0">
                <a:ln>
                  <a:noFill/>
                </a:ln>
                <a:solidFill>
                  <a:srgbClr val="65F52B"/>
                </a:solidFill>
                <a:effectLst/>
                <a:latin typeface="Adobe Garamond Pro" pitchFamily="18" charset="0"/>
                <a:ea typeface="Times New Roman" pitchFamily="18" charset="0"/>
                <a:cs typeface="Arial" pitchFamily="34" charset="0"/>
              </a:rPr>
              <a:t>Sample Questions: Domestic Violence</a:t>
            </a:r>
          </a:p>
          <a:p>
            <a:pPr marL="0" marR="0" lvl="0" indent="0" algn="l" defTabSz="914400" rtl="0" eaLnBrk="1" fontAlgn="base" latinLnBrk="0" hangingPunct="1">
              <a:lnSpc>
                <a:spcPct val="100000"/>
              </a:lnSpc>
              <a:spcBef>
                <a:spcPct val="0"/>
              </a:spcBef>
              <a:spcAft>
                <a:spcPct val="0"/>
              </a:spcAft>
              <a:buClrTx/>
              <a:buSzTx/>
              <a:tabLst/>
            </a:pPr>
            <a:endParaRPr kumimoji="0" lang="en-US" sz="2200" b="0" i="0" u="sng" strike="noStrike" cap="none" normalizeH="0" baseline="0" dirty="0" smtClean="0">
              <a:ln>
                <a:noFill/>
              </a:ln>
              <a:solidFill>
                <a:srgbClr val="65F52B"/>
              </a:solidFill>
              <a:effectLst/>
              <a:latin typeface="Adobe Garamond Pro" pitchFamily="18" charset="0"/>
              <a:ea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1. What percentage of college students are involved in domestic violence situations?</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2. What types of resources are available for college students involved in a domestic violence situation?</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lang="en-US" sz="2300" dirty="0" smtClean="0">
                <a:latin typeface="Adobe Garamond Pro" pitchFamily="18" charset="0"/>
                <a:ea typeface="Times New Roman" pitchFamily="18" charset="0"/>
                <a:cs typeface="Arial" pitchFamily="34" charset="0"/>
              </a:rPr>
              <a:t>3. </a:t>
            </a: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How can someone tell if their relationship is likely to become violent?</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4. If I am in an abusive relationship, what are my options?</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5. Why would I need to go into a safe house? </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6. How can I be sexually assaulted if I am in a relationship?</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7. What are my options if I am sexually assaulted?</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8. What typically happens if I decide to go the hospital after a sexual assault?</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9. Do I have to press charges if I decide that I don’t really want to?</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300" b="0" i="0" u="none" strike="noStrike" cap="none" normalizeH="0" baseline="0" dirty="0" smtClean="0">
                <a:ln>
                  <a:noFill/>
                </a:ln>
                <a:solidFill>
                  <a:schemeClr val="tx1"/>
                </a:solidFill>
                <a:effectLst/>
                <a:latin typeface="Adobe Garamond Pro" pitchFamily="18" charset="0"/>
                <a:ea typeface="Times New Roman" pitchFamily="18" charset="0"/>
                <a:cs typeface="Arial" pitchFamily="34" charset="0"/>
              </a:rPr>
              <a:t>10. What should I do if I think I was given a date rape drug?</a:t>
            </a:r>
            <a:endParaRPr kumimoji="0" lang="en-US" sz="2300" b="0" i="0" u="none" strike="noStrike" cap="none" normalizeH="0" baseline="0" dirty="0" smtClean="0">
              <a:ln>
                <a:noFill/>
              </a:ln>
              <a:solidFill>
                <a:schemeClr val="tx1"/>
              </a:solidFill>
              <a:effectLst/>
              <a:latin typeface="Adobe Garamond Pro" pitchFamily="18" charset="0"/>
              <a:cs typeface="Arial" pitchFamily="34" charset="0"/>
            </a:endParaRPr>
          </a:p>
        </p:txBody>
      </p:sp>
    </p:spTree>
    <p:custDataLst>
      <p:tags r:id="rId1"/>
    </p:custData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914400" y="2057400"/>
            <a:ext cx="7086600" cy="2523768"/>
          </a:xfrm>
          <a:prstGeom prst="rect">
            <a:avLst/>
          </a:prstGeom>
        </p:spPr>
        <p:txBody>
          <a:bodyPr wrap="square">
            <a:spAutoFit/>
          </a:bodyPr>
          <a:lstStyle/>
          <a:p>
            <a:pPr>
              <a:spcBef>
                <a:spcPct val="50000"/>
              </a:spcBef>
            </a:pPr>
            <a:r>
              <a:rPr lang="en-US" sz="3200" u="sng" dirty="0" smtClean="0">
                <a:solidFill>
                  <a:srgbClr val="65F52B"/>
                </a:solidFill>
                <a:latin typeface="Adobe Garamond Pro" pitchFamily="18" charset="0"/>
              </a:rPr>
              <a:t>Activity: </a:t>
            </a:r>
          </a:p>
          <a:p>
            <a:pPr>
              <a:spcBef>
                <a:spcPct val="50000"/>
              </a:spcBef>
            </a:pPr>
            <a:r>
              <a:rPr lang="en-US" sz="2800" dirty="0" smtClean="0">
                <a:latin typeface="Adobe Garamond Pro" pitchFamily="18" charset="0"/>
              </a:rPr>
              <a:t>Take two minutes to generate a LIST of radio show topic(s) you feel competent enough to talk about.  Pretend you would be the GUEST on </a:t>
            </a:r>
            <a:r>
              <a:rPr lang="en-US" sz="2800" b="1" i="1" dirty="0" smtClean="0">
                <a:latin typeface="Adobe Garamond Pro" pitchFamily="18" charset="0"/>
              </a:rPr>
              <a:t>Shrink Rap </a:t>
            </a:r>
            <a:r>
              <a:rPr lang="en-US" sz="2800" dirty="0" smtClean="0">
                <a:latin typeface="Adobe Garamond Pro" pitchFamily="18" charset="0"/>
              </a:rPr>
              <a:t>for 15-20 </a:t>
            </a:r>
            <a:r>
              <a:rPr lang="en-US" sz="2800" dirty="0" smtClean="0">
                <a:latin typeface="Adobe Garamond Pro" pitchFamily="18" charset="0"/>
              </a:rPr>
              <a:t>minutes.</a:t>
            </a:r>
            <a:endParaRPr lang="en-US" sz="28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outerShdw blurRad="38100" dist="38100" dir="2700000" algn="tl">
                    <a:srgbClr val="000000">
                      <a:alpha val="43137"/>
                    </a:srgbClr>
                  </a:outerShdw>
                </a:effectLst>
              </a:rPr>
              <a:t>Using Campus Radio to Promote Student Wellness</a:t>
            </a:r>
            <a:endParaRPr lang="en-US" dirty="0"/>
          </a:p>
        </p:txBody>
      </p:sp>
      <p:sp>
        <p:nvSpPr>
          <p:cNvPr id="3" name="Content Placeholder 2"/>
          <p:cNvSpPr>
            <a:spLocks noGrp="1"/>
          </p:cNvSpPr>
          <p:nvPr>
            <p:ph idx="1"/>
          </p:nvPr>
        </p:nvSpPr>
        <p:spPr>
          <a:xfrm>
            <a:off x="533400" y="2514600"/>
            <a:ext cx="8229600" cy="4525963"/>
          </a:xfrm>
        </p:spPr>
        <p:txBody>
          <a:bodyPr/>
          <a:lstStyle/>
          <a:p>
            <a:r>
              <a:rPr lang="en-US" dirty="0" smtClean="0">
                <a:latin typeface="Adobe Garamond Pro" pitchFamily="18" charset="0"/>
              </a:rPr>
              <a:t>What is your interest in campus radio?? </a:t>
            </a:r>
          </a:p>
          <a:p>
            <a:endParaRPr lang="en-US" dirty="0" smtClean="0">
              <a:latin typeface="Adobe Garamond Pro" pitchFamily="18" charset="0"/>
            </a:endParaRPr>
          </a:p>
          <a:p>
            <a:r>
              <a:rPr lang="en-US" dirty="0" smtClean="0">
                <a:solidFill>
                  <a:srgbClr val="65F52B"/>
                </a:solidFill>
                <a:latin typeface="Adobe Garamond Pro" pitchFamily="18" charset="0"/>
              </a:rPr>
              <a:t>“Door prize!” </a:t>
            </a:r>
          </a:p>
          <a:p>
            <a:endParaRPr lang="en-US" dirty="0" smtClean="0"/>
          </a:p>
          <a:p>
            <a:endParaRPr lang="en-US" dirty="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762000" y="3429000"/>
            <a:ext cx="7696200" cy="646331"/>
          </a:xfrm>
          <a:prstGeom prst="rect">
            <a:avLst/>
          </a:prstGeom>
          <a:noFill/>
        </p:spPr>
        <p:txBody>
          <a:bodyPr wrap="square" rtlCol="0">
            <a:spAutoFit/>
          </a:bodyPr>
          <a:lstStyle/>
          <a:p>
            <a:pPr algn="ctr"/>
            <a:r>
              <a:rPr lang="en-US" sz="3600" b="1" u="sng" dirty="0" smtClean="0">
                <a:solidFill>
                  <a:srgbClr val="65F52B"/>
                </a:solidFill>
                <a:latin typeface="Adobe Garamond Pro" pitchFamily="18" charset="0"/>
              </a:rPr>
              <a:t>What did you come up with?</a:t>
            </a:r>
            <a:endParaRPr lang="en-US" sz="3600" b="1" u="sng" dirty="0">
              <a:solidFill>
                <a:srgbClr val="65F52B"/>
              </a:solidFill>
              <a:latin typeface="Adobe Garamond Pro" pitchFamily="18" charset="0"/>
            </a:endParaRPr>
          </a:p>
        </p:txBody>
      </p:sp>
      <p:sp>
        <p:nvSpPr>
          <p:cNvPr id="4" name="Rectangle 3"/>
          <p:cNvSpPr/>
          <p:nvPr/>
        </p:nvSpPr>
        <p:spPr>
          <a:xfrm>
            <a:off x="6324600" y="2133600"/>
            <a:ext cx="1847750" cy="523220"/>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800" b="1" cap="none" spc="0" dirty="0" smtClean="0">
                <a:ln/>
                <a:solidFill>
                  <a:schemeClr val="accent6">
                    <a:lumMod val="75000"/>
                  </a:schemeClr>
                </a:solidFill>
                <a:effectLst/>
              </a:rPr>
              <a:t>Depression</a:t>
            </a:r>
            <a:endParaRPr lang="en-US" sz="5400" b="1" cap="none" spc="0" dirty="0">
              <a:ln/>
              <a:solidFill>
                <a:schemeClr val="accent6">
                  <a:lumMod val="75000"/>
                </a:schemeClr>
              </a:solidFill>
              <a:effectLst/>
            </a:endParaRPr>
          </a:p>
        </p:txBody>
      </p:sp>
      <p:sp>
        <p:nvSpPr>
          <p:cNvPr id="5" name="Rectangle 4"/>
          <p:cNvSpPr/>
          <p:nvPr/>
        </p:nvSpPr>
        <p:spPr>
          <a:xfrm>
            <a:off x="533400" y="2362200"/>
            <a:ext cx="4386137" cy="369332"/>
          </a:xfrm>
          <a:prstGeom prst="rect">
            <a:avLst/>
          </a:prstGeom>
        </p:spPr>
        <p:txBody>
          <a:bodyPr wrap="none">
            <a:spAutoFit/>
          </a:bodyPr>
          <a:lstStyle/>
          <a:p>
            <a:r>
              <a:rPr lang="en-US" b="1" dirty="0" smtClean="0">
                <a:ln/>
                <a:latin typeface="Minya Nouvelle" pitchFamily="2" charset="0"/>
              </a:rPr>
              <a:t>College Student Suicide &amp; Prevention</a:t>
            </a:r>
            <a:endParaRPr lang="en-US" dirty="0">
              <a:latin typeface="Minya Nouvelle" pitchFamily="2" charset="0"/>
            </a:endParaRPr>
          </a:p>
        </p:txBody>
      </p:sp>
      <p:sp>
        <p:nvSpPr>
          <p:cNvPr id="6" name="Rectangle 5"/>
          <p:cNvSpPr/>
          <p:nvPr/>
        </p:nvSpPr>
        <p:spPr>
          <a:xfrm>
            <a:off x="304800" y="4495800"/>
            <a:ext cx="2808589" cy="646331"/>
          </a:xfrm>
          <a:prstGeom prst="rect">
            <a:avLst/>
          </a:prstGeom>
        </p:spPr>
        <p:txBody>
          <a:bodyPr wrap="none">
            <a:spAutoFit/>
          </a:bodyPr>
          <a:lstStyle/>
          <a:p>
            <a:r>
              <a:rPr lang="en-US" sz="3600" b="1" dirty="0" smtClean="0">
                <a:ln/>
                <a:solidFill>
                  <a:srgbClr val="FF0000"/>
                </a:solidFill>
                <a:latin typeface="Amienne" pitchFamily="82" charset="0"/>
              </a:rPr>
              <a:t>Dealing with a Break Up</a:t>
            </a:r>
            <a:endParaRPr lang="en-US" sz="3600" dirty="0">
              <a:solidFill>
                <a:srgbClr val="FF0000"/>
              </a:solidFill>
              <a:latin typeface="Amienne" pitchFamily="82" charset="0"/>
            </a:endParaRPr>
          </a:p>
        </p:txBody>
      </p:sp>
      <p:sp>
        <p:nvSpPr>
          <p:cNvPr id="7" name="Rectangle 6"/>
          <p:cNvSpPr/>
          <p:nvPr/>
        </p:nvSpPr>
        <p:spPr>
          <a:xfrm>
            <a:off x="4684125" y="4953000"/>
            <a:ext cx="4459875" cy="523220"/>
          </a:xfrm>
          <a:prstGeom prst="rect">
            <a:avLst/>
          </a:prstGeom>
        </p:spPr>
        <p:txBody>
          <a:bodyPr wrap="none">
            <a:spAutoFit/>
          </a:bodyPr>
          <a:lstStyle/>
          <a:p>
            <a:r>
              <a:rPr lang="en-US" sz="2800" b="1" dirty="0" smtClean="0">
                <a:ln/>
                <a:solidFill>
                  <a:schemeClr val="accent5">
                    <a:lumMod val="60000"/>
                    <a:lumOff val="40000"/>
                  </a:schemeClr>
                </a:solidFill>
                <a:latin typeface="Bradley Hand ITC" pitchFamily="66" charset="0"/>
              </a:rPr>
              <a:t>Safety on College Campuses</a:t>
            </a:r>
            <a:endParaRPr lang="en-US" sz="2800" dirty="0">
              <a:solidFill>
                <a:schemeClr val="accent5">
                  <a:lumMod val="60000"/>
                  <a:lumOff val="40000"/>
                </a:schemeClr>
              </a:solidFill>
              <a:latin typeface="Bradley Hand ITC" pitchFamily="66" charset="0"/>
            </a:endParaRPr>
          </a:p>
        </p:txBody>
      </p:sp>
      <p:sp>
        <p:nvSpPr>
          <p:cNvPr id="8" name="Rectangle 7"/>
          <p:cNvSpPr/>
          <p:nvPr/>
        </p:nvSpPr>
        <p:spPr>
          <a:xfrm>
            <a:off x="2362200" y="6019800"/>
            <a:ext cx="3549370" cy="584775"/>
          </a:xfrm>
          <a:prstGeom prst="rect">
            <a:avLst/>
          </a:prstGeom>
        </p:spPr>
        <p:txBody>
          <a:bodyPr wrap="none">
            <a:spAutoFit/>
          </a:bodyPr>
          <a:lstStyle/>
          <a:p>
            <a:r>
              <a:rPr lang="en-US" sz="3200" b="1" dirty="0" smtClean="0">
                <a:ln/>
                <a:solidFill>
                  <a:srgbClr val="FFFF00"/>
                </a:solidFill>
                <a:latin typeface="Arabic Typesetting" pitchFamily="66" charset="-78"/>
                <a:cs typeface="Arabic Typesetting" pitchFamily="66" charset="-78"/>
              </a:rPr>
              <a:t>Managing roommate conflict</a:t>
            </a:r>
            <a:endParaRPr lang="en-US" sz="3200" dirty="0">
              <a:solidFill>
                <a:srgbClr val="FFFF00"/>
              </a:solidFill>
              <a:latin typeface="Arabic Typesetting" pitchFamily="66" charset="-78"/>
              <a:cs typeface="Arabic Typesetting" pitchFamily="66" charset="-78"/>
            </a:endParaRPr>
          </a:p>
        </p:txBody>
      </p:sp>
    </p:spTree>
    <p:custDataLst>
      <p:tags r:id="rId1"/>
    </p:custData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609600" y="1981200"/>
            <a:ext cx="7848600" cy="4462760"/>
          </a:xfrm>
          <a:prstGeom prst="rect">
            <a:avLst/>
          </a:prstGeom>
          <a:noFill/>
        </p:spPr>
        <p:txBody>
          <a:bodyPr wrap="square" rtlCol="0">
            <a:spAutoFit/>
          </a:bodyPr>
          <a:lstStyle/>
          <a:p>
            <a:r>
              <a:rPr lang="en-US" sz="3200" u="sng" dirty="0" smtClean="0">
                <a:solidFill>
                  <a:srgbClr val="65F52B"/>
                </a:solidFill>
                <a:latin typeface="Adobe Garamond Pro" pitchFamily="18" charset="0"/>
              </a:rPr>
              <a:t>Second Semester </a:t>
            </a:r>
          </a:p>
          <a:p>
            <a:endParaRPr lang="en-US" sz="2800" dirty="0" smtClean="0">
              <a:latin typeface="Adobe Garamond Pro" pitchFamily="18" charset="0"/>
            </a:endParaRPr>
          </a:p>
          <a:p>
            <a:r>
              <a:rPr lang="en-US" sz="2800" b="1" dirty="0" smtClean="0">
                <a:latin typeface="Adobe Garamond Pro" pitchFamily="18" charset="0"/>
              </a:rPr>
              <a:t>Pros</a:t>
            </a:r>
            <a:r>
              <a:rPr lang="en-US" sz="2800" dirty="0" smtClean="0">
                <a:latin typeface="Adobe Garamond Pro" pitchFamily="18" charset="0"/>
              </a:rPr>
              <a:t>: </a:t>
            </a:r>
          </a:p>
          <a:p>
            <a:pPr lvl="1"/>
            <a:r>
              <a:rPr lang="en-US" sz="2800" dirty="0" smtClean="0">
                <a:latin typeface="Adobe Garamond Pro" pitchFamily="18" charset="0"/>
              </a:rPr>
              <a:t>     new station director, new time, already learned      	equipment </a:t>
            </a:r>
          </a:p>
          <a:p>
            <a:pPr lvl="1"/>
            <a:endParaRPr lang="en-US" sz="2800" dirty="0" smtClean="0">
              <a:latin typeface="Adobe Garamond Pro" pitchFamily="18" charset="0"/>
            </a:endParaRPr>
          </a:p>
          <a:p>
            <a:r>
              <a:rPr lang="en-US" sz="2800" b="1" dirty="0" smtClean="0">
                <a:latin typeface="Adobe Garamond Pro" pitchFamily="18" charset="0"/>
              </a:rPr>
              <a:t>Cons</a:t>
            </a:r>
            <a:r>
              <a:rPr lang="en-US" sz="2800" dirty="0" smtClean="0">
                <a:latin typeface="Adobe Garamond Pro" pitchFamily="18" charset="0"/>
              </a:rPr>
              <a:t>: </a:t>
            </a:r>
          </a:p>
          <a:p>
            <a:r>
              <a:rPr lang="en-US" sz="2800" dirty="0" smtClean="0">
                <a:latin typeface="Adobe Garamond Pro" pitchFamily="18" charset="0"/>
              </a:rPr>
              <a:t>	new station director, audio file problems, getting 	started, technological concerns, someone doing 	show immediately before ours  </a:t>
            </a:r>
          </a:p>
        </p:txBody>
      </p:sp>
      <p:pic>
        <p:nvPicPr>
          <p:cNvPr id="1026" name="Picture 2" descr="C:\Users\bpeters\AppData\Local\Microsoft\Windows\Temporary Internet Files\Content.IE5\P1ZD3820\MC900441322[1].png"/>
          <p:cNvPicPr>
            <a:picLocks noChangeAspect="1" noChangeArrowheads="1"/>
          </p:cNvPicPr>
          <p:nvPr/>
        </p:nvPicPr>
        <p:blipFill>
          <a:blip r:embed="rId4" cstate="print"/>
          <a:srcRect/>
          <a:stretch>
            <a:fillRect/>
          </a:stretch>
        </p:blipFill>
        <p:spPr bwMode="auto">
          <a:xfrm>
            <a:off x="533400" y="3352800"/>
            <a:ext cx="838200" cy="838200"/>
          </a:xfrm>
          <a:prstGeom prst="rect">
            <a:avLst/>
          </a:prstGeom>
          <a:noFill/>
        </p:spPr>
      </p:pic>
      <p:pic>
        <p:nvPicPr>
          <p:cNvPr id="1027" name="Picture 3" descr="C:\Users\bpeters\AppData\Local\Microsoft\Windows\Temporary Internet Files\Content.IE5\470QDYOR\MC900441321[1].png"/>
          <p:cNvPicPr>
            <a:picLocks noChangeAspect="1" noChangeArrowheads="1"/>
          </p:cNvPicPr>
          <p:nvPr/>
        </p:nvPicPr>
        <p:blipFill>
          <a:blip r:embed="rId5" cstate="print"/>
          <a:srcRect/>
          <a:stretch>
            <a:fillRect/>
          </a:stretch>
        </p:blipFill>
        <p:spPr bwMode="auto">
          <a:xfrm>
            <a:off x="609600" y="5257800"/>
            <a:ext cx="762000" cy="762000"/>
          </a:xfrm>
          <a:prstGeom prst="rect">
            <a:avLst/>
          </a:prstGeom>
          <a:noFill/>
        </p:spPr>
      </p:pic>
    </p:spTree>
    <p:custDataLst>
      <p:tags r:id="rId1"/>
    </p:custDataLst>
  </p:cSld>
  <p:clrMapOvr>
    <a:masterClrMapping/>
  </p:clrMapOvr>
  <p:transition>
    <p:sndAc>
      <p:stSnd>
        <p:snd r:embed="rId3" name="suction.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838200" y="2590800"/>
            <a:ext cx="7620000" cy="4031873"/>
          </a:xfrm>
          <a:prstGeom prst="rect">
            <a:avLst/>
          </a:prstGeom>
          <a:noFill/>
        </p:spPr>
        <p:txBody>
          <a:bodyPr wrap="square" rtlCol="0">
            <a:spAutoFit/>
          </a:bodyPr>
          <a:lstStyle/>
          <a:p>
            <a:pPr>
              <a:buFont typeface="Arial" pitchFamily="34" charset="0"/>
              <a:buChar char="•"/>
            </a:pPr>
            <a:r>
              <a:rPr lang="en-US" sz="3200" dirty="0" smtClean="0">
                <a:latin typeface="Adobe Garamond Pro" pitchFamily="18" charset="0"/>
              </a:rPr>
              <a:t> Began 1 month into Fall 2009 semester</a:t>
            </a:r>
          </a:p>
          <a:p>
            <a:pPr>
              <a:buFont typeface="Arial" pitchFamily="34" charset="0"/>
              <a:buChar char="•"/>
            </a:pPr>
            <a:r>
              <a:rPr lang="en-US" sz="3200" dirty="0" smtClean="0">
                <a:latin typeface="Adobe Garamond Pro" pitchFamily="18" charset="0"/>
              </a:rPr>
              <a:t> Advertisements/Planning </a:t>
            </a:r>
          </a:p>
          <a:p>
            <a:pPr lvl="1">
              <a:buFont typeface="Arial" pitchFamily="34" charset="0"/>
              <a:buChar char="•"/>
            </a:pPr>
            <a:r>
              <a:rPr lang="en-US" sz="3200" dirty="0" smtClean="0">
                <a:latin typeface="Adobe Garamond Pro" pitchFamily="18" charset="0"/>
              </a:rPr>
              <a:t> Schedule time to plan</a:t>
            </a:r>
          </a:p>
          <a:p>
            <a:pPr lvl="1">
              <a:buFont typeface="Arial" pitchFamily="34" charset="0"/>
              <a:buChar char="•"/>
            </a:pPr>
            <a:r>
              <a:rPr lang="en-US" sz="3200" dirty="0" smtClean="0">
                <a:latin typeface="Adobe Garamond Pro" pitchFamily="18" charset="0"/>
              </a:rPr>
              <a:t> I        Facebook  </a:t>
            </a:r>
          </a:p>
          <a:p>
            <a:pPr lvl="1">
              <a:buFont typeface="Arial" pitchFamily="34" charset="0"/>
              <a:buChar char="•"/>
            </a:pPr>
            <a:r>
              <a:rPr lang="en-US" sz="3200" dirty="0" smtClean="0">
                <a:latin typeface="Adobe Garamond Pro" pitchFamily="18" charset="0"/>
              </a:rPr>
              <a:t> Student emails </a:t>
            </a:r>
          </a:p>
          <a:p>
            <a:pPr lvl="1">
              <a:buFont typeface="Arial" pitchFamily="34" charset="0"/>
              <a:buChar char="•"/>
            </a:pPr>
            <a:r>
              <a:rPr lang="en-US" sz="3200" dirty="0" smtClean="0">
                <a:latin typeface="Adobe Garamond Pro" pitchFamily="18" charset="0"/>
              </a:rPr>
              <a:t> Faculty/staff “</a:t>
            </a:r>
            <a:r>
              <a:rPr lang="en-US" sz="3200" i="1" dirty="0" smtClean="0">
                <a:latin typeface="Adobe Garamond Pro" pitchFamily="18" charset="0"/>
              </a:rPr>
              <a:t>Daily Post</a:t>
            </a:r>
            <a:r>
              <a:rPr lang="en-US" sz="3200" dirty="0" smtClean="0">
                <a:latin typeface="Adobe Garamond Pro" pitchFamily="18" charset="0"/>
              </a:rPr>
              <a:t>” </a:t>
            </a:r>
          </a:p>
          <a:p>
            <a:pPr lvl="1">
              <a:buFont typeface="Arial" pitchFamily="34" charset="0"/>
              <a:buChar char="•"/>
            </a:pPr>
            <a:r>
              <a:rPr lang="en-US" sz="3200" dirty="0" smtClean="0">
                <a:latin typeface="Adobe Garamond Pro" pitchFamily="18" charset="0"/>
              </a:rPr>
              <a:t> Flyers</a:t>
            </a:r>
          </a:p>
          <a:p>
            <a:r>
              <a:rPr lang="en-US" sz="3200" dirty="0" smtClean="0">
                <a:latin typeface="Adobe Garamond Pro" pitchFamily="18" charset="0"/>
              </a:rPr>
              <a:t> </a:t>
            </a:r>
            <a:endParaRPr lang="en-US" sz="3200" dirty="0">
              <a:latin typeface="Adobe Garamond Pro" pitchFamily="18" charset="0"/>
            </a:endParaRPr>
          </a:p>
        </p:txBody>
      </p:sp>
      <p:sp>
        <p:nvSpPr>
          <p:cNvPr id="4" name="Rectangle 3"/>
          <p:cNvSpPr/>
          <p:nvPr/>
        </p:nvSpPr>
        <p:spPr>
          <a:xfrm>
            <a:off x="457200" y="1905000"/>
            <a:ext cx="2931956" cy="584775"/>
          </a:xfrm>
          <a:prstGeom prst="rect">
            <a:avLst/>
          </a:prstGeom>
        </p:spPr>
        <p:txBody>
          <a:bodyPr wrap="none">
            <a:spAutoFit/>
          </a:bodyPr>
          <a:lstStyle/>
          <a:p>
            <a:pPr lvl="0"/>
            <a:r>
              <a:rPr lang="en-US" sz="3200" u="sng" dirty="0" smtClean="0">
                <a:solidFill>
                  <a:srgbClr val="65F52B"/>
                </a:solidFill>
                <a:latin typeface="Adobe Garamond Pro" pitchFamily="18" charset="0"/>
              </a:rPr>
              <a:t>Second Semester </a:t>
            </a:r>
          </a:p>
        </p:txBody>
      </p:sp>
      <p:pic>
        <p:nvPicPr>
          <p:cNvPr id="1026" name="Picture 2" descr="C:\Users\bpeters\AppData\Local\Microsoft\Windows\Temporary Internet Files\Content.IE5\QG9BMD4L\MC900447380[1].jpg"/>
          <p:cNvPicPr>
            <a:picLocks noChangeAspect="1" noChangeArrowheads="1"/>
          </p:cNvPicPr>
          <p:nvPr/>
        </p:nvPicPr>
        <p:blipFill>
          <a:blip r:embed="rId3" cstate="print"/>
          <a:srcRect/>
          <a:stretch>
            <a:fillRect/>
          </a:stretch>
        </p:blipFill>
        <p:spPr bwMode="auto">
          <a:xfrm>
            <a:off x="1905000" y="4114800"/>
            <a:ext cx="534233" cy="533400"/>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1026" name="Rectangle 2"/>
          <p:cNvSpPr>
            <a:spLocks noChangeArrowheads="1"/>
          </p:cNvSpPr>
          <p:nvPr/>
        </p:nvSpPr>
        <p:spPr bwMode="auto">
          <a:xfrm>
            <a:off x="1905000" y="1676400"/>
            <a:ext cx="5653279" cy="7386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C00000"/>
                </a:solidFill>
                <a:effectLst/>
                <a:latin typeface="Teen Light" pitchFamily="2" charset="0"/>
                <a:ea typeface="Calibri" pitchFamily="34" charset="0"/>
                <a:cs typeface="Times New Roman" pitchFamily="18" charset="0"/>
              </a:rPr>
              <a:t>If you have questions, he has answers…</a:t>
            </a:r>
            <a:endParaRPr kumimoji="0" lang="en-US" sz="105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5" name="Picture 1" descr="MPj04442980000[1]"/>
          <p:cNvPicPr>
            <a:picLocks noChangeAspect="1" noChangeArrowheads="1"/>
          </p:cNvPicPr>
          <p:nvPr/>
        </p:nvPicPr>
        <p:blipFill>
          <a:blip r:embed="rId3" cstate="print"/>
          <a:srcRect/>
          <a:stretch>
            <a:fillRect/>
          </a:stretch>
        </p:blipFill>
        <p:spPr bwMode="auto">
          <a:xfrm>
            <a:off x="4191000" y="2209800"/>
            <a:ext cx="790575" cy="1181100"/>
          </a:xfrm>
          <a:prstGeom prst="rect">
            <a:avLst/>
          </a:prstGeom>
          <a:noFill/>
        </p:spPr>
      </p:pic>
      <p:sp>
        <p:nvSpPr>
          <p:cNvPr id="1027" name="Rectangle 3"/>
          <p:cNvSpPr>
            <a:spLocks noChangeArrowheads="1"/>
          </p:cNvSpPr>
          <p:nvPr/>
        </p:nvSpPr>
        <p:spPr bwMode="auto">
          <a:xfrm>
            <a:off x="228600" y="3576809"/>
            <a:ext cx="8686800" cy="30700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1" u="none" strike="noStrike" cap="none" normalizeH="0" baseline="0" dirty="0" smtClean="0">
                <a:ln>
                  <a:noFill/>
                </a:ln>
                <a:solidFill>
                  <a:srgbClr val="C00000"/>
                </a:solidFill>
                <a:effectLst/>
                <a:latin typeface="Adobe Garamond Pro" pitchFamily="18" charset="0"/>
                <a:ea typeface="Calibri" pitchFamily="34" charset="0"/>
                <a:cs typeface="Times New Roman" pitchFamily="18" charset="0"/>
              </a:rPr>
              <a:t>Need relationship advice?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50" b="0" i="0" u="none" strike="noStrike" cap="none" normalizeH="0" baseline="0" dirty="0" smtClean="0">
              <a:ln>
                <a:noFill/>
              </a:ln>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rPr>
              <a:t>Tune in to </a:t>
            </a:r>
            <a:r>
              <a:rPr kumimoji="0" lang="en-US" sz="2200" b="1" i="0" u="none" strike="noStrike" cap="none" normalizeH="0" baseline="0" dirty="0" smtClean="0">
                <a:ln>
                  <a:noFill/>
                </a:ln>
                <a:effectLst/>
                <a:latin typeface="Adobe Garamond Pro" pitchFamily="18" charset="0"/>
                <a:ea typeface="Calibri" pitchFamily="34" charset="0"/>
                <a:cs typeface="Times New Roman" pitchFamily="18" charset="0"/>
              </a:rPr>
              <a:t>Shrink Rap</a:t>
            </a: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rPr>
              <a:t> on March 22</a:t>
            </a:r>
            <a:r>
              <a:rPr kumimoji="0" lang="en-US" sz="2200" b="0" i="0" u="none" strike="noStrike" cap="none" normalizeH="0" baseline="30000" dirty="0" smtClean="0">
                <a:ln>
                  <a:noFill/>
                </a:ln>
                <a:effectLst/>
                <a:latin typeface="Adobe Garamond Pro" pitchFamily="18" charset="0"/>
                <a:ea typeface="Calibri" pitchFamily="34" charset="0"/>
                <a:cs typeface="Times New Roman" pitchFamily="18" charset="0"/>
              </a:rPr>
              <a:t>nd</a:t>
            </a: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rPr>
              <a:t> from 3:30 -4:30pm. Host Dr. Bernadette Peters is bringing back the popular “Confessions of a Bartender” guest, Will, who will be talking about relationships from a male perspective. </a:t>
            </a:r>
            <a:endParaRPr kumimoji="0" lang="en-US" sz="2200" b="0" i="0" u="none" strike="noStrike" cap="none" normalizeH="0" baseline="0" dirty="0" smtClean="0">
              <a:ln>
                <a:noFill/>
              </a:ln>
              <a:effectLst/>
              <a:latin typeface="Adobe Garamond Pro"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rPr>
              <a:t>You can submit your questions prior to the show by calling or emailing Dr. Peters at 286-8536 or </a:t>
            </a: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hlinkClick r:id="rId4"/>
              </a:rPr>
              <a:t>bpeters@niagara.edu</a:t>
            </a: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rPr>
              <a:t> or call or IM during the show at 286-7315 or </a:t>
            </a:r>
            <a:r>
              <a:rPr kumimoji="0" lang="en-US" sz="2200" b="0" i="1" u="none" strike="noStrike" cap="none" normalizeH="0" baseline="0" dirty="0" err="1" smtClean="0">
                <a:ln>
                  <a:noFill/>
                </a:ln>
                <a:effectLst/>
                <a:latin typeface="Adobe Garamond Pro" pitchFamily="18" charset="0"/>
                <a:ea typeface="Calibri" pitchFamily="34" charset="0"/>
                <a:cs typeface="Times New Roman" pitchFamily="18" charset="0"/>
              </a:rPr>
              <a:t>wniaradio</a:t>
            </a:r>
            <a:r>
              <a:rPr kumimoji="0" lang="en-US" sz="2200" b="0" i="0" u="none" strike="noStrike" cap="none" normalizeH="0" baseline="0" dirty="0" smtClean="0">
                <a:ln>
                  <a:noFill/>
                </a:ln>
                <a:effectLst/>
                <a:latin typeface="Adobe Garamond Pro" pitchFamily="18" charset="0"/>
                <a:ea typeface="Calibri" pitchFamily="34" charset="0"/>
                <a:cs typeface="Times New Roman" pitchFamily="18" charset="0"/>
              </a:rPr>
              <a:t> on AIM.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effectLst/>
                <a:latin typeface="Adobe Garamond Pro" pitchFamily="18" charset="0"/>
                <a:ea typeface="Calibri" pitchFamily="34" charset="0"/>
                <a:cs typeface="Times New Roman" pitchFamily="18" charset="0"/>
              </a:rPr>
              <a:t>Go to </a:t>
            </a:r>
            <a:r>
              <a:rPr kumimoji="0" lang="en-US" b="1" i="0" u="none" strike="noStrike" cap="none" normalizeH="0" baseline="0" dirty="0" smtClean="0">
                <a:ln>
                  <a:noFill/>
                </a:ln>
                <a:effectLst/>
                <a:latin typeface="Adobe Garamond Pro" pitchFamily="18" charset="0"/>
                <a:ea typeface="Calibri" pitchFamily="34" charset="0"/>
                <a:cs typeface="Times New Roman" pitchFamily="18" charset="0"/>
                <a:hlinkClick r:id="rId5"/>
              </a:rPr>
              <a:t>www.wniaradio.com</a:t>
            </a:r>
            <a:r>
              <a:rPr kumimoji="0" lang="en-US" b="1" i="0" u="none" strike="noStrike" cap="none" normalizeH="0" baseline="0" dirty="0" smtClean="0">
                <a:ln>
                  <a:noFill/>
                </a:ln>
                <a:effectLst/>
                <a:latin typeface="Adobe Garamond Pro" pitchFamily="18" charset="0"/>
                <a:ea typeface="Calibri" pitchFamily="34" charset="0"/>
                <a:cs typeface="Times New Roman" pitchFamily="18" charset="0"/>
              </a:rPr>
              <a:t> and click “Listen Live”</a:t>
            </a:r>
            <a:endParaRPr kumimoji="0" lang="en-US" b="0" i="0" u="none" strike="noStrike" cap="none" normalizeH="0" baseline="0" dirty="0" smtClean="0">
              <a:ln>
                <a:noFill/>
              </a:ln>
              <a:effectLst/>
              <a:latin typeface="Arial" pitchFamily="34" charset="0"/>
              <a:cs typeface="Arial" pitchFamily="34" charset="0"/>
            </a:endParaRPr>
          </a:p>
        </p:txBody>
      </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1025" name="Rectangle 1"/>
          <p:cNvSpPr>
            <a:spLocks noChangeArrowheads="1"/>
          </p:cNvSpPr>
          <p:nvPr/>
        </p:nvSpPr>
        <p:spPr bwMode="auto">
          <a:xfrm>
            <a:off x="152400" y="1579632"/>
            <a:ext cx="8991600" cy="52783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2400" u="sng" dirty="0" smtClean="0">
                <a:solidFill>
                  <a:srgbClr val="65F52B"/>
                </a:solidFill>
                <a:latin typeface="Adobe Garamond Pro" pitchFamily="18" charset="0"/>
              </a:rPr>
              <a:t>Email: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1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Hello WNIA listeners. Here are the upcoming topics and guests for the new mental health and wellness radio show </a:t>
            </a:r>
            <a:r>
              <a:rPr kumimoji="0" lang="en-US" sz="2100" b="0" i="1"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Shrink Rap</a:t>
            </a:r>
            <a:r>
              <a:rPr kumimoji="0" lang="en-US" sz="21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 hosted by Dr. Bernadette Peters and Monica Romeo.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100" b="0" i="0" u="none" strike="noStrike" cap="none" normalizeH="0" baseline="0" dirty="0" smtClean="0">
                <a:ln>
                  <a:noFill/>
                </a:ln>
                <a:solidFill>
                  <a:srgbClr val="65F52B"/>
                </a:solidFill>
                <a:effectLst/>
                <a:latin typeface="Adobe Garamond Pro" pitchFamily="18" charset="0"/>
                <a:ea typeface="Calibri" pitchFamily="34" charset="0"/>
                <a:cs typeface="Times New Roman" pitchFamily="18" charset="0"/>
              </a:rPr>
              <a:t>April 20</a:t>
            </a:r>
            <a:r>
              <a:rPr kumimoji="0" lang="en-US" sz="2100" b="0" i="0" u="none" strike="noStrike" cap="none" normalizeH="0" baseline="30000" dirty="0" smtClean="0">
                <a:ln>
                  <a:noFill/>
                </a:ln>
                <a:solidFill>
                  <a:srgbClr val="65F52B"/>
                </a:solidFill>
                <a:effectLst/>
                <a:latin typeface="Adobe Garamond Pro" pitchFamily="18" charset="0"/>
                <a:ea typeface="Calibri" pitchFamily="34" charset="0"/>
                <a:cs typeface="Times New Roman" pitchFamily="18" charset="0"/>
              </a:rPr>
              <a:t>th</a:t>
            </a:r>
            <a:r>
              <a:rPr kumimoji="0" lang="en-US" sz="2100" b="0" i="0" u="none" strike="noStrike" cap="none" normalizeH="0" baseline="0" dirty="0" smtClean="0">
                <a:ln>
                  <a:noFill/>
                </a:ln>
                <a:solidFill>
                  <a:srgbClr val="65F52B"/>
                </a:solidFill>
                <a:effectLst/>
                <a:latin typeface="Adobe Garamond Pro" pitchFamily="18" charset="0"/>
                <a:ea typeface="Calibri" pitchFamily="34" charset="0"/>
                <a:cs typeface="Times New Roman" pitchFamily="18" charset="0"/>
              </a:rPr>
              <a:t>- Manage your Stress. </a:t>
            </a:r>
            <a:r>
              <a:rPr kumimoji="0" lang="en-US" sz="21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We know the end of semester can increase your stress levels! The hosts will provide tips on how to better manage stress and will include breathing and relaxation exercises on air.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100" b="0" i="0" u="none" strike="noStrike" cap="none" normalizeH="0" baseline="0" dirty="0" smtClean="0">
                <a:ln>
                  <a:noFill/>
                </a:ln>
                <a:solidFill>
                  <a:srgbClr val="65F52B"/>
                </a:solidFill>
                <a:effectLst/>
                <a:latin typeface="Adobe Garamond Pro" pitchFamily="18" charset="0"/>
                <a:ea typeface="Calibri" pitchFamily="34" charset="0"/>
                <a:cs typeface="Times New Roman" pitchFamily="18" charset="0"/>
              </a:rPr>
              <a:t>April 27</a:t>
            </a:r>
            <a:r>
              <a:rPr kumimoji="0" lang="en-US" sz="2100" b="0" i="0" u="none" strike="noStrike" cap="none" normalizeH="0" baseline="30000" dirty="0" smtClean="0">
                <a:ln>
                  <a:noFill/>
                </a:ln>
                <a:solidFill>
                  <a:srgbClr val="65F52B"/>
                </a:solidFill>
                <a:effectLst/>
                <a:latin typeface="Adobe Garamond Pro" pitchFamily="18" charset="0"/>
                <a:ea typeface="Calibri" pitchFamily="34" charset="0"/>
                <a:cs typeface="Times New Roman" pitchFamily="18" charset="0"/>
              </a:rPr>
              <a:t>th</a:t>
            </a:r>
            <a:r>
              <a:rPr kumimoji="0" lang="en-US" sz="2100" b="0" i="0" u="none" strike="noStrike" cap="none" normalizeH="0" baseline="0" dirty="0" smtClean="0">
                <a:ln>
                  <a:noFill/>
                </a:ln>
                <a:solidFill>
                  <a:srgbClr val="65F52B"/>
                </a:solidFill>
                <a:effectLst/>
                <a:latin typeface="Adobe Garamond Pro" pitchFamily="18" charset="0"/>
                <a:ea typeface="Calibri" pitchFamily="34" charset="0"/>
                <a:cs typeface="Times New Roman" pitchFamily="18" charset="0"/>
              </a:rPr>
              <a:t>- Sexual Assault Awareness Month. </a:t>
            </a:r>
            <a:r>
              <a:rPr kumimoji="0" lang="en-US" sz="21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The hosts will talk about facts and concerns related to sexual assault and will be inviting guest speaker John Barker, the Director of Campus Safety, to answer questions and talk about ways that students can help keep themselves safe.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1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1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Please call in with questions and thoughts. Listen carefully for chances to win prizes! </a:t>
            </a:r>
            <a:endParaRPr kumimoji="0" lang="en-US" sz="2100" b="0" i="0" u="none" strike="noStrike" cap="none" normalizeH="0" baseline="0" dirty="0" smtClean="0">
              <a:ln>
                <a:noFill/>
              </a:ln>
              <a:solidFill>
                <a:schemeClr val="tx1"/>
              </a:solidFill>
              <a:effectLst/>
              <a:latin typeface="Adobe Garamond Pro" pitchFamily="18" charset="0"/>
              <a:cs typeface="Arial" pitchFamily="34" charset="0"/>
            </a:endParaRP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228600" y="2057400"/>
            <a:ext cx="8915400" cy="3970318"/>
          </a:xfrm>
          <a:prstGeom prst="rect">
            <a:avLst/>
          </a:prstGeom>
          <a:noFill/>
        </p:spPr>
        <p:txBody>
          <a:bodyPr wrap="square" rtlCol="0">
            <a:spAutoFit/>
          </a:bodyPr>
          <a:lstStyle/>
          <a:p>
            <a:r>
              <a:rPr lang="en-US" sz="2800" u="sng" dirty="0" smtClean="0">
                <a:solidFill>
                  <a:srgbClr val="65F52B"/>
                </a:solidFill>
                <a:latin typeface="Adobe Garamond Pro" pitchFamily="18" charset="0"/>
              </a:rPr>
              <a:t>Fall 2009</a:t>
            </a:r>
          </a:p>
          <a:p>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1</a:t>
            </a:r>
            <a:r>
              <a:rPr lang="en-US" sz="2800" dirty="0" smtClean="0">
                <a:latin typeface="Adobe Garamond Pro" pitchFamily="18" charset="0"/>
              </a:rPr>
              <a:t>: Homesick/Transitions; student guest speakers</a:t>
            </a:r>
          </a:p>
          <a:p>
            <a:r>
              <a:rPr lang="en-US" sz="2800" dirty="0" smtClean="0">
                <a:solidFill>
                  <a:srgbClr val="65F52B"/>
                </a:solidFill>
                <a:latin typeface="Adobe Garamond Pro" pitchFamily="18" charset="0"/>
              </a:rPr>
              <a:t>Show 2</a:t>
            </a:r>
            <a:r>
              <a:rPr lang="en-US" sz="2800" dirty="0" smtClean="0">
                <a:latin typeface="Adobe Garamond Pro" pitchFamily="18" charset="0"/>
              </a:rPr>
              <a:t>: Education about Depression</a:t>
            </a:r>
          </a:p>
          <a:p>
            <a:r>
              <a:rPr lang="en-US" sz="2800" dirty="0" smtClean="0">
                <a:solidFill>
                  <a:srgbClr val="65F52B"/>
                </a:solidFill>
                <a:latin typeface="Adobe Garamond Pro" pitchFamily="18" charset="0"/>
              </a:rPr>
              <a:t>Show 3</a:t>
            </a:r>
            <a:r>
              <a:rPr lang="en-US" sz="2800" dirty="0" smtClean="0">
                <a:latin typeface="Adobe Garamond Pro" pitchFamily="18" charset="0"/>
              </a:rPr>
              <a:t>: H1N1: Myth versus Fact </a:t>
            </a:r>
          </a:p>
          <a:p>
            <a:r>
              <a:rPr lang="en-US" sz="2800" dirty="0" smtClean="0">
                <a:solidFill>
                  <a:srgbClr val="65F52B"/>
                </a:solidFill>
                <a:latin typeface="Adobe Garamond Pro" pitchFamily="18" charset="0"/>
              </a:rPr>
              <a:t>Show 4</a:t>
            </a:r>
            <a:r>
              <a:rPr lang="en-US" sz="2800" dirty="0" smtClean="0">
                <a:latin typeface="Adobe Garamond Pro" pitchFamily="18" charset="0"/>
              </a:rPr>
              <a:t>: Confessions of a Bartender </a:t>
            </a:r>
            <a:r>
              <a:rPr lang="en-US" sz="2000" dirty="0" smtClean="0">
                <a:solidFill>
                  <a:srgbClr val="65F52B"/>
                </a:solidFill>
                <a:latin typeface="Adobe Garamond Pro" pitchFamily="18" charset="0"/>
              </a:rPr>
              <a:t>{sound clip}</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5</a:t>
            </a:r>
            <a:r>
              <a:rPr lang="en-US" sz="2800" dirty="0" smtClean="0">
                <a:latin typeface="Adobe Garamond Pro" pitchFamily="18" charset="0"/>
              </a:rPr>
              <a:t>: Date Rape Drugs</a:t>
            </a:r>
          </a:p>
          <a:p>
            <a:r>
              <a:rPr lang="en-US" sz="2800" dirty="0" smtClean="0">
                <a:solidFill>
                  <a:srgbClr val="65F52B"/>
                </a:solidFill>
                <a:latin typeface="Adobe Garamond Pro" pitchFamily="18" charset="0"/>
              </a:rPr>
              <a:t>Show 6</a:t>
            </a:r>
            <a:r>
              <a:rPr lang="en-US" sz="2800" dirty="0" smtClean="0">
                <a:latin typeface="Adobe Garamond Pro" pitchFamily="18" charset="0"/>
              </a:rPr>
              <a:t>: Healthy Relationships</a:t>
            </a:r>
          </a:p>
          <a:p>
            <a:endParaRPr lang="en-US" sz="2800" dirty="0" smtClean="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228600" y="1524000"/>
            <a:ext cx="3540200" cy="492443"/>
          </a:xfrm>
          <a:prstGeom prst="rect">
            <a:avLst/>
          </a:prstGeom>
        </p:spPr>
        <p:txBody>
          <a:bodyPr wrap="none">
            <a:spAutoFit/>
          </a:bodyPr>
          <a:lstStyle/>
          <a:p>
            <a:pPr lvl="0" fontAlgn="base">
              <a:spcBef>
                <a:spcPct val="0"/>
              </a:spcBef>
              <a:spcAft>
                <a:spcPct val="0"/>
              </a:spcAft>
            </a:pPr>
            <a:r>
              <a:rPr lang="en-US" sz="2600" u="sng" dirty="0" smtClean="0">
                <a:solidFill>
                  <a:srgbClr val="65F52B"/>
                </a:solidFill>
                <a:latin typeface="Adobe Garamond Pro" pitchFamily="18" charset="0"/>
                <a:ea typeface="Times New Roman" pitchFamily="18" charset="0"/>
                <a:cs typeface="Arial" pitchFamily="34" charset="0"/>
              </a:rPr>
              <a:t>Sample Questions: H1N1</a:t>
            </a:r>
          </a:p>
        </p:txBody>
      </p:sp>
      <p:sp>
        <p:nvSpPr>
          <p:cNvPr id="4" name="TextBox 3"/>
          <p:cNvSpPr txBox="1"/>
          <p:nvPr/>
        </p:nvSpPr>
        <p:spPr>
          <a:xfrm>
            <a:off x="228600" y="2133600"/>
            <a:ext cx="8915400" cy="4524315"/>
          </a:xfrm>
          <a:prstGeom prst="rect">
            <a:avLst/>
          </a:prstGeom>
          <a:noFill/>
        </p:spPr>
        <p:txBody>
          <a:bodyPr wrap="square" rtlCol="0">
            <a:spAutoFit/>
          </a:bodyPr>
          <a:lstStyle/>
          <a:p>
            <a:r>
              <a:rPr lang="en-US" sz="2400" dirty="0" smtClean="0">
                <a:latin typeface="Adobe Garamond Pro" pitchFamily="18" charset="0"/>
              </a:rPr>
              <a:t>1. What is H1NI? What are the symptoms? </a:t>
            </a:r>
          </a:p>
          <a:p>
            <a:r>
              <a:rPr lang="en-US" sz="2400" dirty="0" smtClean="0">
                <a:latin typeface="Adobe Garamond Pro" pitchFamily="18" charset="0"/>
              </a:rPr>
              <a:t>2. How is it different from the regular influenza?</a:t>
            </a:r>
          </a:p>
          <a:p>
            <a:r>
              <a:rPr lang="en-US" sz="2400" dirty="0" smtClean="0">
                <a:latin typeface="Adobe Garamond Pro" pitchFamily="18" charset="0"/>
              </a:rPr>
              <a:t>3. Please explain how a nasal vaccine works as opposed to the shot version.</a:t>
            </a:r>
          </a:p>
          <a:p>
            <a:r>
              <a:rPr lang="en-US" sz="2400" dirty="0" smtClean="0">
                <a:latin typeface="Adobe Garamond Pro" pitchFamily="18" charset="0"/>
              </a:rPr>
              <a:t>4. Is it more serious that the “normal flu” in terms of lethality?</a:t>
            </a:r>
          </a:p>
          <a:p>
            <a:r>
              <a:rPr lang="en-US" sz="2400" dirty="0" smtClean="0">
                <a:latin typeface="Adobe Garamond Pro" pitchFamily="18" charset="0"/>
              </a:rPr>
              <a:t>5. What can people do to help prevent getting H1N1?</a:t>
            </a:r>
          </a:p>
          <a:p>
            <a:r>
              <a:rPr lang="en-US" sz="2400" dirty="0" smtClean="0">
                <a:latin typeface="Adobe Garamond Pro" pitchFamily="18" charset="0"/>
              </a:rPr>
              <a:t>6. What should people do who contract suspect they have H1N1? </a:t>
            </a:r>
          </a:p>
          <a:p>
            <a:r>
              <a:rPr lang="en-US" sz="2400" dirty="0" smtClean="0">
                <a:latin typeface="Adobe Garamond Pro" pitchFamily="18" charset="0"/>
              </a:rPr>
              <a:t>7. What are rumors/myths you have heard about H1N1?</a:t>
            </a:r>
          </a:p>
          <a:p>
            <a:r>
              <a:rPr lang="en-US" sz="2400" dirty="0" smtClean="0">
                <a:latin typeface="Adobe Garamond Pro" pitchFamily="18" charset="0"/>
              </a:rPr>
              <a:t>8. Has anyone from our campus died from H1N1? Is it possible?</a:t>
            </a:r>
          </a:p>
          <a:p>
            <a:r>
              <a:rPr lang="en-US" sz="2400" dirty="0" smtClean="0">
                <a:latin typeface="Adobe Garamond Pro" pitchFamily="18" charset="0"/>
              </a:rPr>
              <a:t>9. What should students know about Health Services in terms of H1N1? </a:t>
            </a:r>
          </a:p>
          <a:p>
            <a:r>
              <a:rPr lang="en-US" sz="2400" dirty="0" smtClean="0">
                <a:latin typeface="Adobe Garamond Pro" pitchFamily="18" charset="0"/>
              </a:rPr>
              <a:t>10. What is the difference between the regular flu shot and the H1N1? Where can I go for a flu shot? </a:t>
            </a:r>
            <a:endParaRPr lang="en-US" sz="2400" dirty="0">
              <a:latin typeface="Adobe Garamond Pro" pitchFamily="18" charset="0"/>
            </a:endParaRP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4" name="Rectangle 3"/>
          <p:cNvSpPr/>
          <p:nvPr/>
        </p:nvSpPr>
        <p:spPr>
          <a:xfrm>
            <a:off x="152400" y="2057400"/>
            <a:ext cx="8991600" cy="3970318"/>
          </a:xfrm>
          <a:prstGeom prst="rect">
            <a:avLst/>
          </a:prstGeom>
        </p:spPr>
        <p:txBody>
          <a:bodyPr wrap="square">
            <a:spAutoFit/>
          </a:bodyPr>
          <a:lstStyle/>
          <a:p>
            <a:r>
              <a:rPr lang="en-US" sz="2800" u="sng" dirty="0" smtClean="0">
                <a:solidFill>
                  <a:srgbClr val="65F52B"/>
                </a:solidFill>
                <a:latin typeface="Adobe Garamond Pro" pitchFamily="18" charset="0"/>
              </a:rPr>
              <a:t>Fall 2009</a:t>
            </a:r>
            <a:r>
              <a:rPr lang="en-US" sz="2800" dirty="0" smtClean="0">
                <a:solidFill>
                  <a:srgbClr val="65F52B"/>
                </a:solidFill>
                <a:latin typeface="Adobe Garamond Pro" pitchFamily="18" charset="0"/>
              </a:rPr>
              <a:t/>
            </a:r>
            <a:br>
              <a:rPr lang="en-US" sz="2800" dirty="0" smtClean="0">
                <a:solidFill>
                  <a:srgbClr val="65F52B"/>
                </a:solidFill>
                <a:latin typeface="Adobe Garamond Pro" pitchFamily="18" charset="0"/>
              </a:rPr>
            </a:b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7</a:t>
            </a:r>
            <a:r>
              <a:rPr lang="en-US" sz="2800" dirty="0" smtClean="0">
                <a:latin typeface="Adobe Garamond Pro" pitchFamily="18" charset="0"/>
              </a:rPr>
              <a:t>:  International Week</a:t>
            </a:r>
          </a:p>
          <a:p>
            <a:r>
              <a:rPr lang="en-US" sz="2800" dirty="0" smtClean="0">
                <a:solidFill>
                  <a:srgbClr val="65F52B"/>
                </a:solidFill>
                <a:latin typeface="Adobe Garamond Pro" pitchFamily="18" charset="0"/>
              </a:rPr>
              <a:t>Show 8</a:t>
            </a:r>
            <a:r>
              <a:rPr lang="en-US" sz="2800" dirty="0" smtClean="0">
                <a:latin typeface="Adobe Garamond Pro" pitchFamily="18" charset="0"/>
              </a:rPr>
              <a:t>:  Managing your Grief through the Holidays</a:t>
            </a:r>
          </a:p>
          <a:p>
            <a:r>
              <a:rPr lang="en-US" sz="2800" dirty="0" smtClean="0">
                <a:solidFill>
                  <a:srgbClr val="65F52B"/>
                </a:solidFill>
                <a:latin typeface="Adobe Garamond Pro" pitchFamily="18" charset="0"/>
              </a:rPr>
              <a:t>Show 9</a:t>
            </a:r>
            <a:r>
              <a:rPr lang="en-US" sz="2800" dirty="0" smtClean="0">
                <a:latin typeface="Adobe Garamond Pro" pitchFamily="18" charset="0"/>
              </a:rPr>
              <a:t>:  All about the SELF</a:t>
            </a:r>
          </a:p>
          <a:p>
            <a:r>
              <a:rPr lang="en-US" sz="2800" dirty="0" smtClean="0">
                <a:solidFill>
                  <a:srgbClr val="65F52B"/>
                </a:solidFill>
                <a:latin typeface="Adobe Garamond Pro" pitchFamily="18" charset="0"/>
              </a:rPr>
              <a:t>Show 10</a:t>
            </a:r>
            <a:r>
              <a:rPr lang="en-US" sz="2800" dirty="0" smtClean="0">
                <a:latin typeface="Adobe Garamond Pro" pitchFamily="18" charset="0"/>
              </a:rPr>
              <a:t>: Learning to be Mindful</a:t>
            </a:r>
            <a:r>
              <a:rPr lang="en-US" sz="2800" dirty="0" smtClean="0">
                <a:solidFill>
                  <a:srgbClr val="65F52B"/>
                </a:solidFill>
                <a:latin typeface="Adobe Garamond Pro" pitchFamily="18" charset="0"/>
              </a:rPr>
              <a:t> </a:t>
            </a:r>
            <a:r>
              <a:rPr lang="en-US" sz="2000" dirty="0" smtClean="0">
                <a:solidFill>
                  <a:srgbClr val="65F52B"/>
                </a:solidFill>
                <a:latin typeface="Adobe Garamond Pro" pitchFamily="18" charset="0"/>
              </a:rPr>
              <a:t>{sound clip}</a:t>
            </a:r>
            <a:endParaRPr lang="en-US" sz="2800" dirty="0" smtClean="0">
              <a:latin typeface="Adobe Garamond Pro" pitchFamily="18" charset="0"/>
            </a:endParaRPr>
          </a:p>
          <a:p>
            <a:r>
              <a:rPr lang="en-US" sz="2800" dirty="0" smtClean="0">
                <a:solidFill>
                  <a:srgbClr val="65F52B"/>
                </a:solidFill>
                <a:latin typeface="Adobe Garamond Pro" pitchFamily="18" charset="0"/>
              </a:rPr>
              <a:t>Show 11</a:t>
            </a:r>
            <a:r>
              <a:rPr lang="en-US" sz="2800" dirty="0" smtClean="0">
                <a:latin typeface="Adobe Garamond Pro" pitchFamily="18" charset="0"/>
              </a:rPr>
              <a:t>: Keeping your Sanity over the </a:t>
            </a:r>
            <a:r>
              <a:rPr lang="en-US" sz="2800" dirty="0" smtClean="0">
                <a:latin typeface="Adobe Garamond Pro" pitchFamily="18" charset="0"/>
              </a:rPr>
              <a:t>Holiday</a:t>
            </a:r>
          </a:p>
          <a:p>
            <a:r>
              <a:rPr lang="en-US" sz="2800" dirty="0" smtClean="0">
                <a:latin typeface="Adobe Garamond Pro" pitchFamily="18" charset="0"/>
              </a:rPr>
              <a:t> </a:t>
            </a:r>
            <a:r>
              <a:rPr lang="en-US" sz="2000" dirty="0" smtClean="0">
                <a:latin typeface="Adobe Garamond Pro" pitchFamily="18" charset="0"/>
                <a:hlinkClick r:id="rId3"/>
              </a:rPr>
              <a:t>David Letterman's Top 10</a:t>
            </a:r>
            <a:endParaRPr lang="en-US" sz="2800" dirty="0" smtClean="0">
              <a:latin typeface="Adobe Garamond Pro" pitchFamily="18" charset="0"/>
            </a:endParaRPr>
          </a:p>
          <a:p>
            <a:pPr lvl="1">
              <a:buFont typeface="Arial" pitchFamily="34" charset="0"/>
              <a:buChar char="•"/>
            </a:pPr>
            <a:endParaRPr lang="en-US" sz="28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228600" y="1828800"/>
            <a:ext cx="8686800" cy="4832092"/>
          </a:xfrm>
          <a:prstGeom prst="rect">
            <a:avLst/>
          </a:prstGeom>
          <a:noFill/>
        </p:spPr>
        <p:txBody>
          <a:bodyPr wrap="square" rtlCol="0">
            <a:spAutoFit/>
          </a:bodyPr>
          <a:lstStyle/>
          <a:p>
            <a:endParaRPr lang="en-US" sz="2800" u="sng" dirty="0" smtClean="0">
              <a:solidFill>
                <a:srgbClr val="65F52B"/>
              </a:solidFill>
              <a:latin typeface="Adobe Garamond Pro" pitchFamily="18" charset="0"/>
            </a:endParaRPr>
          </a:p>
          <a:p>
            <a:r>
              <a:rPr lang="en-US" sz="2800" u="sng" dirty="0" smtClean="0">
                <a:solidFill>
                  <a:srgbClr val="65F52B"/>
                </a:solidFill>
                <a:latin typeface="Adobe Garamond Pro" pitchFamily="18" charset="0"/>
              </a:rPr>
              <a:t>Spring 2010-</a:t>
            </a:r>
            <a:r>
              <a:rPr lang="en-US" sz="2800" dirty="0" smtClean="0">
                <a:solidFill>
                  <a:srgbClr val="65F52B"/>
                </a:solidFill>
                <a:latin typeface="Adobe Garamond Pro" pitchFamily="18" charset="0"/>
              </a:rPr>
              <a:t> SOLO </a:t>
            </a:r>
          </a:p>
          <a:p>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1: </a:t>
            </a:r>
            <a:r>
              <a:rPr lang="en-US" sz="2800" dirty="0" smtClean="0">
                <a:latin typeface="Adobe Garamond Pro" pitchFamily="18" charset="0"/>
              </a:rPr>
              <a:t>Interview with Campus Activities</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2: </a:t>
            </a:r>
            <a:r>
              <a:rPr lang="en-US" sz="2800" dirty="0" smtClean="0">
                <a:latin typeface="Adobe Garamond Pro" pitchFamily="18" charset="0"/>
              </a:rPr>
              <a:t>All about Love </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3: </a:t>
            </a:r>
            <a:r>
              <a:rPr lang="en-US" sz="2800" dirty="0" smtClean="0">
                <a:latin typeface="Adobe Garamond Pro" pitchFamily="18" charset="0"/>
              </a:rPr>
              <a:t>Interview with Career Services</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4: </a:t>
            </a:r>
            <a:r>
              <a:rPr lang="en-US" sz="2800" dirty="0" smtClean="0">
                <a:latin typeface="Adobe Garamond Pro" pitchFamily="18" charset="0"/>
              </a:rPr>
              <a:t>Eating Disorders: Signs, symptoms and interventions</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5: </a:t>
            </a:r>
            <a:r>
              <a:rPr lang="en-US" sz="2800" dirty="0" smtClean="0">
                <a:latin typeface="Adobe Garamond Pro" pitchFamily="18" charset="0"/>
              </a:rPr>
              <a:t>Interview with Campus Ministry</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6: </a:t>
            </a:r>
            <a:r>
              <a:rPr lang="en-US" sz="2800" dirty="0" smtClean="0">
                <a:latin typeface="Adobe Garamond Pro" pitchFamily="18" charset="0"/>
              </a:rPr>
              <a:t>Interview with Kiernan Center Staff</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7: </a:t>
            </a:r>
            <a:r>
              <a:rPr lang="en-US" sz="2800" dirty="0" smtClean="0">
                <a:latin typeface="Adobe Garamond Pro" pitchFamily="18" charset="0"/>
              </a:rPr>
              <a:t>If you have questions, he has answers </a:t>
            </a:r>
            <a:r>
              <a:rPr lang="en-US" sz="2800" dirty="0" smtClean="0">
                <a:latin typeface="Adobe Garamond Pro" pitchFamily="18" charset="0"/>
              </a:rPr>
              <a:t>(Dating Relationships) </a:t>
            </a:r>
            <a:r>
              <a:rPr lang="en-US" sz="2000" dirty="0" smtClean="0">
                <a:solidFill>
                  <a:srgbClr val="65F52B"/>
                </a:solidFill>
                <a:latin typeface="Adobe Garamond Pro" pitchFamily="18" charset="0"/>
              </a:rPr>
              <a:t>{sound </a:t>
            </a:r>
            <a:r>
              <a:rPr lang="en-US" sz="2000" dirty="0" smtClean="0">
                <a:solidFill>
                  <a:srgbClr val="65F52B"/>
                </a:solidFill>
                <a:latin typeface="Adobe Garamond Pro" pitchFamily="18" charset="0"/>
              </a:rPr>
              <a:t>clip}</a:t>
            </a:r>
          </a:p>
        </p:txBody>
      </p:sp>
      <p:pic>
        <p:nvPicPr>
          <p:cNvPr id="20482" name="Picture 2" descr="C:\Users\bpeters\AppData\Local\Microsoft\Windows\Temporary Internet Files\Content.IE5\BTGCFM98\MC900423151[1].wmf"/>
          <p:cNvPicPr>
            <a:picLocks noChangeAspect="1" noChangeArrowheads="1"/>
          </p:cNvPicPr>
          <p:nvPr/>
        </p:nvPicPr>
        <p:blipFill>
          <a:blip r:embed="rId3" cstate="print"/>
          <a:srcRect/>
          <a:stretch>
            <a:fillRect/>
          </a:stretch>
        </p:blipFill>
        <p:spPr bwMode="auto">
          <a:xfrm>
            <a:off x="3429000" y="2209800"/>
            <a:ext cx="609143" cy="609143"/>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smtClean="0"/>
              <a:t>Using Campus Radio to Promote Student Wellness</a:t>
            </a:r>
            <a:endParaRPr lang="en-US" dirty="0"/>
          </a:p>
        </p:txBody>
      </p:sp>
      <p:sp>
        <p:nvSpPr>
          <p:cNvPr id="53249" name="Rectangle 1"/>
          <p:cNvSpPr>
            <a:spLocks noChangeArrowheads="1"/>
          </p:cNvSpPr>
          <p:nvPr/>
        </p:nvSpPr>
        <p:spPr bwMode="auto">
          <a:xfrm>
            <a:off x="304800" y="1935778"/>
            <a:ext cx="88392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1. Tell us about your bartending history/experience? (years, which bars, current experience)</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2. What got you into bartending?</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3.  Tell us about things you observed in regards to poor decision making among patrons.</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4. Have you had experience with date rape drugs (e.g., observed someone slipping it into a drink, aware that bartenders/bouncers were paid to put in a drink, etc). </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5. Words of advice for bar goers to avoid getting slipped a </a:t>
            </a:r>
            <a:r>
              <a:rPr kumimoji="0" lang="en-US" sz="2000" b="0" i="0" u="none" strike="noStrike" cap="none" normalizeH="0" baseline="0" dirty="0" err="1" smtClean="0">
                <a:ln>
                  <a:noFill/>
                </a:ln>
                <a:solidFill>
                  <a:schemeClr val="tx1"/>
                </a:solidFill>
                <a:effectLst/>
                <a:latin typeface="Adobe Garamond Pro" pitchFamily="18" charset="0"/>
                <a:ea typeface="Calibri" pitchFamily="34" charset="0"/>
                <a:cs typeface="Times New Roman" pitchFamily="18" charset="0"/>
              </a:rPr>
              <a:t>roofie</a:t>
            </a: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 Other ways to stay safe while drinking?</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6. Two words: Bar fight. Tell us about some memorable ones. </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7. Have you witness assaults or harassment based on minority status such as </a:t>
            </a:r>
            <a:r>
              <a:rPr kumimoji="0" lang="en-US" sz="2000" b="0" i="0" u="none" strike="noStrike" cap="none" normalizeH="0" baseline="0" dirty="0" err="1" smtClean="0">
                <a:ln>
                  <a:noFill/>
                </a:ln>
                <a:solidFill>
                  <a:schemeClr val="tx1"/>
                </a:solidFill>
                <a:effectLst/>
                <a:latin typeface="Adobe Garamond Pro" pitchFamily="18" charset="0"/>
                <a:ea typeface="Calibri" pitchFamily="34" charset="0"/>
                <a:cs typeface="Times New Roman" pitchFamily="18" charset="0"/>
              </a:rPr>
              <a:t>LGBT</a:t>
            </a: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 race, SES? </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8. What are some misconceptions about being a bartender?</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9. What is your favorite you-would-not-have-believed-it-could-happen-if-you-did-not-personally-witness-it story?</a:t>
            </a:r>
            <a:endParaRPr kumimoji="0" lang="en-US" sz="2000" b="0" i="0" u="none" strike="noStrike" cap="none" normalizeH="0" baseline="0" dirty="0" smtClean="0">
              <a:ln>
                <a:noFill/>
              </a:ln>
              <a:solidFill>
                <a:schemeClr val="tx1"/>
              </a:solidFill>
              <a:effectLst/>
              <a:latin typeface="Adobe Garamond Pro"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dobe Garamond Pro" pitchFamily="18" charset="0"/>
                <a:ea typeface="Calibri" pitchFamily="34" charset="0"/>
                <a:cs typeface="Times New Roman" pitchFamily="18" charset="0"/>
              </a:rPr>
              <a:t>10. What is your worst memory as a bartender?  </a:t>
            </a:r>
            <a:r>
              <a:rPr kumimoji="0" lang="en-US" sz="1900" b="0" i="0" u="none" strike="noStrike" cap="none" normalizeH="0" baseline="0" dirty="0" smtClean="0">
                <a:ln>
                  <a:noFill/>
                </a:ln>
                <a:solidFill>
                  <a:srgbClr val="65F52B"/>
                </a:solidFill>
                <a:effectLst/>
                <a:latin typeface="Adobe Garamond Pro" pitchFamily="18" charset="0"/>
                <a:ea typeface="Calibri" pitchFamily="34" charset="0"/>
                <a:cs typeface="Times New Roman" pitchFamily="18" charset="0"/>
              </a:rPr>
              <a:t>{sound clip}</a:t>
            </a:r>
            <a:endParaRPr kumimoji="0" lang="en-US" sz="1900" b="0" i="0" u="none" strike="noStrike" cap="none" normalizeH="0" baseline="0" dirty="0" smtClean="0">
              <a:ln>
                <a:noFill/>
              </a:ln>
              <a:solidFill>
                <a:srgbClr val="65F52B"/>
              </a:solidFill>
              <a:effectLst/>
              <a:latin typeface="Adobe Garamond Pro" pitchFamily="18" charset="0"/>
              <a:cs typeface="Arial" pitchFamily="34" charset="0"/>
            </a:endParaRPr>
          </a:p>
        </p:txBody>
      </p:sp>
      <p:sp>
        <p:nvSpPr>
          <p:cNvPr id="4" name="Rectangle 3"/>
          <p:cNvSpPr/>
          <p:nvPr/>
        </p:nvSpPr>
        <p:spPr>
          <a:xfrm>
            <a:off x="304800" y="1447800"/>
            <a:ext cx="4194161" cy="400110"/>
          </a:xfrm>
          <a:prstGeom prst="rect">
            <a:avLst/>
          </a:prstGeom>
        </p:spPr>
        <p:txBody>
          <a:bodyPr wrap="none">
            <a:spAutoFit/>
          </a:bodyPr>
          <a:lstStyle/>
          <a:p>
            <a:pPr lvl="0" fontAlgn="base">
              <a:spcBef>
                <a:spcPct val="0"/>
              </a:spcBef>
              <a:spcAft>
                <a:spcPct val="0"/>
              </a:spcAft>
            </a:pPr>
            <a:r>
              <a:rPr lang="en-US" sz="2000" u="sng" dirty="0" smtClean="0">
                <a:solidFill>
                  <a:srgbClr val="65F52B"/>
                </a:solidFill>
                <a:latin typeface="Adobe Garamond Pro" pitchFamily="18" charset="0"/>
                <a:ea typeface="Times New Roman" pitchFamily="18" charset="0"/>
                <a:cs typeface="Arial" pitchFamily="34" charset="0"/>
              </a:rPr>
              <a:t>Sample Questions: Dating Relationships</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Using Campus Radio to Promote Student Wellness</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000" dirty="0" smtClean="0">
                <a:hlinkClick r:id="rId3"/>
              </a:rPr>
              <a:t>Niagara University </a:t>
            </a:r>
            <a:endParaRPr lang="en-US" sz="2000" dirty="0" smtClean="0"/>
          </a:p>
          <a:p>
            <a:pPr lvl="1"/>
            <a:endParaRPr lang="en-US" dirty="0"/>
          </a:p>
        </p:txBody>
      </p:sp>
      <p:pic>
        <p:nvPicPr>
          <p:cNvPr id="4" name="Picture 3" descr="landscape1.jpg"/>
          <p:cNvPicPr>
            <a:picLocks noChangeAspect="1"/>
          </p:cNvPicPr>
          <p:nvPr/>
        </p:nvPicPr>
        <p:blipFill>
          <a:blip r:embed="rId4" cstate="print"/>
          <a:stretch>
            <a:fillRect/>
          </a:stretch>
        </p:blipFill>
        <p:spPr>
          <a:xfrm>
            <a:off x="7391400" y="2209800"/>
            <a:ext cx="1605844" cy="1600200"/>
          </a:xfrm>
          <a:prstGeom prst="rect">
            <a:avLst/>
          </a:prstGeom>
        </p:spPr>
      </p:pic>
      <p:pic>
        <p:nvPicPr>
          <p:cNvPr id="5" name="Picture 4" descr="landscape2.jpg"/>
          <p:cNvPicPr>
            <a:picLocks noChangeAspect="1"/>
          </p:cNvPicPr>
          <p:nvPr/>
        </p:nvPicPr>
        <p:blipFill>
          <a:blip r:embed="rId5" cstate="print"/>
          <a:stretch>
            <a:fillRect/>
          </a:stretch>
        </p:blipFill>
        <p:spPr>
          <a:xfrm>
            <a:off x="3276600" y="4572000"/>
            <a:ext cx="2590800" cy="2057400"/>
          </a:xfrm>
          <a:prstGeom prst="rect">
            <a:avLst/>
          </a:prstGeom>
        </p:spPr>
      </p:pic>
      <p:pic>
        <p:nvPicPr>
          <p:cNvPr id="6" name="Picture 5" descr="landscape3.jpg"/>
          <p:cNvPicPr>
            <a:picLocks noChangeAspect="1"/>
          </p:cNvPicPr>
          <p:nvPr/>
        </p:nvPicPr>
        <p:blipFill>
          <a:blip r:embed="rId6" cstate="print"/>
          <a:stretch>
            <a:fillRect/>
          </a:stretch>
        </p:blipFill>
        <p:spPr>
          <a:xfrm>
            <a:off x="152400" y="2209800"/>
            <a:ext cx="1600200" cy="1600200"/>
          </a:xfrm>
          <a:prstGeom prst="rect">
            <a:avLst/>
          </a:prstGeom>
        </p:spPr>
      </p:pic>
      <p:pic>
        <p:nvPicPr>
          <p:cNvPr id="7" name="Picture 6" descr="landscape4.jpg"/>
          <p:cNvPicPr>
            <a:picLocks noChangeAspect="1"/>
          </p:cNvPicPr>
          <p:nvPr/>
        </p:nvPicPr>
        <p:blipFill>
          <a:blip r:embed="rId7" cstate="print"/>
          <a:stretch>
            <a:fillRect/>
          </a:stretch>
        </p:blipFill>
        <p:spPr>
          <a:xfrm>
            <a:off x="7086600" y="4800600"/>
            <a:ext cx="1828800" cy="1828800"/>
          </a:xfrm>
          <a:prstGeom prst="rect">
            <a:avLst/>
          </a:prstGeom>
        </p:spPr>
      </p:pic>
      <p:pic>
        <p:nvPicPr>
          <p:cNvPr id="8" name="Picture 7" descr="landscape5.jpg"/>
          <p:cNvPicPr>
            <a:picLocks noChangeAspect="1"/>
          </p:cNvPicPr>
          <p:nvPr/>
        </p:nvPicPr>
        <p:blipFill>
          <a:blip r:embed="rId8" cstate="print"/>
          <a:stretch>
            <a:fillRect/>
          </a:stretch>
        </p:blipFill>
        <p:spPr>
          <a:xfrm>
            <a:off x="152400" y="4876800"/>
            <a:ext cx="1752600" cy="1752600"/>
          </a:xfrm>
          <a:prstGeom prst="rect">
            <a:avLst/>
          </a:prstGeom>
        </p:spPr>
      </p:pic>
      <p:pic>
        <p:nvPicPr>
          <p:cNvPr id="9" name="Picture 8" descr="NU lawn.jpg"/>
          <p:cNvPicPr>
            <a:picLocks noChangeAspect="1"/>
          </p:cNvPicPr>
          <p:nvPr/>
        </p:nvPicPr>
        <p:blipFill>
          <a:blip r:embed="rId9" cstate="print"/>
          <a:stretch>
            <a:fillRect/>
          </a:stretch>
        </p:blipFill>
        <p:spPr>
          <a:xfrm>
            <a:off x="2057400" y="2209800"/>
            <a:ext cx="5136152" cy="2209800"/>
          </a:xfrm>
          <a:prstGeom prst="rect">
            <a:avLst/>
          </a:prstGeom>
        </p:spPr>
      </p:pic>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152400" y="1828800"/>
            <a:ext cx="8991600" cy="4431983"/>
          </a:xfrm>
          <a:prstGeom prst="rect">
            <a:avLst/>
          </a:prstGeom>
        </p:spPr>
        <p:txBody>
          <a:bodyPr wrap="square">
            <a:spAutoFit/>
          </a:bodyPr>
          <a:lstStyle/>
          <a:p>
            <a:r>
              <a:rPr lang="en-US" sz="3000" u="sng" dirty="0" smtClean="0">
                <a:solidFill>
                  <a:srgbClr val="65F52B"/>
                </a:solidFill>
                <a:latin typeface="Adobe Garamond Pro" pitchFamily="18" charset="0"/>
              </a:rPr>
              <a:t>Spring 2010</a:t>
            </a:r>
          </a:p>
          <a:p>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8:  </a:t>
            </a:r>
            <a:r>
              <a:rPr lang="en-US" sz="2800" dirty="0" smtClean="0">
                <a:latin typeface="Adobe Garamond Pro" pitchFamily="18" charset="0"/>
              </a:rPr>
              <a:t>The 100 Simple Secrets of Happy People Tips and 	    other Stress Busters</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9:  </a:t>
            </a:r>
            <a:r>
              <a:rPr lang="en-US" sz="2800" dirty="0" smtClean="0">
                <a:latin typeface="Adobe Garamond Pro" pitchFamily="18" charset="0"/>
              </a:rPr>
              <a:t>Interview with Theresa Berg, Associate Director of 	     Athletics</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10: </a:t>
            </a:r>
            <a:r>
              <a:rPr lang="en-US" sz="2800" dirty="0" smtClean="0">
                <a:latin typeface="Adobe Garamond Pro" pitchFamily="18" charset="0"/>
              </a:rPr>
              <a:t>Sexual Assault Awareness Month</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11: </a:t>
            </a:r>
            <a:r>
              <a:rPr lang="en-US" sz="2800" dirty="0" smtClean="0">
                <a:latin typeface="Adobe Garamond Pro" pitchFamily="18" charset="0"/>
              </a:rPr>
              <a:t>Learning how to </a:t>
            </a:r>
            <a:r>
              <a:rPr lang="en-US" sz="2800" dirty="0" smtClean="0">
                <a:latin typeface="Adobe Garamond Pro" pitchFamily="18" charset="0"/>
              </a:rPr>
              <a:t>Achieve </a:t>
            </a:r>
            <a:r>
              <a:rPr lang="en-US" sz="2800" dirty="0" smtClean="0">
                <a:latin typeface="Adobe Garamond Pro" pitchFamily="18" charset="0"/>
              </a:rPr>
              <a:t>your </a:t>
            </a:r>
            <a:r>
              <a:rPr lang="en-US" sz="2800" dirty="0" smtClean="0">
                <a:latin typeface="Adobe Garamond Pro" pitchFamily="18" charset="0"/>
              </a:rPr>
              <a:t>Personal </a:t>
            </a:r>
            <a:r>
              <a:rPr lang="en-US" sz="2800" dirty="0" smtClean="0">
                <a:latin typeface="Adobe Garamond Pro" pitchFamily="18" charset="0"/>
              </a:rPr>
              <a:t>Health and 	     Wellness </a:t>
            </a:r>
            <a:r>
              <a:rPr lang="en-US" dirty="0" smtClean="0">
                <a:solidFill>
                  <a:srgbClr val="65F52B"/>
                </a:solidFill>
                <a:latin typeface="Adobe Garamond Pro" pitchFamily="18" charset="0"/>
              </a:rPr>
              <a:t>{sound clip}</a:t>
            </a:r>
            <a:endParaRPr lang="en-US" sz="2800" dirty="0" smtClean="0">
              <a:solidFill>
                <a:srgbClr val="65F52B"/>
              </a:solidFill>
              <a:latin typeface="Adobe Garamond Pro" pitchFamily="18" charset="0"/>
            </a:endParaRPr>
          </a:p>
          <a:p>
            <a:r>
              <a:rPr lang="en-US" sz="2800" dirty="0" smtClean="0">
                <a:solidFill>
                  <a:srgbClr val="65F52B"/>
                </a:solidFill>
                <a:latin typeface="Adobe Garamond Pro" pitchFamily="18" charset="0"/>
              </a:rPr>
              <a:t>Show 12: </a:t>
            </a:r>
            <a:r>
              <a:rPr lang="en-US" sz="2800" dirty="0" smtClean="0">
                <a:latin typeface="Adobe Garamond Pro" pitchFamily="18" charset="0"/>
              </a:rPr>
              <a:t>Summer </a:t>
            </a:r>
            <a:r>
              <a:rPr lang="en-US" sz="2800" dirty="0" err="1" smtClean="0">
                <a:latin typeface="Adobe Garamond Pro" pitchFamily="18" charset="0"/>
              </a:rPr>
              <a:t>Luvin</a:t>
            </a:r>
            <a:r>
              <a:rPr lang="en-US" sz="2800" dirty="0" smtClean="0">
                <a:latin typeface="Adobe Garamond Pro" pitchFamily="18" charset="0"/>
              </a:rPr>
              <a:t> </a:t>
            </a:r>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533400" y="2438400"/>
            <a:ext cx="8447825" cy="584775"/>
          </a:xfrm>
          <a:prstGeom prst="rect">
            <a:avLst/>
          </a:prstGeom>
        </p:spPr>
        <p:txBody>
          <a:bodyPr wrap="none">
            <a:spAutoFit/>
          </a:bodyPr>
          <a:lstStyle/>
          <a:p>
            <a:r>
              <a:rPr lang="en-US" sz="3200" dirty="0" smtClean="0">
                <a:solidFill>
                  <a:srgbClr val="65F52B"/>
                </a:solidFill>
                <a:latin typeface="Adobe Garamond Pro" pitchFamily="18" charset="0"/>
              </a:rPr>
              <a:t>New intro/exit sound clips and sweeper!  </a:t>
            </a:r>
            <a:r>
              <a:rPr lang="en-US" sz="2000" dirty="0" smtClean="0">
                <a:solidFill>
                  <a:srgbClr val="65F52B"/>
                </a:solidFill>
                <a:latin typeface="Adobe Garamond Pro" pitchFamily="18" charset="0"/>
              </a:rPr>
              <a:t>{ sound clips }</a:t>
            </a:r>
          </a:p>
        </p:txBody>
      </p:sp>
      <p:sp>
        <p:nvSpPr>
          <p:cNvPr id="54274" name="Sound"/>
          <p:cNvSpPr>
            <a:spLocks noEditPoints="1" noChangeArrowheads="1"/>
          </p:cNvSpPr>
          <p:nvPr/>
        </p:nvSpPr>
        <p:spPr bwMode="auto">
          <a:xfrm>
            <a:off x="2743200" y="3657600"/>
            <a:ext cx="1428750" cy="1200150"/>
          </a:xfrm>
          <a:custGeom>
            <a:avLst/>
            <a:gdLst>
              <a:gd name="T0" fmla="*/ 11164 w 21600"/>
              <a:gd name="T1" fmla="*/ 21159 h 21600"/>
              <a:gd name="T2" fmla="*/ 11164 w 21600"/>
              <a:gd name="T3" fmla="*/ 0 h 21600"/>
              <a:gd name="T4" fmla="*/ 0 w 21600"/>
              <a:gd name="T5" fmla="*/ 10800 h 21600"/>
              <a:gd name="T6" fmla="*/ 21600 w 21600"/>
              <a:gd name="T7" fmla="*/ 10800 h 21600"/>
              <a:gd name="T8" fmla="*/ 761 w 21600"/>
              <a:gd name="T9" fmla="*/ 22454 h 21600"/>
              <a:gd name="T10" fmla="*/ 21069 w 21600"/>
              <a:gd name="T11" fmla="*/ 28282 h 21600"/>
            </a:gdLst>
            <a:ahLst/>
            <a:cxnLst>
              <a:cxn ang="0">
                <a:pos x="T0" y="T1"/>
              </a:cxn>
              <a:cxn ang="0">
                <a:pos x="T2" y="T3"/>
              </a:cxn>
              <a:cxn ang="0">
                <a:pos x="T4" y="T5"/>
              </a:cxn>
              <a:cxn ang="0">
                <a:pos x="T6" y="T7"/>
              </a:cxn>
            </a:cxnLst>
            <a:rect l="T8" t="T9" r="T10" b="T11"/>
            <a:pathLst>
              <a:path w="21600" h="21600">
                <a:moveTo>
                  <a:pt x="0" y="7273"/>
                </a:moveTo>
                <a:lnTo>
                  <a:pt x="5824" y="7273"/>
                </a:lnTo>
                <a:lnTo>
                  <a:pt x="11164" y="0"/>
                </a:lnTo>
                <a:lnTo>
                  <a:pt x="11164" y="21159"/>
                </a:lnTo>
                <a:lnTo>
                  <a:pt x="5824" y="13885"/>
                </a:lnTo>
                <a:lnTo>
                  <a:pt x="0" y="13885"/>
                </a:lnTo>
                <a:lnTo>
                  <a:pt x="0" y="7273"/>
                </a:lnTo>
                <a:close/>
              </a:path>
              <a:path w="21600" h="21600">
                <a:moveTo>
                  <a:pt x="13024" y="7273"/>
                </a:moveTo>
                <a:lnTo>
                  <a:pt x="13591" y="6722"/>
                </a:lnTo>
                <a:lnTo>
                  <a:pt x="13833" y="7548"/>
                </a:lnTo>
                <a:lnTo>
                  <a:pt x="14076" y="8485"/>
                </a:lnTo>
                <a:lnTo>
                  <a:pt x="14157" y="9367"/>
                </a:lnTo>
                <a:lnTo>
                  <a:pt x="14197" y="10524"/>
                </a:lnTo>
                <a:lnTo>
                  <a:pt x="14197" y="11406"/>
                </a:lnTo>
                <a:lnTo>
                  <a:pt x="14116" y="12012"/>
                </a:lnTo>
                <a:lnTo>
                  <a:pt x="13995" y="12728"/>
                </a:lnTo>
                <a:lnTo>
                  <a:pt x="13833" y="13444"/>
                </a:lnTo>
                <a:lnTo>
                  <a:pt x="13712" y="14106"/>
                </a:lnTo>
                <a:lnTo>
                  <a:pt x="13591" y="14546"/>
                </a:lnTo>
                <a:lnTo>
                  <a:pt x="13065" y="13885"/>
                </a:lnTo>
                <a:lnTo>
                  <a:pt x="13307" y="12893"/>
                </a:lnTo>
                <a:lnTo>
                  <a:pt x="13469" y="11791"/>
                </a:lnTo>
                <a:lnTo>
                  <a:pt x="13550" y="10910"/>
                </a:lnTo>
                <a:lnTo>
                  <a:pt x="13591" y="10138"/>
                </a:lnTo>
                <a:lnTo>
                  <a:pt x="13469" y="9367"/>
                </a:lnTo>
                <a:lnTo>
                  <a:pt x="13388" y="8595"/>
                </a:lnTo>
                <a:lnTo>
                  <a:pt x="13267" y="7934"/>
                </a:lnTo>
                <a:lnTo>
                  <a:pt x="13024" y="7273"/>
                </a:lnTo>
                <a:close/>
              </a:path>
              <a:path w="21600" h="21600">
                <a:moveTo>
                  <a:pt x="16382" y="3967"/>
                </a:moveTo>
                <a:lnTo>
                  <a:pt x="16786" y="5179"/>
                </a:lnTo>
                <a:lnTo>
                  <a:pt x="17150" y="6612"/>
                </a:lnTo>
                <a:lnTo>
                  <a:pt x="17474" y="8651"/>
                </a:lnTo>
                <a:lnTo>
                  <a:pt x="17595" y="9753"/>
                </a:lnTo>
                <a:lnTo>
                  <a:pt x="17635" y="12012"/>
                </a:lnTo>
                <a:lnTo>
                  <a:pt x="17393" y="13665"/>
                </a:lnTo>
                <a:lnTo>
                  <a:pt x="17150" y="15208"/>
                </a:lnTo>
                <a:lnTo>
                  <a:pt x="16786" y="16310"/>
                </a:lnTo>
                <a:lnTo>
                  <a:pt x="16341" y="17687"/>
                </a:lnTo>
                <a:lnTo>
                  <a:pt x="15815" y="17081"/>
                </a:lnTo>
                <a:lnTo>
                  <a:pt x="16503" y="14602"/>
                </a:lnTo>
                <a:lnTo>
                  <a:pt x="16786" y="13169"/>
                </a:lnTo>
                <a:lnTo>
                  <a:pt x="16867" y="12012"/>
                </a:lnTo>
                <a:lnTo>
                  <a:pt x="16867" y="9642"/>
                </a:lnTo>
                <a:lnTo>
                  <a:pt x="16705" y="7989"/>
                </a:lnTo>
                <a:lnTo>
                  <a:pt x="16422" y="6612"/>
                </a:lnTo>
                <a:lnTo>
                  <a:pt x="16220" y="5675"/>
                </a:lnTo>
                <a:lnTo>
                  <a:pt x="15856" y="4518"/>
                </a:lnTo>
                <a:lnTo>
                  <a:pt x="16382" y="3967"/>
                </a:lnTo>
                <a:close/>
              </a:path>
              <a:path w="21600" h="21600">
                <a:moveTo>
                  <a:pt x="18889" y="1377"/>
                </a:moveTo>
                <a:lnTo>
                  <a:pt x="19415" y="826"/>
                </a:lnTo>
                <a:lnTo>
                  <a:pt x="20194" y="2576"/>
                </a:lnTo>
                <a:lnTo>
                  <a:pt x="20831" y="4683"/>
                </a:lnTo>
                <a:lnTo>
                  <a:pt x="21357" y="7204"/>
                </a:lnTo>
                <a:lnTo>
                  <a:pt x="21650" y="9450"/>
                </a:lnTo>
                <a:lnTo>
                  <a:pt x="21600" y="12301"/>
                </a:lnTo>
                <a:lnTo>
                  <a:pt x="21215" y="15938"/>
                </a:lnTo>
                <a:lnTo>
                  <a:pt x="20629" y="18348"/>
                </a:lnTo>
                <a:lnTo>
                  <a:pt x="19415" y="21655"/>
                </a:lnTo>
                <a:lnTo>
                  <a:pt x="18889" y="21159"/>
                </a:lnTo>
                <a:lnTo>
                  <a:pt x="19901" y="18404"/>
                </a:lnTo>
                <a:lnTo>
                  <a:pt x="20467" y="15593"/>
                </a:lnTo>
                <a:lnTo>
                  <a:pt x="20791" y="12342"/>
                </a:lnTo>
                <a:lnTo>
                  <a:pt x="20871" y="9532"/>
                </a:lnTo>
                <a:lnTo>
                  <a:pt x="20629" y="7411"/>
                </a:lnTo>
                <a:lnTo>
                  <a:pt x="20062" y="4628"/>
                </a:lnTo>
                <a:lnTo>
                  <a:pt x="19415" y="2810"/>
                </a:lnTo>
                <a:lnTo>
                  <a:pt x="18889" y="1377"/>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54275" name="Music"/>
          <p:cNvSpPr>
            <a:spLocks noEditPoints="1" noChangeArrowheads="1"/>
          </p:cNvSpPr>
          <p:nvPr/>
        </p:nvSpPr>
        <p:spPr bwMode="auto">
          <a:xfrm>
            <a:off x="4724400" y="3200400"/>
            <a:ext cx="590550" cy="457200"/>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6" name="Music"/>
          <p:cNvSpPr>
            <a:spLocks noEditPoints="1" noChangeArrowheads="1"/>
          </p:cNvSpPr>
          <p:nvPr/>
        </p:nvSpPr>
        <p:spPr bwMode="auto">
          <a:xfrm>
            <a:off x="5562600" y="3581400"/>
            <a:ext cx="590550" cy="457200"/>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dirty="0">
              <a:solidFill>
                <a:schemeClr val="bg2">
                  <a:lumMod val="40000"/>
                  <a:lumOff val="60000"/>
                </a:schemeClr>
              </a:solidFill>
            </a:endParaRPr>
          </a:p>
        </p:txBody>
      </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762000" y="2895600"/>
            <a:ext cx="7924800" cy="3108543"/>
          </a:xfrm>
          <a:prstGeom prst="rect">
            <a:avLst/>
          </a:prstGeom>
        </p:spPr>
        <p:txBody>
          <a:bodyPr wrap="square">
            <a:spAutoFit/>
          </a:bodyPr>
          <a:lstStyle/>
          <a:p>
            <a:pPr marL="457200" indent="-457200">
              <a:spcBef>
                <a:spcPct val="50000"/>
              </a:spcBef>
              <a:buFontTx/>
              <a:buAutoNum type="arabicPeriod"/>
            </a:pPr>
            <a:r>
              <a:rPr lang="en-US" sz="2800" dirty="0" smtClean="0">
                <a:latin typeface="Adobe Garamond Pro" pitchFamily="18" charset="0"/>
              </a:rPr>
              <a:t>How would you initiate a radio show on your campus? What barriers exist? </a:t>
            </a:r>
          </a:p>
          <a:p>
            <a:pPr marL="457200" indent="-457200">
              <a:spcBef>
                <a:spcPct val="50000"/>
              </a:spcBef>
              <a:buFontTx/>
              <a:buAutoNum type="arabicPeriod"/>
            </a:pPr>
            <a:r>
              <a:rPr lang="en-US" sz="2800" dirty="0" smtClean="0">
                <a:latin typeface="Adobe Garamond Pro" pitchFamily="18" charset="0"/>
              </a:rPr>
              <a:t>What’s a name you might use for your own college radio talk show?</a:t>
            </a:r>
          </a:p>
          <a:p>
            <a:pPr marL="457200" indent="-457200">
              <a:spcBef>
                <a:spcPct val="50000"/>
              </a:spcBef>
              <a:buFontTx/>
              <a:buAutoNum type="arabicPeriod"/>
            </a:pPr>
            <a:r>
              <a:rPr lang="en-US" sz="2800" dirty="0" smtClean="0">
                <a:latin typeface="Adobe Garamond Pro" pitchFamily="18" charset="0"/>
              </a:rPr>
              <a:t>What would be the theme of your show? Weekly, monthly? Call-in? </a:t>
            </a:r>
            <a:endParaRPr lang="en-US" sz="2800" dirty="0">
              <a:latin typeface="Adobe Garamond Pro" pitchFamily="18" charset="0"/>
            </a:endParaRPr>
          </a:p>
        </p:txBody>
      </p:sp>
      <p:sp>
        <p:nvSpPr>
          <p:cNvPr id="4" name="TextBox 3"/>
          <p:cNvSpPr txBox="1"/>
          <p:nvPr/>
        </p:nvSpPr>
        <p:spPr>
          <a:xfrm>
            <a:off x="685800" y="1981200"/>
            <a:ext cx="6172200" cy="584775"/>
          </a:xfrm>
          <a:prstGeom prst="rect">
            <a:avLst/>
          </a:prstGeom>
          <a:noFill/>
        </p:spPr>
        <p:txBody>
          <a:bodyPr wrap="square" rtlCol="0">
            <a:spAutoFit/>
          </a:bodyPr>
          <a:lstStyle/>
          <a:p>
            <a:r>
              <a:rPr lang="en-US" sz="3200" u="sng" dirty="0" smtClean="0">
                <a:solidFill>
                  <a:srgbClr val="65F52B"/>
                </a:solidFill>
                <a:latin typeface="Adobe Garamond Pro" pitchFamily="18" charset="0"/>
              </a:rPr>
              <a:t>Group Questions</a:t>
            </a:r>
            <a:r>
              <a:rPr lang="en-US" sz="3200" dirty="0" smtClean="0">
                <a:solidFill>
                  <a:srgbClr val="65F52B"/>
                </a:solidFill>
                <a:latin typeface="Adobe Garamond Pro" pitchFamily="18" charset="0"/>
              </a:rPr>
              <a:t>: </a:t>
            </a:r>
            <a:endParaRPr lang="en-US" sz="3200" dirty="0">
              <a:solidFill>
                <a:srgbClr val="65F52B"/>
              </a:solidFill>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685800" y="1905000"/>
            <a:ext cx="8077200" cy="3323987"/>
          </a:xfrm>
          <a:prstGeom prst="rect">
            <a:avLst/>
          </a:prstGeom>
          <a:noFill/>
        </p:spPr>
        <p:txBody>
          <a:bodyPr wrap="square" rtlCol="0">
            <a:spAutoFit/>
          </a:bodyPr>
          <a:lstStyle/>
          <a:p>
            <a:r>
              <a:rPr lang="en-US" sz="3200" u="sng" dirty="0" smtClean="0">
                <a:solidFill>
                  <a:srgbClr val="65F52B"/>
                </a:solidFill>
                <a:latin typeface="Adobe Garamond Pro" pitchFamily="18" charset="0"/>
              </a:rPr>
              <a:t>Hopes for Change: </a:t>
            </a:r>
          </a:p>
          <a:p>
            <a:endParaRPr lang="en-US" sz="3200" u="sng" dirty="0" smtClean="0">
              <a:solidFill>
                <a:srgbClr val="65F52B"/>
              </a:solidFill>
              <a:latin typeface="Adobe Garamond Pro" pitchFamily="18" charset="0"/>
            </a:endParaRPr>
          </a:p>
          <a:p>
            <a:r>
              <a:rPr lang="en-US" sz="3200" dirty="0" smtClean="0">
                <a:latin typeface="Adobe Garamond Pro" pitchFamily="18" charset="0"/>
              </a:rPr>
              <a:t>Larger studio with temperature control, more user-friendly method of getting callers on air, getting more callers, receive more feedback, syndicated show (dream </a:t>
            </a:r>
            <a:r>
              <a:rPr lang="en-US" sz="3200" b="1" dirty="0" smtClean="0">
                <a:latin typeface="Adobe Garamond Pro" pitchFamily="18" charset="0"/>
              </a:rPr>
              <a:t>BIG</a:t>
            </a:r>
            <a:r>
              <a:rPr lang="en-US" sz="3200" dirty="0" smtClean="0">
                <a:latin typeface="Adobe Garamond Pro" pitchFamily="18" charset="0"/>
              </a:rPr>
              <a:t>!)</a:t>
            </a:r>
          </a:p>
          <a:p>
            <a:endParaRPr lang="en-US" dirty="0"/>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762000" y="2209800"/>
            <a:ext cx="8001000" cy="4031873"/>
          </a:xfrm>
          <a:prstGeom prst="rect">
            <a:avLst/>
          </a:prstGeom>
          <a:noFill/>
        </p:spPr>
        <p:txBody>
          <a:bodyPr wrap="square" rtlCol="0">
            <a:spAutoFit/>
          </a:bodyPr>
          <a:lstStyle/>
          <a:p>
            <a:endParaRPr lang="en-US" sz="3200" dirty="0" smtClean="0">
              <a:latin typeface="Adobe Garamond Pro" pitchFamily="18" charset="0"/>
            </a:endParaRPr>
          </a:p>
          <a:p>
            <a:endParaRPr lang="en-US" sz="3200" u="sng" dirty="0" smtClean="0">
              <a:latin typeface="Adobe Garamond Pro" pitchFamily="18" charset="0"/>
            </a:endParaRPr>
          </a:p>
          <a:p>
            <a:r>
              <a:rPr lang="en-US" sz="3200" dirty="0" smtClean="0">
                <a:solidFill>
                  <a:srgbClr val="65F52B"/>
                </a:solidFill>
                <a:latin typeface="Adobe Garamond Pro" pitchFamily="18" charset="0"/>
              </a:rPr>
              <a:t>Most Popular Show:</a:t>
            </a:r>
          </a:p>
          <a:p>
            <a:endParaRPr lang="en-US" sz="3200" dirty="0" smtClean="0">
              <a:latin typeface="Adobe Garamond Pro" pitchFamily="18" charset="0"/>
            </a:endParaRPr>
          </a:p>
          <a:p>
            <a:pPr marL="514350" indent="-514350">
              <a:buAutoNum type="alphaUcParenR"/>
            </a:pPr>
            <a:r>
              <a:rPr lang="en-US" sz="3200" dirty="0" smtClean="0">
                <a:solidFill>
                  <a:prstClr val="white"/>
                </a:solidFill>
                <a:latin typeface="Adobe Garamond Pro" pitchFamily="18" charset="0"/>
              </a:rPr>
              <a:t>Confessions of a Bartender</a:t>
            </a:r>
          </a:p>
          <a:p>
            <a:pPr marL="514350" indent="-514350">
              <a:buAutoNum type="alphaUcParenR"/>
            </a:pPr>
            <a:r>
              <a:rPr lang="en-US" sz="3200" dirty="0" smtClean="0">
                <a:latin typeface="Adobe Garamond Pro" pitchFamily="18" charset="0"/>
              </a:rPr>
              <a:t>Relationships</a:t>
            </a:r>
          </a:p>
          <a:p>
            <a:pPr marL="514350" indent="-514350">
              <a:buAutoNum type="alphaUcParenR"/>
            </a:pPr>
            <a:r>
              <a:rPr lang="en-US" sz="3200" dirty="0" smtClean="0">
                <a:latin typeface="Adobe Garamond Pro" pitchFamily="18" charset="0"/>
              </a:rPr>
              <a:t>Learning to be Mindful</a:t>
            </a:r>
          </a:p>
          <a:p>
            <a:pPr marL="514350" indent="-514350">
              <a:buAutoNum type="alphaUcParenR"/>
            </a:pPr>
            <a:r>
              <a:rPr lang="en-US" sz="3200" dirty="0" smtClean="0">
                <a:latin typeface="Adobe Garamond Pro" pitchFamily="18" charset="0"/>
              </a:rPr>
              <a:t>None of the Above</a:t>
            </a:r>
            <a:endParaRPr lang="en-US" sz="3200" dirty="0">
              <a:latin typeface="Adobe Garamond Pro" pitchFamily="18" charset="0"/>
            </a:endParaRPr>
          </a:p>
        </p:txBody>
      </p:sp>
      <p:sp>
        <p:nvSpPr>
          <p:cNvPr id="5" name="Rectangle 4"/>
          <p:cNvSpPr/>
          <p:nvPr/>
        </p:nvSpPr>
        <p:spPr>
          <a:xfrm>
            <a:off x="762000" y="2362200"/>
            <a:ext cx="4572000" cy="523220"/>
          </a:xfrm>
          <a:prstGeom prst="rect">
            <a:avLst/>
          </a:prstGeom>
        </p:spPr>
        <p:txBody>
          <a:bodyPr wrap="square">
            <a:spAutoFit/>
          </a:bodyPr>
          <a:lstStyle/>
          <a:p>
            <a:r>
              <a:rPr lang="en-US" sz="2800" u="sng" dirty="0" smtClean="0">
                <a:latin typeface="Adobe Garamond Pro" pitchFamily="18" charset="0"/>
              </a:rPr>
              <a:t>Quiz Question:</a:t>
            </a:r>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2454082" y="2967335"/>
            <a:ext cx="4235840" cy="923330"/>
          </a:xfrm>
          <a:prstGeom prst="rect">
            <a:avLst/>
          </a:prstGeom>
          <a:noFill/>
        </p:spPr>
        <p:txBody>
          <a:bodyPr wrap="none" lIns="91440" tIns="45720" rIns="91440" bIns="45720">
            <a:spAutoFit/>
          </a:bodyPr>
          <a:lstStyle/>
          <a:p>
            <a:pPr algn="ctr"/>
            <a:r>
              <a:rPr lang="en-US" sz="5400" b="1" u="sng" cap="none" spc="0" dirty="0" smtClean="0">
                <a:ln w="19050">
                  <a:solidFill>
                    <a:schemeClr val="tx2">
                      <a:tint val="1000"/>
                    </a:schemeClr>
                  </a:solidFill>
                  <a:prstDash val="solid"/>
                </a:ln>
                <a:solidFill>
                  <a:srgbClr val="65F52B"/>
                </a:solidFill>
                <a:effectLst>
                  <a:outerShdw blurRad="50000" dist="50800" dir="7500000" algn="tl">
                    <a:srgbClr val="000000">
                      <a:shade val="5000"/>
                      <a:alpha val="35000"/>
                    </a:srgbClr>
                  </a:outerShdw>
                </a:effectLst>
                <a:latin typeface="Adobe Garamond Pro Bold" pitchFamily="18" charset="0"/>
              </a:rPr>
              <a:t>OUTCOMES </a:t>
            </a:r>
            <a:endParaRPr lang="en-US" sz="5400" b="1" u="sng" cap="none" spc="0" dirty="0">
              <a:ln w="19050">
                <a:solidFill>
                  <a:schemeClr val="tx2">
                    <a:tint val="1000"/>
                  </a:schemeClr>
                </a:solidFill>
                <a:prstDash val="solid"/>
              </a:ln>
              <a:solidFill>
                <a:srgbClr val="65F52B"/>
              </a:solidFill>
              <a:effectLst>
                <a:outerShdw blurRad="50000" dist="50800" dir="7500000" algn="tl">
                  <a:srgbClr val="000000">
                    <a:shade val="5000"/>
                    <a:alpha val="35000"/>
                  </a:srgbClr>
                </a:outerShdw>
              </a:effectLst>
              <a:latin typeface="Adobe Garamond Pro Bold" pitchFamily="18" charset="0"/>
            </a:endParaRPr>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1905000" y="1828800"/>
            <a:ext cx="7010400" cy="1631216"/>
          </a:xfrm>
          <a:prstGeom prst="rect">
            <a:avLst/>
          </a:prstGeom>
          <a:noFill/>
        </p:spPr>
        <p:txBody>
          <a:bodyPr wrap="square" rtlCol="0">
            <a:spAutoFit/>
          </a:bodyPr>
          <a:lstStyle/>
          <a:p>
            <a:r>
              <a:rPr lang="en-US" sz="3200" dirty="0" smtClean="0">
                <a:solidFill>
                  <a:srgbClr val="65F52B"/>
                </a:solidFill>
                <a:latin typeface="Adobe Garamond Pro" pitchFamily="18" charset="0"/>
              </a:rPr>
              <a:t>         </a:t>
            </a:r>
            <a:r>
              <a:rPr lang="en-US" sz="3200" u="sng" dirty="0" smtClean="0">
                <a:solidFill>
                  <a:srgbClr val="65F52B"/>
                </a:solidFill>
                <a:latin typeface="Adobe Garamond Pro" pitchFamily="18" charset="0"/>
              </a:rPr>
              <a:t>GOOGLE Analytics</a:t>
            </a:r>
          </a:p>
          <a:p>
            <a:endParaRPr lang="en-US" sz="4000" dirty="0" smtClean="0">
              <a:latin typeface="Adobe Garamond Pro" pitchFamily="18" charset="0"/>
            </a:endParaRPr>
          </a:p>
          <a:p>
            <a:endParaRPr lang="en-US" sz="2800" dirty="0" smtClean="0">
              <a:latin typeface="Adobe Garamond Pro" pitchFamily="18" charset="0"/>
            </a:endParaRPr>
          </a:p>
        </p:txBody>
      </p:sp>
      <p:pic>
        <p:nvPicPr>
          <p:cNvPr id="4" name="Picture 3" descr="Google412.png"/>
          <p:cNvPicPr>
            <a:picLocks noChangeAspect="1"/>
          </p:cNvPicPr>
          <p:nvPr/>
        </p:nvPicPr>
        <p:blipFill>
          <a:blip r:embed="rId3" cstate="print"/>
          <a:stretch>
            <a:fillRect/>
          </a:stretch>
        </p:blipFill>
        <p:spPr>
          <a:xfrm>
            <a:off x="3352800" y="3200400"/>
            <a:ext cx="2438400" cy="3124200"/>
          </a:xfrm>
          <a:prstGeom prst="rect">
            <a:avLst/>
          </a:prstGeom>
        </p:spPr>
      </p:pic>
      <p:sp>
        <p:nvSpPr>
          <p:cNvPr id="11266" name="AutoShape 2" descr="https://docs.google.com/?attid=0.1&amp;pid=gmail&amp;thid=1283aefdf17cf36b&amp;url=https%3A%2F%2Fmail.google.com%2Fmail%2F%3Fui%3D2%26ik%3D1c441bd90c%26view%3Datt%26th%3D1283aefdf17cf36b%26attid%3D0.1%26disp%3Dattd%26zw&amp;docid=493b3fa1ed76dfc1b9399355c9c5cdb1%7C425d1b34ec21ff14f33760f190cece69&amp;a=bi&amp;pagenumber=4&amp;w=138"/>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1268" name="AutoShape 4" descr="https://docs.google.com/?attid=0.1&amp;pid=gmail&amp;thid=1283aefdf17cf36b&amp;url=https%3A%2F%2Fmail.google.com%2Fmail%2F%3Fui%3D2%26ik%3D1c441bd90c%26view%3Datt%26th%3D1283aefdf17cf36b%26attid%3D0.1%26disp%3Dattd%26zw&amp;docid=493b3fa1ed76dfc1b9399355c9c5cdb1%7C425d1b34ec21ff14f33760f190cece69&amp;a=bi&amp;pagenumber=4&amp;w=138"/>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 name="Picture 6" descr="ShrinkRap322.png"/>
          <p:cNvPicPr>
            <a:picLocks noChangeAspect="1"/>
          </p:cNvPicPr>
          <p:nvPr/>
        </p:nvPicPr>
        <p:blipFill>
          <a:blip r:embed="rId4" cstate="print"/>
          <a:stretch>
            <a:fillRect/>
          </a:stretch>
        </p:blipFill>
        <p:spPr>
          <a:xfrm>
            <a:off x="533400" y="3200400"/>
            <a:ext cx="2362200" cy="3124200"/>
          </a:xfrm>
          <a:prstGeom prst="rect">
            <a:avLst/>
          </a:prstGeom>
        </p:spPr>
      </p:pic>
      <p:pic>
        <p:nvPicPr>
          <p:cNvPr id="9" name="Picture 8" descr="322.png"/>
          <p:cNvPicPr>
            <a:picLocks noChangeAspect="1"/>
          </p:cNvPicPr>
          <p:nvPr/>
        </p:nvPicPr>
        <p:blipFill>
          <a:blip r:embed="rId5" cstate="print"/>
          <a:stretch>
            <a:fillRect/>
          </a:stretch>
        </p:blipFill>
        <p:spPr>
          <a:xfrm>
            <a:off x="6248399" y="3200400"/>
            <a:ext cx="2408601" cy="3124200"/>
          </a:xfrm>
          <a:prstGeom prst="rect">
            <a:avLst/>
          </a:prstGeom>
        </p:spPr>
      </p:pic>
    </p:spTree>
    <p:custDataLst>
      <p:tags r:id="rId1"/>
    </p:custData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304800" y="1533465"/>
            <a:ext cx="8534399" cy="5632311"/>
          </a:xfrm>
          <a:prstGeom prst="rect">
            <a:avLst/>
          </a:prstGeom>
        </p:spPr>
        <p:txBody>
          <a:bodyPr wrap="square">
            <a:spAutoFit/>
          </a:bodyPr>
          <a:lstStyle/>
          <a:p>
            <a:r>
              <a:rPr lang="en-US" sz="3200" u="sng" dirty="0" smtClean="0">
                <a:solidFill>
                  <a:srgbClr val="65F52B"/>
                </a:solidFill>
                <a:latin typeface="Adobe Garamond Pro" pitchFamily="18" charset="0"/>
              </a:rPr>
              <a:t>Counseling Services Satisfaction Survey</a:t>
            </a:r>
          </a:p>
          <a:p>
            <a:endParaRPr lang="en-US" sz="2800" dirty="0" smtClean="0">
              <a:solidFill>
                <a:srgbClr val="65F52B"/>
              </a:solidFill>
              <a:latin typeface="Adobe Garamond Pro" pitchFamily="18" charset="0"/>
            </a:endParaRPr>
          </a:p>
          <a:p>
            <a:r>
              <a:rPr lang="en-US" sz="2800" dirty="0" smtClean="0">
                <a:latin typeface="Adobe Garamond Pro" pitchFamily="18" charset="0"/>
              </a:rPr>
              <a:t>Second semester since adding the questions:</a:t>
            </a:r>
          </a:p>
          <a:p>
            <a:endParaRPr lang="en-US" sz="2800" dirty="0" smtClean="0">
              <a:latin typeface="Adobe Garamond Pro" pitchFamily="18" charset="0"/>
            </a:endParaRPr>
          </a:p>
          <a:p>
            <a:pPr marL="514350" indent="-514350">
              <a:buAutoNum type="arabicPeriod"/>
            </a:pPr>
            <a:r>
              <a:rPr lang="en-US" sz="2800" dirty="0" smtClean="0">
                <a:latin typeface="Adobe Garamond Pro" pitchFamily="18" charset="0"/>
              </a:rPr>
              <a:t>Have you listened to Dr. Bernadette Peters' WNIA radio show “Shrink Rap” that focuses on various mental health and wellness topics?</a:t>
            </a:r>
          </a:p>
          <a:p>
            <a:pPr marL="514350" indent="-514350"/>
            <a:r>
              <a:rPr lang="en-US" sz="2800" dirty="0" smtClean="0">
                <a:latin typeface="Adobe Garamond Pro" pitchFamily="18" charset="0"/>
              </a:rPr>
              <a:t>2.   If yes, have you found the show helpful? </a:t>
            </a:r>
          </a:p>
          <a:p>
            <a:endParaRPr lang="en-US" sz="2800" dirty="0" smtClean="0">
              <a:latin typeface="Adobe Garamond Pro" pitchFamily="18" charset="0"/>
            </a:endParaRPr>
          </a:p>
          <a:p>
            <a:r>
              <a:rPr lang="en-US" sz="2800" dirty="0" smtClean="0">
                <a:solidFill>
                  <a:srgbClr val="65F52B"/>
                </a:solidFill>
                <a:latin typeface="Adobe Garamond Pro" pitchFamily="18" charset="0"/>
              </a:rPr>
              <a:t>Feedback</a:t>
            </a:r>
            <a:r>
              <a:rPr lang="en-US" sz="2800" dirty="0" smtClean="0">
                <a:latin typeface="Adobe Garamond Pro" pitchFamily="18" charset="0"/>
              </a:rPr>
              <a:t>- 1/3 listened, 100% found helpful. “</a:t>
            </a:r>
            <a:r>
              <a:rPr lang="en-US" sz="2400" dirty="0" smtClean="0">
                <a:latin typeface="Adobe Garamond Pro" pitchFamily="18" charset="0"/>
              </a:rPr>
              <a:t>It would be nice if more students called in anonymously and talked about issues they were dealing with. Maybe they can relate to a lot of other students.” </a:t>
            </a:r>
            <a:endParaRPr lang="en-US" sz="2800" dirty="0" smtClean="0">
              <a:latin typeface="Adobe Garamond Pro" pitchFamily="18" charset="0"/>
            </a:endParaRPr>
          </a:p>
          <a:p>
            <a:r>
              <a:rPr lang="en-US" sz="2800" dirty="0" smtClean="0">
                <a:solidFill>
                  <a:srgbClr val="65F52B"/>
                </a:solidFill>
                <a:latin typeface="Adobe Garamond Pro" pitchFamily="18" charset="0"/>
              </a:rPr>
              <a:t> </a:t>
            </a:r>
            <a:endParaRPr lang="en-US" sz="2800" dirty="0">
              <a:solidFill>
                <a:srgbClr val="65F52B"/>
              </a:solidFill>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228600" y="1600200"/>
            <a:ext cx="2805320" cy="523220"/>
          </a:xfrm>
          <a:prstGeom prst="rect">
            <a:avLst/>
          </a:prstGeom>
          <a:noFill/>
        </p:spPr>
        <p:txBody>
          <a:bodyPr wrap="none" rtlCol="0">
            <a:spAutoFit/>
          </a:bodyPr>
          <a:lstStyle/>
          <a:p>
            <a:r>
              <a:rPr lang="en-US" sz="2800" u="sng" dirty="0" smtClean="0">
                <a:solidFill>
                  <a:srgbClr val="65F52B"/>
                </a:solidFill>
                <a:latin typeface="Adobe Garamond Pro" pitchFamily="18" charset="0"/>
              </a:rPr>
              <a:t>Personal Feedback </a:t>
            </a:r>
            <a:endParaRPr lang="en-US" sz="2800" u="sng" dirty="0">
              <a:solidFill>
                <a:srgbClr val="65F52B"/>
              </a:solidFill>
              <a:latin typeface="Adobe Garamond Pro" pitchFamily="18" charset="0"/>
            </a:endParaRPr>
          </a:p>
        </p:txBody>
      </p:sp>
      <p:sp>
        <p:nvSpPr>
          <p:cNvPr id="4" name="TextBox 3"/>
          <p:cNvSpPr txBox="1"/>
          <p:nvPr/>
        </p:nvSpPr>
        <p:spPr>
          <a:xfrm>
            <a:off x="304800" y="2057400"/>
            <a:ext cx="8534400" cy="5416868"/>
          </a:xfrm>
          <a:prstGeom prst="rect">
            <a:avLst/>
          </a:prstGeom>
          <a:noFill/>
        </p:spPr>
        <p:txBody>
          <a:bodyPr wrap="square" rtlCol="0">
            <a:spAutoFit/>
          </a:bodyPr>
          <a:lstStyle/>
          <a:p>
            <a:r>
              <a:rPr lang="en-US" sz="2200" dirty="0" err="1" smtClean="0">
                <a:latin typeface="Adobe Garamond Pro" pitchFamily="18" charset="0"/>
              </a:rPr>
              <a:t>i</a:t>
            </a:r>
            <a:r>
              <a:rPr lang="en-US" sz="2200" dirty="0" smtClean="0">
                <a:latin typeface="Adobe Garamond Pro" pitchFamily="18" charset="0"/>
              </a:rPr>
              <a:t> have connected to a couple of your on air shows and </a:t>
            </a:r>
            <a:r>
              <a:rPr lang="en-US" sz="2200" dirty="0" err="1" smtClean="0">
                <a:latin typeface="Adobe Garamond Pro" pitchFamily="18" charset="0"/>
              </a:rPr>
              <a:t>i</a:t>
            </a:r>
            <a:r>
              <a:rPr lang="en-US" sz="2200" dirty="0" smtClean="0">
                <a:latin typeface="Adobe Garamond Pro" pitchFamily="18" charset="0"/>
              </a:rPr>
              <a:t> first wanted to say that its really awesome you are doing a radio show like that. I hope it gets a lot of attention from students and you are getting good reviews.</a:t>
            </a:r>
          </a:p>
          <a:p>
            <a:endParaRPr lang="en-US" sz="2200" dirty="0" smtClean="0">
              <a:latin typeface="Adobe Garamond Pro" pitchFamily="18" charset="0"/>
            </a:endParaRPr>
          </a:p>
          <a:p>
            <a:r>
              <a:rPr lang="en-US" sz="2200" dirty="0" smtClean="0">
                <a:latin typeface="Adobe Garamond Pro" pitchFamily="18" charset="0"/>
              </a:rPr>
              <a:t>Because of listening to your show on depression I realized I may have it and have decided to get help.</a:t>
            </a:r>
          </a:p>
          <a:p>
            <a:endParaRPr lang="en-US" sz="2200" dirty="0" smtClean="0">
              <a:latin typeface="Adobe Garamond Pro" pitchFamily="18" charset="0"/>
            </a:endParaRPr>
          </a:p>
          <a:p>
            <a:r>
              <a:rPr lang="en-US" sz="2200" dirty="0" smtClean="0">
                <a:latin typeface="Adobe Garamond Pro" pitchFamily="18" charset="0"/>
              </a:rPr>
              <a:t>Cool! </a:t>
            </a:r>
          </a:p>
          <a:p>
            <a:r>
              <a:rPr lang="en-US" sz="2200" dirty="0" smtClean="0">
                <a:latin typeface="Adobe Garamond Pro" pitchFamily="18" charset="0"/>
              </a:rPr>
              <a:t> </a:t>
            </a:r>
          </a:p>
          <a:p>
            <a:r>
              <a:rPr lang="en-US" sz="2200" dirty="0" smtClean="0">
                <a:latin typeface="Adobe Garamond Pro" pitchFamily="18" charset="0"/>
              </a:rPr>
              <a:t>You sounds so professional. You have an excellent radio voice!</a:t>
            </a:r>
          </a:p>
          <a:p>
            <a:endParaRPr lang="en-US" sz="2200" dirty="0" smtClean="0">
              <a:latin typeface="Adobe Garamond Pro" pitchFamily="18" charset="0"/>
            </a:endParaRPr>
          </a:p>
          <a:p>
            <a:r>
              <a:rPr lang="en-US" sz="2200" dirty="0" smtClean="0">
                <a:latin typeface="Adobe Garamond Pro" pitchFamily="18" charset="0"/>
              </a:rPr>
              <a:t>You sound like a natural. </a:t>
            </a:r>
          </a:p>
          <a:p>
            <a:endParaRPr lang="en-US" sz="2200" dirty="0" smtClean="0">
              <a:latin typeface="Adobe Garamond Pro" pitchFamily="18" charset="0"/>
            </a:endParaRPr>
          </a:p>
          <a:p>
            <a:r>
              <a:rPr lang="en-US" sz="2200" dirty="0" smtClean="0">
                <a:latin typeface="Adobe Garamond Pro" pitchFamily="18" charset="0"/>
              </a:rPr>
              <a:t>My friend who is a priest in Rome listened and really likes the show!</a:t>
            </a:r>
            <a:r>
              <a:rPr lang="en-US" sz="2000" dirty="0" smtClean="0"/>
              <a:t/>
            </a:r>
            <a:br>
              <a:rPr lang="en-US" sz="2000" dirty="0" smtClean="0"/>
            </a:br>
            <a:endParaRPr lang="en-US" sz="2000" dirty="0" smtClean="0"/>
          </a:p>
          <a:p>
            <a:endParaRPr lang="en-US" sz="2000" dirty="0"/>
          </a:p>
        </p:txBody>
      </p:sp>
    </p:spTree>
    <p:custDataLst>
      <p:tags r:id="rId1"/>
    </p:custData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1066800" y="2362200"/>
            <a:ext cx="7315200" cy="3539430"/>
          </a:xfrm>
          <a:prstGeom prst="rect">
            <a:avLst/>
          </a:prstGeom>
        </p:spPr>
        <p:txBody>
          <a:bodyPr wrap="square">
            <a:spAutoFit/>
          </a:bodyPr>
          <a:lstStyle/>
          <a:p>
            <a:r>
              <a:rPr lang="en-US" sz="3200" u="sng" dirty="0" smtClean="0">
                <a:latin typeface="Adobe Garamond Pro" pitchFamily="18" charset="0"/>
              </a:rPr>
              <a:t>Quiz Question:</a:t>
            </a:r>
          </a:p>
          <a:p>
            <a:endParaRPr lang="en-US" sz="2400" u="sng" dirty="0" smtClean="0">
              <a:latin typeface="Adobe Garamond Pro" pitchFamily="18" charset="0"/>
            </a:endParaRPr>
          </a:p>
          <a:p>
            <a:pPr>
              <a:buBlip>
                <a:blip r:embed="rId3"/>
              </a:buBlip>
            </a:pPr>
            <a:r>
              <a:rPr lang="en-US" sz="2800" dirty="0" smtClean="0">
                <a:solidFill>
                  <a:srgbClr val="65F52B"/>
                </a:solidFill>
                <a:latin typeface="Adobe Garamond Pro" pitchFamily="18" charset="0"/>
              </a:rPr>
              <a:t> What song(s) would you play when doing the show on </a:t>
            </a:r>
            <a:r>
              <a:rPr lang="en-US" sz="2800" i="1" dirty="0" smtClean="0">
                <a:solidFill>
                  <a:srgbClr val="65F52B"/>
                </a:solidFill>
                <a:latin typeface="Adobe Garamond Pro" pitchFamily="18" charset="0"/>
              </a:rPr>
              <a:t>Managing your Grief through the Holiday</a:t>
            </a:r>
            <a:r>
              <a:rPr lang="en-US" sz="2800" dirty="0" smtClean="0">
                <a:solidFill>
                  <a:srgbClr val="65F52B"/>
                </a:solidFill>
                <a:latin typeface="Adobe Garamond Pro" pitchFamily="18" charset="0"/>
              </a:rPr>
              <a:t>?</a:t>
            </a:r>
          </a:p>
          <a:p>
            <a:pPr>
              <a:buBlip>
                <a:blip r:embed="rId3"/>
              </a:buBlip>
            </a:pPr>
            <a:endParaRPr lang="en-US" sz="2800" dirty="0" smtClean="0">
              <a:solidFill>
                <a:srgbClr val="65F52B"/>
              </a:solidFill>
              <a:latin typeface="Adobe Garamond Pro" pitchFamily="18" charset="0"/>
            </a:endParaRPr>
          </a:p>
          <a:p>
            <a:pPr>
              <a:buBlip>
                <a:blip r:embed="rId3"/>
              </a:buBlip>
            </a:pPr>
            <a:r>
              <a:rPr lang="en-US" sz="2800" dirty="0" smtClean="0">
                <a:solidFill>
                  <a:srgbClr val="65F52B"/>
                </a:solidFill>
                <a:latin typeface="Adobe Garamond Pro" pitchFamily="18" charset="0"/>
              </a:rPr>
              <a:t> What about </a:t>
            </a:r>
            <a:r>
              <a:rPr lang="en-US" sz="2800" i="1" dirty="0" smtClean="0">
                <a:solidFill>
                  <a:srgbClr val="65F52B"/>
                </a:solidFill>
                <a:latin typeface="Adobe Garamond Pro" pitchFamily="18" charset="0"/>
              </a:rPr>
              <a:t>All about Love</a:t>
            </a:r>
            <a:r>
              <a:rPr lang="en-US" sz="2800" dirty="0" smtClean="0">
                <a:solidFill>
                  <a:srgbClr val="65F52B"/>
                </a:solidFill>
                <a:latin typeface="Adobe Garamond Pro" pitchFamily="18" charset="0"/>
              </a:rPr>
              <a:t>? </a:t>
            </a:r>
          </a:p>
          <a:p>
            <a:pPr>
              <a:buBlip>
                <a:blip r:embed="rId3"/>
              </a:buBlip>
            </a:pPr>
            <a:endParaRPr lang="en-US" sz="2800" dirty="0" smtClean="0">
              <a:solidFill>
                <a:srgbClr val="65F52B"/>
              </a:solidFill>
              <a:latin typeface="Adobe Garamond Pro" pitchFamily="18" charset="0"/>
            </a:endParaRPr>
          </a:p>
          <a:p>
            <a:pPr>
              <a:buBlip>
                <a:blip r:embed="rId3"/>
              </a:buBlip>
            </a:pPr>
            <a:r>
              <a:rPr lang="en-US" sz="2800" i="1" dirty="0" smtClean="0">
                <a:solidFill>
                  <a:srgbClr val="65F52B"/>
                </a:solidFill>
                <a:latin typeface="Adobe Garamond Pro" pitchFamily="18" charset="0"/>
              </a:rPr>
              <a:t> Summer </a:t>
            </a:r>
            <a:r>
              <a:rPr lang="en-US" sz="2800" i="1" dirty="0" err="1" smtClean="0">
                <a:solidFill>
                  <a:srgbClr val="65F52B"/>
                </a:solidFill>
                <a:latin typeface="Adobe Garamond Pro" pitchFamily="18" charset="0"/>
              </a:rPr>
              <a:t>Luvin</a:t>
            </a:r>
            <a:r>
              <a:rPr lang="en-US" sz="2800" dirty="0" smtClean="0">
                <a:solidFill>
                  <a:srgbClr val="65F52B"/>
                </a:solidFill>
                <a:latin typeface="Adobe Garamond Pro" pitchFamily="18" charset="0"/>
              </a:rPr>
              <a:t>? </a:t>
            </a: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905000"/>
            <a:ext cx="8305800" cy="4524315"/>
          </a:xfrm>
          <a:prstGeom prst="rect">
            <a:avLst/>
          </a:prstGeom>
        </p:spPr>
        <p:txBody>
          <a:bodyPr wrap="square">
            <a:spAutoFit/>
          </a:bodyPr>
          <a:lstStyle/>
          <a:p>
            <a:r>
              <a:rPr lang="en-US" sz="3200" u="sng" dirty="0" smtClean="0">
                <a:solidFill>
                  <a:srgbClr val="65F52B"/>
                </a:solidFill>
                <a:latin typeface="Adobe Garamond Pro" pitchFamily="18" charset="0"/>
              </a:rPr>
              <a:t>The Beginnings </a:t>
            </a:r>
          </a:p>
          <a:p>
            <a:r>
              <a:rPr lang="en-US" sz="3200" dirty="0" smtClean="0">
                <a:latin typeface="Adobe Garamond Pro" pitchFamily="18" charset="0"/>
              </a:rPr>
              <a:t> </a:t>
            </a:r>
          </a:p>
          <a:p>
            <a:pPr>
              <a:buFont typeface="Arial" pitchFamily="34" charset="0"/>
              <a:buChar char="•"/>
            </a:pPr>
            <a:r>
              <a:rPr lang="en-US" sz="3200" dirty="0" smtClean="0">
                <a:latin typeface="Adobe Garamond Pro" pitchFamily="18" charset="0"/>
              </a:rPr>
              <a:t>My initiation of the idea</a:t>
            </a:r>
          </a:p>
          <a:p>
            <a:pPr>
              <a:buFont typeface="Arial" pitchFamily="34" charset="0"/>
              <a:buChar char="•"/>
            </a:pPr>
            <a:r>
              <a:rPr lang="en-US" sz="3200" dirty="0" smtClean="0">
                <a:latin typeface="Adobe Garamond Pro" pitchFamily="18" charset="0"/>
              </a:rPr>
              <a:t> </a:t>
            </a:r>
            <a:r>
              <a:rPr lang="en-US" sz="3200" dirty="0" smtClean="0">
                <a:latin typeface="Adobe Garamond Pro" pitchFamily="18" charset="0"/>
                <a:hlinkClick r:id="rId3"/>
              </a:rPr>
              <a:t>Other shows </a:t>
            </a:r>
            <a:endParaRPr lang="en-US" sz="3200" dirty="0" smtClean="0">
              <a:latin typeface="Adobe Garamond Pro" pitchFamily="18" charset="0"/>
            </a:endParaRPr>
          </a:p>
          <a:p>
            <a:pPr>
              <a:buFont typeface="Arial" pitchFamily="34" charset="0"/>
              <a:buChar char="•"/>
            </a:pPr>
            <a:r>
              <a:rPr lang="en-US" sz="3200" dirty="0" smtClean="0">
                <a:latin typeface="Adobe Garamond Pro" pitchFamily="18" charset="0"/>
              </a:rPr>
              <a:t> Consultation with Dr. Barbara Streets- “</a:t>
            </a:r>
            <a:r>
              <a:rPr lang="en-US" sz="3200" i="1" dirty="0" smtClean="0">
                <a:latin typeface="Adobe Garamond Pro" pitchFamily="18" charset="0"/>
              </a:rPr>
              <a:t>Mindful       Moments</a:t>
            </a:r>
            <a:r>
              <a:rPr lang="en-US" sz="3200" dirty="0" smtClean="0">
                <a:latin typeface="Adobe Garamond Pro" pitchFamily="18" charset="0"/>
              </a:rPr>
              <a:t>” </a:t>
            </a:r>
          </a:p>
          <a:p>
            <a:pPr>
              <a:buFont typeface="Arial" pitchFamily="34" charset="0"/>
              <a:buChar char="•"/>
            </a:pPr>
            <a:r>
              <a:rPr lang="en-US" sz="3200" dirty="0" smtClean="0">
                <a:latin typeface="Adobe Garamond Pro" pitchFamily="18" charset="0"/>
              </a:rPr>
              <a:t> Liability concerns </a:t>
            </a:r>
          </a:p>
          <a:p>
            <a:pPr>
              <a:buFont typeface="Arial" pitchFamily="34" charset="0"/>
              <a:buChar char="•"/>
            </a:pPr>
            <a:r>
              <a:rPr lang="en-US" sz="3200" dirty="0" smtClean="0">
                <a:latin typeface="Adobe Garamond Pro" pitchFamily="18" charset="0"/>
              </a:rPr>
              <a:t> Co-host</a:t>
            </a:r>
          </a:p>
          <a:p>
            <a:pPr>
              <a:buFont typeface="Arial" pitchFamily="34" charset="0"/>
              <a:buChar char="•"/>
            </a:pPr>
            <a:r>
              <a:rPr lang="en-US" sz="3200" dirty="0" smtClean="0">
                <a:latin typeface="Adobe Garamond Pro" pitchFamily="18" charset="0"/>
              </a:rPr>
              <a:t> </a:t>
            </a:r>
            <a:r>
              <a:rPr lang="en-US" sz="3200" dirty="0" smtClean="0">
                <a:latin typeface="Adobe Garamond Pro" pitchFamily="18" charset="0"/>
                <a:hlinkClick r:id="rId4"/>
              </a:rPr>
              <a:t>Shrink Rap Web page</a:t>
            </a:r>
            <a:endParaRPr lang="en-US" sz="3200" dirty="0" smtClean="0">
              <a:latin typeface="Adobe Garamond Pro" pitchFamily="18" charset="0"/>
            </a:endParaRPr>
          </a:p>
        </p:txBody>
      </p:sp>
      <p:sp>
        <p:nvSpPr>
          <p:cNvPr id="3" name="Title 2"/>
          <p:cNvSpPr>
            <a:spLocks noGrp="1"/>
          </p:cNvSpPr>
          <p:nvPr>
            <p:ph type="title"/>
          </p:nvPr>
        </p:nvSpPr>
        <p:spPr/>
        <p:txBody>
          <a:bodyPr>
            <a:normAutofit fontScale="90000"/>
          </a:bodyPr>
          <a:lstStyle/>
          <a:p>
            <a:r>
              <a:rPr lang="en-US" dirty="0" smtClean="0"/>
              <a:t>Using Campus Radio to Promote Student Wellness</a:t>
            </a:r>
            <a:endParaRPr lang="en-US" dirty="0"/>
          </a:p>
        </p:txBody>
      </p:sp>
    </p:spTree>
    <p:custDataLst>
      <p:tags r:id="rId1"/>
    </p:custData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381000" y="2286000"/>
            <a:ext cx="8305800" cy="3539430"/>
          </a:xfrm>
          <a:prstGeom prst="rect">
            <a:avLst/>
          </a:prstGeom>
          <a:noFill/>
        </p:spPr>
        <p:txBody>
          <a:bodyPr wrap="square" rtlCol="0">
            <a:spAutoFit/>
          </a:bodyPr>
          <a:lstStyle/>
          <a:p>
            <a:r>
              <a:rPr lang="en-US" sz="3200" u="sng" dirty="0" smtClean="0">
                <a:solidFill>
                  <a:srgbClr val="65F52B"/>
                </a:solidFill>
                <a:latin typeface="Adobe Garamond Pro" pitchFamily="18" charset="0"/>
              </a:rPr>
              <a:t>Strengths-</a:t>
            </a:r>
            <a:r>
              <a:rPr lang="en-US" sz="3200" dirty="0" smtClean="0">
                <a:solidFill>
                  <a:srgbClr val="65F52B"/>
                </a:solidFill>
                <a:latin typeface="Adobe Garamond Pro" pitchFamily="18" charset="0"/>
              </a:rPr>
              <a:t> </a:t>
            </a:r>
            <a:r>
              <a:rPr lang="en-US" sz="3200" dirty="0" smtClean="0">
                <a:latin typeface="Adobe Garamond Pro" pitchFamily="18" charset="0"/>
              </a:rPr>
              <a:t> visibility in commons, internet station, guest speakers </a:t>
            </a:r>
          </a:p>
          <a:p>
            <a:endParaRPr lang="en-US" sz="3200" dirty="0" smtClean="0">
              <a:latin typeface="Adobe Garamond Pro" pitchFamily="18" charset="0"/>
            </a:endParaRPr>
          </a:p>
          <a:p>
            <a:r>
              <a:rPr lang="en-US" sz="3200" u="sng" dirty="0" smtClean="0">
                <a:solidFill>
                  <a:srgbClr val="65F52B"/>
                </a:solidFill>
                <a:latin typeface="Adobe Garamond Pro" pitchFamily="18" charset="0"/>
              </a:rPr>
              <a:t>Limitations</a:t>
            </a:r>
            <a:r>
              <a:rPr lang="en-US" sz="3200" dirty="0" smtClean="0">
                <a:solidFill>
                  <a:srgbClr val="65F52B"/>
                </a:solidFill>
                <a:latin typeface="Adobe Garamond Pro" pitchFamily="18" charset="0"/>
              </a:rPr>
              <a:t>-</a:t>
            </a:r>
            <a:r>
              <a:rPr lang="en-US" sz="3200" dirty="0" smtClean="0">
                <a:latin typeface="Adobe Garamond Pro" pitchFamily="18" charset="0"/>
              </a:rPr>
              <a:t> time slot, internet station, callers </a:t>
            </a:r>
          </a:p>
          <a:p>
            <a:endParaRPr lang="en-US" sz="3200" dirty="0" smtClean="0">
              <a:latin typeface="Adobe Garamond Pro" pitchFamily="18" charset="0"/>
            </a:endParaRPr>
          </a:p>
          <a:p>
            <a:endParaRPr lang="en-US" sz="3200" dirty="0" smtClean="0">
              <a:latin typeface="Adobe Garamond Pro" pitchFamily="18" charset="0"/>
            </a:endParaRPr>
          </a:p>
          <a:p>
            <a:r>
              <a:rPr lang="en-US" sz="3200" u="sng" dirty="0" smtClean="0">
                <a:solidFill>
                  <a:srgbClr val="65F52B"/>
                </a:solidFill>
                <a:latin typeface="Adobe Garamond Pro" pitchFamily="18" charset="0"/>
              </a:rPr>
              <a:t>Growth Edges</a:t>
            </a:r>
            <a:r>
              <a:rPr lang="en-US" sz="3200" dirty="0" smtClean="0">
                <a:solidFill>
                  <a:srgbClr val="65F52B"/>
                </a:solidFill>
                <a:latin typeface="Adobe Garamond Pro" pitchFamily="18" charset="0"/>
              </a:rPr>
              <a:t>-</a:t>
            </a:r>
            <a:r>
              <a:rPr lang="en-US" sz="3200" dirty="0" smtClean="0">
                <a:latin typeface="Adobe Garamond Pro" pitchFamily="18" charset="0"/>
              </a:rPr>
              <a:t> technology, advertisements </a:t>
            </a:r>
            <a:endParaRPr lang="en-US" sz="32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304800" y="2971800"/>
            <a:ext cx="8839200" cy="3539430"/>
          </a:xfrm>
          <a:prstGeom prst="rect">
            <a:avLst/>
          </a:prstGeom>
          <a:noFill/>
        </p:spPr>
        <p:txBody>
          <a:bodyPr wrap="square" rtlCol="0">
            <a:spAutoFit/>
          </a:bodyPr>
          <a:lstStyle/>
          <a:p>
            <a:pPr>
              <a:buBlip>
                <a:blip r:embed="rId3"/>
              </a:buBlip>
            </a:pPr>
            <a:r>
              <a:rPr lang="en-US" sz="2800" dirty="0" smtClean="0">
                <a:latin typeface="Adobe Garamond Pro" pitchFamily="18" charset="0"/>
              </a:rPr>
              <a:t> Interviewed by campus newspaper, The Index</a:t>
            </a:r>
          </a:p>
          <a:p>
            <a:pPr>
              <a:buBlip>
                <a:blip r:embed="rId3"/>
              </a:buBlip>
            </a:pPr>
            <a:endParaRPr lang="en-US" sz="2800" dirty="0" smtClean="0">
              <a:latin typeface="Adobe Garamond Pro" pitchFamily="18" charset="0"/>
            </a:endParaRPr>
          </a:p>
          <a:p>
            <a:pPr>
              <a:buBlip>
                <a:blip r:embed="rId3"/>
              </a:buBlip>
            </a:pPr>
            <a:r>
              <a:rPr lang="en-US" sz="2800" dirty="0" smtClean="0">
                <a:latin typeface="Adobe Garamond Pro" pitchFamily="18" charset="0"/>
              </a:rPr>
              <a:t> Trying to set up time to be interviewed by NU           Alumni Newsletter, The Eagle </a:t>
            </a:r>
          </a:p>
          <a:p>
            <a:pPr>
              <a:buBlip>
                <a:blip r:embed="rId3"/>
              </a:buBlip>
            </a:pPr>
            <a:endParaRPr lang="en-US" sz="2800" dirty="0" smtClean="0">
              <a:latin typeface="Adobe Garamond Pro" pitchFamily="18" charset="0"/>
            </a:endParaRPr>
          </a:p>
          <a:p>
            <a:pPr>
              <a:buBlip>
                <a:blip r:embed="rId3"/>
              </a:buBlip>
            </a:pPr>
            <a:r>
              <a:rPr lang="en-US" sz="2800" dirty="0" smtClean="0">
                <a:latin typeface="Adobe Garamond Pro" pitchFamily="18" charset="0"/>
              </a:rPr>
              <a:t> Webinar through </a:t>
            </a:r>
            <a:r>
              <a:rPr lang="en-US" sz="2800" dirty="0" err="1" smtClean="0">
                <a:latin typeface="Adobe Garamond Pro" pitchFamily="18" charset="0"/>
              </a:rPr>
              <a:t>EducationDynamics</a:t>
            </a:r>
            <a:r>
              <a:rPr lang="en-US" sz="2800" dirty="0" smtClean="0">
                <a:latin typeface="Adobe Garamond Pro" pitchFamily="18" charset="0"/>
              </a:rPr>
              <a:t>- </a:t>
            </a:r>
            <a:r>
              <a:rPr lang="en-US" sz="2800" i="1" dirty="0" smtClean="0">
                <a:latin typeface="Adobe Garamond Pro" pitchFamily="18" charset="0"/>
              </a:rPr>
              <a:t>almost</a:t>
            </a:r>
          </a:p>
          <a:p>
            <a:pPr>
              <a:buBlip>
                <a:blip r:embed="rId3"/>
              </a:buBlip>
            </a:pPr>
            <a:endParaRPr lang="en-US" sz="2800" dirty="0" smtClean="0">
              <a:latin typeface="Adobe Garamond Pro" pitchFamily="18" charset="0"/>
            </a:endParaRPr>
          </a:p>
          <a:p>
            <a:pPr>
              <a:buBlip>
                <a:blip r:embed="rId3"/>
              </a:buBlip>
            </a:pPr>
            <a:r>
              <a:rPr lang="en-US" sz="2800" dirty="0" smtClean="0">
                <a:latin typeface="Adobe Garamond Pro" pitchFamily="18" charset="0"/>
              </a:rPr>
              <a:t> Word of mouth </a:t>
            </a:r>
            <a:endParaRPr lang="en-US" sz="2800" dirty="0">
              <a:latin typeface="Adobe Garamond Pro" pitchFamily="18" charset="0"/>
            </a:endParaRPr>
          </a:p>
        </p:txBody>
      </p:sp>
      <p:sp>
        <p:nvSpPr>
          <p:cNvPr id="4" name="TextBox 3"/>
          <p:cNvSpPr txBox="1"/>
          <p:nvPr/>
        </p:nvSpPr>
        <p:spPr>
          <a:xfrm>
            <a:off x="381000" y="2133600"/>
            <a:ext cx="6248400" cy="584775"/>
          </a:xfrm>
          <a:prstGeom prst="rect">
            <a:avLst/>
          </a:prstGeom>
          <a:noFill/>
        </p:spPr>
        <p:txBody>
          <a:bodyPr wrap="square" rtlCol="0">
            <a:spAutoFit/>
          </a:bodyPr>
          <a:lstStyle/>
          <a:p>
            <a:r>
              <a:rPr lang="en-US" sz="3200" u="sng" dirty="0" smtClean="0">
                <a:solidFill>
                  <a:srgbClr val="65F52B"/>
                </a:solidFill>
                <a:latin typeface="Adobe Garamond Pro" pitchFamily="18" charset="0"/>
              </a:rPr>
              <a:t>Additional Advertisements/Outreach </a:t>
            </a:r>
            <a:endParaRPr lang="en-US" sz="3200" u="sng" dirty="0">
              <a:solidFill>
                <a:srgbClr val="65F52B"/>
              </a:solidFill>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533400" y="1752600"/>
            <a:ext cx="8610600" cy="4924425"/>
          </a:xfrm>
          <a:prstGeom prst="rect">
            <a:avLst/>
          </a:prstGeom>
          <a:noFill/>
        </p:spPr>
        <p:txBody>
          <a:bodyPr wrap="square" rtlCol="0">
            <a:spAutoFit/>
          </a:bodyPr>
          <a:lstStyle/>
          <a:p>
            <a:r>
              <a:rPr lang="en-US" sz="2800" u="sng" dirty="0" smtClean="0">
                <a:solidFill>
                  <a:srgbClr val="65F52B"/>
                </a:solidFill>
                <a:latin typeface="Adobe Garamond Pro" pitchFamily="18" charset="0"/>
              </a:rPr>
              <a:t>LESSONS LEARNED:</a:t>
            </a:r>
          </a:p>
          <a:p>
            <a:endParaRPr lang="en-US" sz="2800" dirty="0" smtClean="0">
              <a:latin typeface="Adobe Garamond Pro" pitchFamily="18" charset="0"/>
            </a:endParaRPr>
          </a:p>
          <a:p>
            <a:pPr>
              <a:buBlip>
                <a:blip r:embed="rId3"/>
              </a:buBlip>
            </a:pPr>
            <a:r>
              <a:rPr lang="en-US" sz="2400" dirty="0" smtClean="0">
                <a:latin typeface="Adobe Garamond Pro" pitchFamily="18" charset="0"/>
              </a:rPr>
              <a:t>  Remember to turn mikes “on”</a:t>
            </a:r>
          </a:p>
          <a:p>
            <a:pPr>
              <a:buBlip>
                <a:blip r:embed="rId3"/>
              </a:buBlip>
            </a:pPr>
            <a:r>
              <a:rPr lang="en-US" sz="2400" dirty="0" smtClean="0">
                <a:latin typeface="Adobe Garamond Pro" pitchFamily="18" charset="0"/>
              </a:rPr>
              <a:t>  Remember to turn mikes “off”</a:t>
            </a:r>
          </a:p>
          <a:p>
            <a:pPr>
              <a:buBlip>
                <a:blip r:embed="rId3"/>
              </a:buBlip>
            </a:pPr>
            <a:r>
              <a:rPr lang="en-US" sz="2400" dirty="0" smtClean="0">
                <a:latin typeface="Adobe Garamond Pro" pitchFamily="18" charset="0"/>
              </a:rPr>
              <a:t>  Remember to turn mikes back “on” </a:t>
            </a:r>
          </a:p>
          <a:p>
            <a:pPr>
              <a:buBlip>
                <a:blip r:embed="rId3"/>
              </a:buBlip>
            </a:pPr>
            <a:r>
              <a:rPr lang="en-US" sz="2400" dirty="0" smtClean="0">
                <a:latin typeface="Adobe Garamond Pro" pitchFamily="18" charset="0"/>
              </a:rPr>
              <a:t>  Always be prepared</a:t>
            </a:r>
          </a:p>
          <a:p>
            <a:pPr>
              <a:buBlip>
                <a:blip r:embed="rId3"/>
              </a:buBlip>
            </a:pPr>
            <a:r>
              <a:rPr lang="en-US" sz="2400" dirty="0" smtClean="0">
                <a:latin typeface="Adobe Garamond Pro" pitchFamily="18" charset="0"/>
              </a:rPr>
              <a:t>  Remember to record show- @ the beginning</a:t>
            </a:r>
          </a:p>
          <a:p>
            <a:pPr>
              <a:buBlip>
                <a:blip r:embed="rId3"/>
              </a:buBlip>
            </a:pPr>
            <a:r>
              <a:rPr lang="en-US" sz="2400" dirty="0" smtClean="0">
                <a:latin typeface="Adobe Garamond Pro" pitchFamily="18" charset="0"/>
              </a:rPr>
              <a:t>  Remember how “talk over” function works  </a:t>
            </a:r>
          </a:p>
          <a:p>
            <a:pPr>
              <a:buBlip>
                <a:blip r:embed="rId3"/>
              </a:buBlip>
            </a:pPr>
            <a:r>
              <a:rPr lang="en-US" sz="2400" dirty="0" smtClean="0">
                <a:latin typeface="Adobe Garamond Pro" pitchFamily="18" charset="0"/>
              </a:rPr>
              <a:t>  Remind guests to not get personal </a:t>
            </a:r>
          </a:p>
          <a:p>
            <a:pPr>
              <a:buBlip>
                <a:blip r:embed="rId3"/>
              </a:buBlip>
            </a:pPr>
            <a:r>
              <a:rPr lang="en-US" sz="2400" dirty="0" smtClean="0">
                <a:latin typeface="Adobe Garamond Pro" pitchFamily="18" charset="0"/>
              </a:rPr>
              <a:t>  Utilize the students!  They know what they are doing!</a:t>
            </a:r>
          </a:p>
          <a:p>
            <a:pPr>
              <a:buBlip>
                <a:blip r:embed="rId3"/>
              </a:buBlip>
            </a:pPr>
            <a:r>
              <a:rPr lang="en-US" sz="2400" dirty="0" smtClean="0">
                <a:latin typeface="Adobe Garamond Pro" pitchFamily="18" charset="0"/>
              </a:rPr>
              <a:t>  </a:t>
            </a:r>
            <a:r>
              <a:rPr lang="en-US" sz="2400" dirty="0" err="1" smtClean="0">
                <a:latin typeface="Adobe Garamond Pro" pitchFamily="18" charset="0"/>
              </a:rPr>
              <a:t>VistaPrint</a:t>
            </a:r>
            <a:r>
              <a:rPr lang="en-US" sz="2400" dirty="0" smtClean="0">
                <a:latin typeface="Adobe Garamond Pro" pitchFamily="18" charset="0"/>
              </a:rPr>
              <a:t> is my new best friend </a:t>
            </a:r>
            <a:r>
              <a:rPr lang="en-US" sz="2400" dirty="0" smtClean="0">
                <a:latin typeface="Adobe Garamond Pro" pitchFamily="18" charset="0"/>
                <a:sym typeface="Wingdings" pitchFamily="2" charset="2"/>
              </a:rPr>
              <a:t></a:t>
            </a:r>
          </a:p>
          <a:p>
            <a:pPr>
              <a:buBlip>
                <a:blip r:embed="rId3"/>
              </a:buBlip>
            </a:pPr>
            <a:r>
              <a:rPr lang="en-US" sz="2400" dirty="0" smtClean="0">
                <a:latin typeface="Adobe Garamond Pro" pitchFamily="18" charset="0"/>
                <a:sym typeface="Wingdings" pitchFamily="2" charset="2"/>
              </a:rPr>
              <a:t>  Wear the headphones @ all times</a:t>
            </a:r>
            <a:endParaRPr lang="en-US" sz="2400" dirty="0" smtClean="0">
              <a:latin typeface="Adobe Garamond Pro" pitchFamily="18" charset="0"/>
            </a:endParaRPr>
          </a:p>
          <a:p>
            <a:r>
              <a:rPr lang="en-US" dirty="0" smtClean="0"/>
              <a:t>	</a:t>
            </a:r>
            <a:endParaRPr lang="en-US" dirty="0"/>
          </a:p>
        </p:txBody>
      </p:sp>
    </p:spTree>
    <p:custDataLst>
      <p:tags r:id="rId1"/>
    </p:custData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685800" y="2743200"/>
            <a:ext cx="7848600" cy="3046988"/>
          </a:xfrm>
          <a:prstGeom prst="rect">
            <a:avLst/>
          </a:prstGeom>
        </p:spPr>
        <p:txBody>
          <a:bodyPr wrap="square">
            <a:spAutoFit/>
          </a:bodyPr>
          <a:lstStyle/>
          <a:p>
            <a:pPr>
              <a:buBlip>
                <a:blip r:embed="rId3"/>
              </a:buBlip>
            </a:pPr>
            <a:r>
              <a:rPr lang="en-US" sz="2400" dirty="0" smtClean="0">
                <a:latin typeface="Adobe Garamond Pro" pitchFamily="18" charset="0"/>
                <a:sym typeface="Wingdings" pitchFamily="2" charset="2"/>
              </a:rPr>
              <a:t> Don’t schedule a client immediately before </a:t>
            </a:r>
          </a:p>
          <a:p>
            <a:pPr>
              <a:buBlip>
                <a:blip r:embed="rId3"/>
              </a:buBlip>
            </a:pPr>
            <a:r>
              <a:rPr lang="en-US" sz="2400" dirty="0" smtClean="0">
                <a:latin typeface="Adobe Garamond Pro" pitchFamily="18" charset="0"/>
                <a:sym typeface="Wingdings" pitchFamily="2" charset="2"/>
              </a:rPr>
              <a:t> Wear the headphones @ all times</a:t>
            </a:r>
          </a:p>
          <a:p>
            <a:pPr>
              <a:buBlip>
                <a:blip r:embed="rId3"/>
              </a:buBlip>
            </a:pPr>
            <a:r>
              <a:rPr lang="en-US" sz="2400" dirty="0" smtClean="0">
                <a:latin typeface="Adobe Garamond Pro" pitchFamily="18" charset="0"/>
                <a:sym typeface="Wingdings" pitchFamily="2" charset="2"/>
              </a:rPr>
              <a:t> Know where the “kill switch” is</a:t>
            </a:r>
          </a:p>
          <a:p>
            <a:pPr>
              <a:buBlip>
                <a:blip r:embed="rId3"/>
              </a:buBlip>
            </a:pPr>
            <a:r>
              <a:rPr lang="en-US" sz="2400" dirty="0" smtClean="0">
                <a:latin typeface="Adobe Garamond Pro" pitchFamily="18" charset="0"/>
                <a:sym typeface="Wingdings" pitchFamily="2" charset="2"/>
              </a:rPr>
              <a:t> Limit “umm” </a:t>
            </a:r>
          </a:p>
          <a:p>
            <a:pPr>
              <a:buBlip>
                <a:blip r:embed="rId3"/>
              </a:buBlip>
            </a:pPr>
            <a:r>
              <a:rPr lang="en-US" sz="2400" dirty="0" smtClean="0">
                <a:latin typeface="Adobe Garamond Pro" pitchFamily="18" charset="0"/>
                <a:sym typeface="Wingdings" pitchFamily="2" charset="2"/>
              </a:rPr>
              <a:t> Remember ID card </a:t>
            </a:r>
          </a:p>
          <a:p>
            <a:pPr>
              <a:buBlip>
                <a:blip r:embed="rId3"/>
              </a:buBlip>
            </a:pPr>
            <a:r>
              <a:rPr lang="en-US" sz="2400" dirty="0" smtClean="0">
                <a:latin typeface="Adobe Garamond Pro" pitchFamily="18" charset="0"/>
                <a:sym typeface="Wingdings" pitchFamily="2" charset="2"/>
              </a:rPr>
              <a:t> Dress in layers </a:t>
            </a:r>
          </a:p>
          <a:p>
            <a:pPr>
              <a:buBlip>
                <a:blip r:embed="rId3"/>
              </a:buBlip>
            </a:pPr>
            <a:r>
              <a:rPr lang="en-US" sz="2400" dirty="0" smtClean="0">
                <a:latin typeface="Adobe Garamond Pro" pitchFamily="18" charset="0"/>
                <a:sym typeface="Wingdings" pitchFamily="2" charset="2"/>
              </a:rPr>
              <a:t> Close out YouTube webpage when done </a:t>
            </a:r>
          </a:p>
          <a:p>
            <a:pPr>
              <a:buBlip>
                <a:blip r:embed="rId3"/>
              </a:buBlip>
            </a:pPr>
            <a:r>
              <a:rPr lang="en-US" sz="2400" dirty="0" smtClean="0">
                <a:latin typeface="Adobe Garamond Pro" pitchFamily="18" charset="0"/>
                <a:sym typeface="Wingdings" pitchFamily="2" charset="2"/>
              </a:rPr>
              <a:t> Don’t have dead air </a:t>
            </a:r>
            <a:endParaRPr lang="en-US" sz="2400" dirty="0"/>
          </a:p>
        </p:txBody>
      </p:sp>
      <p:sp>
        <p:nvSpPr>
          <p:cNvPr id="4" name="Rectangle 3"/>
          <p:cNvSpPr/>
          <p:nvPr/>
        </p:nvSpPr>
        <p:spPr>
          <a:xfrm>
            <a:off x="609600" y="1981200"/>
            <a:ext cx="4645824" cy="523220"/>
          </a:xfrm>
          <a:prstGeom prst="rect">
            <a:avLst/>
          </a:prstGeom>
        </p:spPr>
        <p:txBody>
          <a:bodyPr wrap="none">
            <a:spAutoFit/>
          </a:bodyPr>
          <a:lstStyle/>
          <a:p>
            <a:r>
              <a:rPr lang="en-US" sz="2800" u="sng" dirty="0" smtClean="0">
                <a:solidFill>
                  <a:srgbClr val="65F52B"/>
                </a:solidFill>
                <a:latin typeface="Adobe Garamond Pro" pitchFamily="18" charset="0"/>
              </a:rPr>
              <a:t>MORE LESSONS LEARNED:</a:t>
            </a:r>
          </a:p>
        </p:txBody>
      </p:sp>
    </p:spTree>
    <p:custDataLst>
      <p:tags r:id="rId1"/>
    </p:custData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533400" y="1676400"/>
            <a:ext cx="7543800" cy="4832092"/>
          </a:xfrm>
          <a:prstGeom prst="rect">
            <a:avLst/>
          </a:prstGeom>
          <a:noFill/>
        </p:spPr>
        <p:txBody>
          <a:bodyPr wrap="square" rtlCol="0">
            <a:spAutoFit/>
          </a:bodyPr>
          <a:lstStyle/>
          <a:p>
            <a:r>
              <a:rPr lang="en-US" sz="3200" u="sng" dirty="0" smtClean="0">
                <a:solidFill>
                  <a:srgbClr val="65F52B"/>
                </a:solidFill>
                <a:latin typeface="Adobe Garamond Pro" pitchFamily="18" charset="0"/>
              </a:rPr>
              <a:t>Future Shrink Rap plans</a:t>
            </a:r>
            <a:r>
              <a:rPr lang="en-US" sz="3200" dirty="0" smtClean="0">
                <a:solidFill>
                  <a:srgbClr val="65F52B"/>
                </a:solidFill>
                <a:latin typeface="Adobe Garamond Pro" pitchFamily="18" charset="0"/>
              </a:rPr>
              <a:t>:</a:t>
            </a:r>
          </a:p>
          <a:p>
            <a:endParaRPr lang="en-US" sz="2800" dirty="0" smtClean="0">
              <a:latin typeface="Adobe Garamond Pro" pitchFamily="18" charset="0"/>
            </a:endParaRPr>
          </a:p>
          <a:p>
            <a:endParaRPr lang="en-US" sz="2800" dirty="0" smtClean="0">
              <a:latin typeface="Adobe Garamond Pro" pitchFamily="18" charset="0"/>
            </a:endParaRPr>
          </a:p>
          <a:p>
            <a:r>
              <a:rPr lang="en-US" sz="2800" dirty="0" smtClean="0">
                <a:latin typeface="Adobe Garamond Pro" pitchFamily="18" charset="0"/>
              </a:rPr>
              <a:t>The show must go on!</a:t>
            </a:r>
          </a:p>
          <a:p>
            <a:pPr lvl="1"/>
            <a:endParaRPr lang="en-US" sz="2400" dirty="0" smtClean="0">
              <a:latin typeface="Adobe Garamond Pro" pitchFamily="18" charset="0"/>
            </a:endParaRPr>
          </a:p>
          <a:p>
            <a:pPr lvl="1">
              <a:buBlip>
                <a:blip r:embed="rId3"/>
              </a:buBlip>
            </a:pPr>
            <a:r>
              <a:rPr lang="en-US" sz="2400" dirty="0" smtClean="0">
                <a:latin typeface="Adobe Garamond Pro" pitchFamily="18" charset="0"/>
              </a:rPr>
              <a:t> Active Minds</a:t>
            </a:r>
          </a:p>
          <a:p>
            <a:pPr lvl="1">
              <a:buBlip>
                <a:blip r:embed="rId3"/>
              </a:buBlip>
            </a:pPr>
            <a:r>
              <a:rPr lang="en-US" sz="2400" dirty="0" smtClean="0">
                <a:latin typeface="Adobe Garamond Pro" pitchFamily="18" charset="0"/>
              </a:rPr>
              <a:t> Psychology Professor </a:t>
            </a:r>
          </a:p>
          <a:p>
            <a:pPr lvl="1">
              <a:buBlip>
                <a:blip r:embed="rId3"/>
              </a:buBlip>
            </a:pPr>
            <a:r>
              <a:rPr lang="en-US" sz="2400" dirty="0" smtClean="0">
                <a:latin typeface="Adobe Garamond Pro" pitchFamily="18" charset="0"/>
              </a:rPr>
              <a:t> Certified Yoga Instructor</a:t>
            </a:r>
          </a:p>
          <a:p>
            <a:pPr lvl="1">
              <a:buBlip>
                <a:blip r:embed="rId3"/>
              </a:buBlip>
            </a:pPr>
            <a:r>
              <a:rPr lang="en-US" sz="2400" dirty="0" smtClean="0">
                <a:latin typeface="Adobe Garamond Pro" pitchFamily="18" charset="0"/>
              </a:rPr>
              <a:t> Martial Arts Master </a:t>
            </a:r>
          </a:p>
          <a:p>
            <a:pPr lvl="1">
              <a:buBlip>
                <a:blip r:embed="rId3"/>
              </a:buBlip>
            </a:pPr>
            <a:r>
              <a:rPr lang="en-US" sz="2400" dirty="0" smtClean="0">
                <a:latin typeface="Adobe Garamond Pro" pitchFamily="18" charset="0"/>
              </a:rPr>
              <a:t> Person w/ addiction, loss, depression…</a:t>
            </a:r>
          </a:p>
          <a:p>
            <a:pPr lvl="1">
              <a:buBlip>
                <a:blip r:embed="rId3"/>
              </a:buBlip>
            </a:pPr>
            <a:r>
              <a:rPr lang="en-US" sz="2400" dirty="0" smtClean="0">
                <a:latin typeface="Adobe Garamond Pro" pitchFamily="18" charset="0"/>
              </a:rPr>
              <a:t> Dangers of “</a:t>
            </a:r>
            <a:r>
              <a:rPr lang="en-US" sz="2400" dirty="0" err="1" smtClean="0">
                <a:latin typeface="Adobe Garamond Pro" pitchFamily="18" charset="0"/>
              </a:rPr>
              <a:t>Sexting</a:t>
            </a:r>
            <a:r>
              <a:rPr lang="en-US" sz="2400" dirty="0" smtClean="0">
                <a:latin typeface="Adobe Garamond Pro" pitchFamily="18" charset="0"/>
              </a:rPr>
              <a:t>” </a:t>
            </a:r>
          </a:p>
          <a:p>
            <a:pPr lvl="1">
              <a:buBlip>
                <a:blip r:embed="rId3"/>
              </a:buBlip>
            </a:pPr>
            <a:endParaRPr lang="en-US" sz="2400" dirty="0" smtClean="0">
              <a:latin typeface="Adobe Garamond Pro" pitchFamily="18" charset="0"/>
            </a:endParaRPr>
          </a:p>
        </p:txBody>
      </p:sp>
      <p:pic>
        <p:nvPicPr>
          <p:cNvPr id="4097" name="Picture 1" descr="C:\Users\bpeters\AppData\Local\Microsoft\Windows\Temporary Internet Files\Content.IE5\ZSR0FUDX\MC900089790[1].wmf"/>
          <p:cNvPicPr>
            <a:picLocks noChangeAspect="1" noChangeArrowheads="1"/>
          </p:cNvPicPr>
          <p:nvPr/>
        </p:nvPicPr>
        <p:blipFill>
          <a:blip r:embed="rId4" cstate="print"/>
          <a:srcRect/>
          <a:stretch>
            <a:fillRect/>
          </a:stretch>
        </p:blipFill>
        <p:spPr bwMode="auto">
          <a:xfrm>
            <a:off x="3886200" y="2895600"/>
            <a:ext cx="975055" cy="812792"/>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304800" y="3200400"/>
            <a:ext cx="8839200" cy="2092881"/>
          </a:xfrm>
          <a:prstGeom prst="rect">
            <a:avLst/>
          </a:prstGeom>
        </p:spPr>
        <p:txBody>
          <a:bodyPr wrap="square">
            <a:spAutoFit/>
          </a:bodyPr>
          <a:lstStyle/>
          <a:p>
            <a:pPr>
              <a:buBlip>
                <a:blip r:embed="rId3"/>
              </a:buBlip>
            </a:pPr>
            <a:r>
              <a:rPr lang="en-US" sz="2400" dirty="0" smtClean="0">
                <a:latin typeface="Adobe Garamond Pro" pitchFamily="18" charset="0"/>
              </a:rPr>
              <a:t> </a:t>
            </a:r>
            <a:r>
              <a:rPr lang="en-US" sz="2600" dirty="0" smtClean="0">
                <a:latin typeface="Adobe Garamond Pro" pitchFamily="18" charset="0"/>
              </a:rPr>
              <a:t>Co-host or solo?</a:t>
            </a:r>
          </a:p>
          <a:p>
            <a:pPr>
              <a:buBlip>
                <a:blip r:embed="rId3"/>
              </a:buBlip>
            </a:pPr>
            <a:r>
              <a:rPr lang="en-US" sz="2600" dirty="0" smtClean="0">
                <a:latin typeface="Adobe Garamond Pro" pitchFamily="18" charset="0"/>
              </a:rPr>
              <a:t> Unique show ideas?</a:t>
            </a:r>
          </a:p>
          <a:p>
            <a:pPr>
              <a:buBlip>
                <a:blip r:embed="rId3"/>
              </a:buBlip>
            </a:pPr>
            <a:r>
              <a:rPr lang="en-US" sz="2600" dirty="0" smtClean="0">
                <a:latin typeface="Adobe Garamond Pro" pitchFamily="18" charset="0"/>
              </a:rPr>
              <a:t> Songs? </a:t>
            </a:r>
          </a:p>
          <a:p>
            <a:pPr>
              <a:buBlip>
                <a:blip r:embed="rId3"/>
              </a:buBlip>
            </a:pPr>
            <a:r>
              <a:rPr lang="en-US" sz="2600" dirty="0" smtClean="0">
                <a:latin typeface="Adobe Garamond Pro" pitchFamily="18" charset="0"/>
              </a:rPr>
              <a:t> Anyone want to be a guest on Shrink Rap?</a:t>
            </a:r>
          </a:p>
          <a:p>
            <a:pPr>
              <a:buBlip>
                <a:blip r:embed="rId3"/>
              </a:buBlip>
            </a:pPr>
            <a:r>
              <a:rPr lang="en-US" sz="2600" dirty="0" smtClean="0">
                <a:latin typeface="Adobe Garamond Pro" pitchFamily="18" charset="0"/>
              </a:rPr>
              <a:t> Any other feedback/ constructive criticism? I can take it, really </a:t>
            </a:r>
            <a:r>
              <a:rPr lang="en-US" sz="2400" dirty="0" smtClean="0">
                <a:latin typeface="Adobe Garamond Pro" pitchFamily="18" charset="0"/>
                <a:sym typeface="Wingdings" pitchFamily="2" charset="2"/>
              </a:rPr>
              <a:t></a:t>
            </a:r>
            <a:r>
              <a:rPr lang="en-US" sz="2400" dirty="0" smtClean="0">
                <a:latin typeface="Adobe Garamond Pro" pitchFamily="18" charset="0"/>
              </a:rPr>
              <a:t>  </a:t>
            </a:r>
            <a:endParaRPr lang="en-US" sz="2400" dirty="0">
              <a:latin typeface="Adobe Garamond Pro" pitchFamily="18" charset="0"/>
            </a:endParaRPr>
          </a:p>
        </p:txBody>
      </p:sp>
      <p:sp>
        <p:nvSpPr>
          <p:cNvPr id="4" name="Rectangle 3"/>
          <p:cNvSpPr/>
          <p:nvPr/>
        </p:nvSpPr>
        <p:spPr>
          <a:xfrm>
            <a:off x="304800" y="2133600"/>
            <a:ext cx="3897221" cy="646331"/>
          </a:xfrm>
          <a:prstGeom prst="rect">
            <a:avLst/>
          </a:prstGeom>
        </p:spPr>
        <p:txBody>
          <a:bodyPr wrap="none">
            <a:spAutoFit/>
          </a:bodyPr>
          <a:lstStyle/>
          <a:p>
            <a:r>
              <a:rPr lang="en-US" sz="3600" b="1" u="sng" dirty="0" smtClean="0">
                <a:solidFill>
                  <a:srgbClr val="65F52B"/>
                </a:solidFill>
                <a:latin typeface="Bradley Hand ITC" pitchFamily="66" charset="0"/>
              </a:rPr>
              <a:t>Questions for You: </a:t>
            </a:r>
            <a:endParaRPr lang="en-US" sz="3600" u="sng" dirty="0">
              <a:solidFill>
                <a:srgbClr val="65F52B"/>
              </a:solidFill>
            </a:endParaRPr>
          </a:p>
        </p:txBody>
      </p:sp>
    </p:spTree>
    <p:custDataLst>
      <p:tags r:id="rId1"/>
    </p:custData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1447800" y="1676400"/>
            <a:ext cx="8382000" cy="3170099"/>
          </a:xfrm>
          <a:prstGeom prst="rect">
            <a:avLst/>
          </a:prstGeom>
          <a:noFill/>
        </p:spPr>
        <p:txBody>
          <a:bodyPr wrap="square" rtlCol="0">
            <a:spAutoFit/>
          </a:bodyPr>
          <a:lstStyle/>
          <a:p>
            <a:endParaRPr lang="en-US" sz="3200" dirty="0" smtClean="0">
              <a:latin typeface="Adobe Garamond Pro" pitchFamily="18" charset="0"/>
            </a:endParaRPr>
          </a:p>
          <a:p>
            <a:r>
              <a:rPr lang="en-US" sz="4000" b="1" dirty="0" smtClean="0">
                <a:solidFill>
                  <a:srgbClr val="FFFF00"/>
                </a:solidFill>
                <a:latin typeface="Bradley Hand ITC" pitchFamily="66" charset="0"/>
              </a:rPr>
              <a:t>Questions? </a:t>
            </a:r>
            <a:endParaRPr lang="en-US" sz="3600" b="1" dirty="0" smtClean="0">
              <a:solidFill>
                <a:srgbClr val="FFFF00"/>
              </a:solidFill>
              <a:latin typeface="Bradley Hand ITC" pitchFamily="66" charset="0"/>
            </a:endParaRPr>
          </a:p>
          <a:p>
            <a:endParaRPr lang="en-US" sz="2800" dirty="0" smtClean="0">
              <a:latin typeface="Adobe Garamond Pro" pitchFamily="18" charset="0"/>
            </a:endParaRPr>
          </a:p>
          <a:p>
            <a:r>
              <a:rPr lang="en-US" sz="3600" b="1" dirty="0" smtClean="0">
                <a:solidFill>
                  <a:schemeClr val="accent3">
                    <a:lumMod val="75000"/>
                  </a:schemeClr>
                </a:solidFill>
                <a:latin typeface="Bradley Hand ITC" pitchFamily="66" charset="0"/>
              </a:rPr>
              <a:t>	</a:t>
            </a:r>
            <a:r>
              <a:rPr lang="en-US" sz="3600" b="1" dirty="0" smtClean="0">
                <a:solidFill>
                  <a:schemeClr val="accent4">
                    <a:lumMod val="20000"/>
                    <a:lumOff val="80000"/>
                  </a:schemeClr>
                </a:solidFill>
                <a:latin typeface="Bradley Hand ITC" pitchFamily="66" charset="0"/>
              </a:rPr>
              <a:t>Comments?</a:t>
            </a:r>
          </a:p>
          <a:p>
            <a:endParaRPr lang="en-US" sz="2800" dirty="0" smtClean="0">
              <a:latin typeface="Adobe Garamond Pro" pitchFamily="18" charset="0"/>
            </a:endParaRPr>
          </a:p>
          <a:p>
            <a:r>
              <a:rPr lang="en-US" sz="3600" dirty="0" smtClean="0">
                <a:latin typeface="Bradley Hand ITC" pitchFamily="66" charset="0"/>
              </a:rPr>
              <a:t>		 </a:t>
            </a:r>
            <a:r>
              <a:rPr lang="en-US" sz="3600" b="1" dirty="0" smtClean="0">
                <a:solidFill>
                  <a:srgbClr val="65F52B"/>
                </a:solidFill>
                <a:latin typeface="Bradley Hand ITC" pitchFamily="66" charset="0"/>
              </a:rPr>
              <a:t>Suggestions? </a:t>
            </a:r>
          </a:p>
        </p:txBody>
      </p:sp>
      <p:sp>
        <p:nvSpPr>
          <p:cNvPr id="4" name="Rectangle 3"/>
          <p:cNvSpPr/>
          <p:nvPr/>
        </p:nvSpPr>
        <p:spPr>
          <a:xfrm>
            <a:off x="2819400" y="5562600"/>
            <a:ext cx="3392853" cy="92333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5400" b="1" cap="none" spc="0" dirty="0" smtClean="0">
                <a:ln/>
                <a:solidFill>
                  <a:schemeClr val="accent5">
                    <a:tint val="50000"/>
                    <a:satMod val="180000"/>
                  </a:schemeClr>
                </a:solidFill>
                <a:effectLst/>
              </a:rPr>
              <a:t>Thank you!</a:t>
            </a:r>
            <a:endParaRPr lang="en-US" sz="5400" b="1" cap="none" spc="0" dirty="0">
              <a:ln/>
              <a:solidFill>
                <a:schemeClr val="accent5">
                  <a:tint val="50000"/>
                  <a:satMod val="180000"/>
                </a:schemeClr>
              </a:solidFill>
              <a:effectLst/>
            </a:endParaRP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381000" y="1676400"/>
            <a:ext cx="2866619" cy="553998"/>
          </a:xfrm>
          <a:prstGeom prst="rect">
            <a:avLst/>
          </a:prstGeom>
          <a:noFill/>
        </p:spPr>
        <p:txBody>
          <a:bodyPr wrap="none" rtlCol="0">
            <a:spAutoFit/>
          </a:bodyPr>
          <a:lstStyle/>
          <a:p>
            <a:r>
              <a:rPr lang="en-US" sz="3000" u="sng" dirty="0" smtClean="0">
                <a:solidFill>
                  <a:srgbClr val="65F52B"/>
                </a:solidFill>
                <a:latin typeface="Adobe Garamond Pro" pitchFamily="18" charset="0"/>
              </a:rPr>
              <a:t>APA Ethics Code </a:t>
            </a:r>
            <a:endParaRPr lang="en-US" sz="3000" u="sng" dirty="0">
              <a:solidFill>
                <a:srgbClr val="65F52B"/>
              </a:solidFill>
              <a:latin typeface="Adobe Garamond Pro" pitchFamily="18" charset="0"/>
            </a:endParaRPr>
          </a:p>
        </p:txBody>
      </p:sp>
      <p:sp>
        <p:nvSpPr>
          <p:cNvPr id="4" name="Rectangle 3"/>
          <p:cNvSpPr/>
          <p:nvPr/>
        </p:nvSpPr>
        <p:spPr>
          <a:xfrm>
            <a:off x="762000" y="2209800"/>
            <a:ext cx="8077200" cy="4524315"/>
          </a:xfrm>
          <a:prstGeom prst="rect">
            <a:avLst/>
          </a:prstGeom>
        </p:spPr>
        <p:txBody>
          <a:bodyPr wrap="square">
            <a:spAutoFit/>
          </a:bodyPr>
          <a:lstStyle/>
          <a:p>
            <a:r>
              <a:rPr lang="en-US" sz="2400" b="1" dirty="0" smtClean="0">
                <a:latin typeface="Adobe Garamond Pro" pitchFamily="18" charset="0"/>
              </a:rPr>
              <a:t>5.04 Media Presentations</a:t>
            </a:r>
            <a:r>
              <a:rPr lang="en-US" sz="2400" dirty="0" smtClean="0">
                <a:latin typeface="Adobe Garamond Pro" pitchFamily="18" charset="0"/>
              </a:rPr>
              <a:t/>
            </a:r>
            <a:br>
              <a:rPr lang="en-US" sz="2400" dirty="0" smtClean="0">
                <a:latin typeface="Adobe Garamond Pro" pitchFamily="18" charset="0"/>
              </a:rPr>
            </a:br>
            <a:r>
              <a:rPr lang="en-US" sz="2400" dirty="0" smtClean="0">
                <a:latin typeface="Adobe Garamond Pro" pitchFamily="18" charset="0"/>
              </a:rPr>
              <a:t>When psychologists provide public advice or comment via print, Internet, or other electronic transmission, they take precautions to ensure that statements (1) are </a:t>
            </a:r>
            <a:r>
              <a:rPr lang="en-US" sz="2400" dirty="0" smtClean="0">
                <a:solidFill>
                  <a:srgbClr val="65F52B"/>
                </a:solidFill>
                <a:latin typeface="Adobe Garamond Pro" pitchFamily="18" charset="0"/>
              </a:rPr>
              <a:t>based on their professional knowledge, training, or experience</a:t>
            </a:r>
            <a:r>
              <a:rPr lang="en-US" sz="2400" dirty="0" smtClean="0">
                <a:latin typeface="Adobe Garamond Pro" pitchFamily="18" charset="0"/>
              </a:rPr>
              <a:t> in accord with appropriate psychological literature and practice; (2) are otherwise </a:t>
            </a:r>
            <a:r>
              <a:rPr lang="en-US" sz="2400" dirty="0" smtClean="0">
                <a:solidFill>
                  <a:srgbClr val="65F52B"/>
                </a:solidFill>
                <a:latin typeface="Adobe Garamond Pro" pitchFamily="18" charset="0"/>
              </a:rPr>
              <a:t>consistent with this Ethics Code</a:t>
            </a:r>
            <a:r>
              <a:rPr lang="en-US" sz="2400" dirty="0" smtClean="0">
                <a:latin typeface="Adobe Garamond Pro" pitchFamily="18" charset="0"/>
              </a:rPr>
              <a:t>; and (3) </a:t>
            </a:r>
            <a:r>
              <a:rPr lang="en-US" sz="2400" dirty="0" smtClean="0">
                <a:solidFill>
                  <a:srgbClr val="65F52B"/>
                </a:solidFill>
                <a:latin typeface="Adobe Garamond Pro" pitchFamily="18" charset="0"/>
              </a:rPr>
              <a:t>do not indicate that a professional relationship has been established with the recipient</a:t>
            </a:r>
            <a:r>
              <a:rPr lang="en-US" sz="2400" dirty="0" smtClean="0">
                <a:latin typeface="Adobe Garamond Pro" pitchFamily="18" charset="0"/>
              </a:rPr>
              <a:t>. (See also Standard </a:t>
            </a:r>
            <a:r>
              <a:rPr lang="en-US" sz="2400" dirty="0" smtClean="0">
                <a:latin typeface="Adobe Garamond Pro" pitchFamily="18" charset="0"/>
                <a:hlinkClick r:id="rId3" action="ppaction://hlinkfile"/>
              </a:rPr>
              <a:t>2.04, Bases for Scientific and Professional Judgments</a:t>
            </a:r>
            <a:r>
              <a:rPr lang="en-US" sz="2400" dirty="0" smtClean="0">
                <a:latin typeface="Adobe Garamond Pro" pitchFamily="18" charset="0"/>
              </a:rPr>
              <a:t>.)</a:t>
            </a:r>
          </a:p>
          <a:p>
            <a:r>
              <a:rPr lang="en-US" sz="2400" b="1" dirty="0" smtClean="0">
                <a:latin typeface="Adobe Garamond Pro" pitchFamily="18" charset="0"/>
              </a:rPr>
              <a:t>2.04 Bases for Scientific and Professional Judgments</a:t>
            </a:r>
            <a:r>
              <a:rPr lang="en-US" sz="2400" dirty="0" smtClean="0">
                <a:latin typeface="Adobe Garamond Pro" pitchFamily="18" charset="0"/>
              </a:rPr>
              <a:t/>
            </a:r>
            <a:br>
              <a:rPr lang="en-US" sz="2400" dirty="0" smtClean="0">
                <a:latin typeface="Adobe Garamond Pro" pitchFamily="18" charset="0"/>
              </a:rPr>
            </a:br>
            <a:r>
              <a:rPr lang="en-US" sz="2400" dirty="0" smtClean="0">
                <a:latin typeface="Adobe Garamond Pro" pitchFamily="18" charset="0"/>
              </a:rPr>
              <a:t>Psychologists' work is based upon established scientific and professional knowledge of the discipline. </a:t>
            </a:r>
            <a:endParaRPr lang="en-US" sz="24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Rectangle 2"/>
          <p:cNvSpPr/>
          <p:nvPr/>
        </p:nvSpPr>
        <p:spPr>
          <a:xfrm>
            <a:off x="533400" y="1676400"/>
            <a:ext cx="8229600" cy="5262979"/>
          </a:xfrm>
          <a:prstGeom prst="rect">
            <a:avLst/>
          </a:prstGeom>
        </p:spPr>
        <p:txBody>
          <a:bodyPr wrap="square">
            <a:spAutoFit/>
          </a:bodyPr>
          <a:lstStyle/>
          <a:p>
            <a:r>
              <a:rPr lang="en-US" sz="2800" u="sng" dirty="0" smtClean="0">
                <a:solidFill>
                  <a:srgbClr val="65F52B"/>
                </a:solidFill>
                <a:latin typeface="Adobe Garamond Pro" pitchFamily="18" charset="0"/>
              </a:rPr>
              <a:t>Disclaimer: </a:t>
            </a:r>
          </a:p>
          <a:p>
            <a:endParaRPr lang="en-US" sz="2800" u="sng" dirty="0" smtClean="0">
              <a:solidFill>
                <a:srgbClr val="65F52B"/>
              </a:solidFill>
              <a:latin typeface="Adobe Garamond Pro" pitchFamily="18" charset="0"/>
            </a:endParaRPr>
          </a:p>
          <a:p>
            <a:r>
              <a:rPr lang="en-US" sz="2800" dirty="0" smtClean="0">
                <a:latin typeface="Adobe Garamond Pro" pitchFamily="18" charset="0"/>
              </a:rPr>
              <a:t>Opinions heard on Shrink Rap are meant to support and not replace professional healthcare and mental health treatment. Listeners should not infer that a relationship has been established with the hosts personally. If you feel you are in need of professional help and are an NU student, please contact NU’s Counseling Services at 286-8536 or Niagara County Crisis Services at 285-3515. If you are not an NU student, please contact Crisis Services in your county, 9-1-1, or your local mental health agency or your insurance provider for a referral.  </a:t>
            </a:r>
            <a:r>
              <a:rPr lang="en-US" dirty="0" smtClean="0">
                <a:solidFill>
                  <a:srgbClr val="65F52B"/>
                </a:solidFill>
                <a:latin typeface="Adobe Garamond Pro" pitchFamily="18" charset="0"/>
              </a:rPr>
              <a:t>{sound clip}</a:t>
            </a:r>
            <a:endParaRPr lang="en-US" sz="2800" dirty="0">
              <a:solidFill>
                <a:srgbClr val="65F52B"/>
              </a:solidFill>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838200" y="2133600"/>
            <a:ext cx="7315200" cy="4401205"/>
          </a:xfrm>
          <a:prstGeom prst="rect">
            <a:avLst/>
          </a:prstGeom>
          <a:noFill/>
        </p:spPr>
        <p:txBody>
          <a:bodyPr wrap="square" rtlCol="0">
            <a:spAutoFit/>
          </a:bodyPr>
          <a:lstStyle/>
          <a:p>
            <a:r>
              <a:rPr lang="en-US" sz="2800" u="sng" dirty="0" smtClean="0">
                <a:solidFill>
                  <a:srgbClr val="65F52B"/>
                </a:solidFill>
                <a:latin typeface="Adobe Garamond Pro" pitchFamily="18" charset="0"/>
              </a:rPr>
              <a:t>Disclaimer: </a:t>
            </a:r>
          </a:p>
          <a:p>
            <a:endParaRPr lang="en-US" sz="2800" u="sng" dirty="0" smtClean="0">
              <a:solidFill>
                <a:srgbClr val="65F52B"/>
              </a:solidFill>
              <a:latin typeface="Adobe Garamond Pro" pitchFamily="18" charset="0"/>
            </a:endParaRPr>
          </a:p>
          <a:p>
            <a:r>
              <a:rPr lang="en-US" sz="2800" dirty="0" smtClean="0">
                <a:latin typeface="Adobe Garamond Pro" pitchFamily="18" charset="0"/>
              </a:rPr>
              <a:t>This show was not intended as a substitute for professional counseling. If you feel you need professional help, please contact Counseling Services if you are an NU student, or 9-1-1 if this is an emergency. Other listeners may contact their respective county’s crisis service hotline or their local mental health agency or insurance company. </a:t>
            </a:r>
          </a:p>
          <a:p>
            <a:r>
              <a:rPr lang="en-US" sz="2000" dirty="0" smtClean="0">
                <a:solidFill>
                  <a:srgbClr val="65F52B"/>
                </a:solidFill>
                <a:latin typeface="Adobe Garamond Pro" pitchFamily="18" charset="0"/>
              </a:rPr>
              <a:t>{sound clip}</a:t>
            </a:r>
            <a:endParaRPr lang="en-US" sz="20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Using Campus Radio to Promote Student Wellness</a:t>
            </a:r>
            <a:endParaRPr lang="en-US" dirty="0"/>
          </a:p>
        </p:txBody>
      </p:sp>
      <p:sp>
        <p:nvSpPr>
          <p:cNvPr id="3" name="TextBox 2"/>
          <p:cNvSpPr txBox="1"/>
          <p:nvPr/>
        </p:nvSpPr>
        <p:spPr>
          <a:xfrm>
            <a:off x="457200" y="1600200"/>
            <a:ext cx="8305800" cy="4832092"/>
          </a:xfrm>
          <a:prstGeom prst="rect">
            <a:avLst/>
          </a:prstGeom>
          <a:noFill/>
        </p:spPr>
        <p:txBody>
          <a:bodyPr wrap="square" rtlCol="0">
            <a:spAutoFit/>
          </a:bodyPr>
          <a:lstStyle/>
          <a:p>
            <a:r>
              <a:rPr lang="en-US" sz="2800" u="sng" dirty="0" smtClean="0">
                <a:solidFill>
                  <a:srgbClr val="65F52B"/>
                </a:solidFill>
                <a:latin typeface="Adobe Garamond Pro" pitchFamily="18" charset="0"/>
              </a:rPr>
              <a:t>Email:</a:t>
            </a:r>
          </a:p>
          <a:p>
            <a:endParaRPr lang="en-US" sz="2800" u="sng" dirty="0" smtClean="0">
              <a:solidFill>
                <a:srgbClr val="65F52B"/>
              </a:solidFill>
              <a:latin typeface="Adobe Garamond Pro" pitchFamily="18" charset="0"/>
            </a:endParaRPr>
          </a:p>
          <a:p>
            <a:r>
              <a:rPr lang="en-US" sz="2800" dirty="0" smtClean="0">
                <a:latin typeface="Adobe Garamond Pro" pitchFamily="18" charset="0"/>
              </a:rPr>
              <a:t>Niagara University’s WNIA has a new radio program titled "Shrink Rap" with licensed psychologist Dr. Bernadette Peters and licensed mental health counselor Monica Romeo. The hour long show features a variety of mental health and wellness topics and will frequently include guest speakers. Listen in on Monday mornings from 10am – 11am at </a:t>
            </a:r>
            <a:r>
              <a:rPr lang="en-US" sz="2800" u="sng" dirty="0" smtClean="0">
                <a:latin typeface="Adobe Garamond Pro" pitchFamily="18" charset="0"/>
                <a:hlinkClick r:id="rId3"/>
              </a:rPr>
              <a:t>www.wniaradio.com</a:t>
            </a:r>
            <a:r>
              <a:rPr lang="en-US" sz="2800" dirty="0" smtClean="0">
                <a:latin typeface="Adobe Garamond Pro" pitchFamily="18" charset="0"/>
              </a:rPr>
              <a:t> or tune to campus TV channel 20 for a live stream. Please call with questions and comments during the show at 716-286-7315. </a:t>
            </a:r>
            <a:endParaRPr lang="en-US" sz="2800" dirty="0">
              <a:latin typeface="Adobe Garamond Pro" pitchFamily="18" charset="0"/>
            </a:endParaRPr>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outerShdw blurRad="38100" dist="38100" dir="2700000" algn="tl">
                    <a:srgbClr val="000000">
                      <a:alpha val="43137"/>
                    </a:srgbClr>
                  </a:outerShdw>
                </a:effectLst>
              </a:rPr>
              <a:t>Using Campus Radio to Promote Student Wellness</a:t>
            </a:r>
            <a:endParaRPr lang="en-US" dirty="0"/>
          </a:p>
        </p:txBody>
      </p:sp>
      <p:sp>
        <p:nvSpPr>
          <p:cNvPr id="3" name="TextBox 2"/>
          <p:cNvSpPr txBox="1"/>
          <p:nvPr/>
        </p:nvSpPr>
        <p:spPr>
          <a:xfrm>
            <a:off x="914400" y="2819400"/>
            <a:ext cx="7620000" cy="769441"/>
          </a:xfrm>
          <a:prstGeom prst="rect">
            <a:avLst/>
          </a:prstGeom>
          <a:noFill/>
        </p:spPr>
        <p:txBody>
          <a:bodyPr wrap="square" rtlCol="0">
            <a:spAutoFit/>
          </a:bodyPr>
          <a:lstStyle/>
          <a:p>
            <a:r>
              <a:rPr lang="en-US" sz="4400" dirty="0" smtClean="0">
                <a:solidFill>
                  <a:srgbClr val="65F52B"/>
                </a:solidFill>
                <a:latin typeface="Adobe Garamond Pro" pitchFamily="18" charset="0"/>
              </a:rPr>
              <a:t>The </a:t>
            </a:r>
            <a:r>
              <a:rPr lang="en-US" sz="4000" dirty="0" smtClean="0">
                <a:solidFill>
                  <a:srgbClr val="65F52B"/>
                </a:solidFill>
                <a:latin typeface="Adobe Garamond Pro" pitchFamily="18" charset="0"/>
              </a:rPr>
              <a:t>WNIA</a:t>
            </a:r>
            <a:r>
              <a:rPr lang="en-US" sz="4400" dirty="0" smtClean="0">
                <a:solidFill>
                  <a:srgbClr val="65F52B"/>
                </a:solidFill>
                <a:latin typeface="Adobe Garamond Pro" pitchFamily="18" charset="0"/>
              </a:rPr>
              <a:t> station… </a:t>
            </a:r>
            <a:endParaRPr lang="en-US" sz="4400" dirty="0">
              <a:solidFill>
                <a:srgbClr val="65F52B"/>
              </a:solidFill>
              <a:latin typeface="Adobe Garamond Pro" pitchFamily="18" charset="0"/>
            </a:endParaRPr>
          </a:p>
        </p:txBody>
      </p:sp>
      <p:pic>
        <p:nvPicPr>
          <p:cNvPr id="4" name="Picture 4" descr="MCj03248040000[1]"/>
          <p:cNvPicPr>
            <a:picLocks noChangeAspect="1" noChangeArrowheads="1"/>
          </p:cNvPicPr>
          <p:nvPr/>
        </p:nvPicPr>
        <p:blipFill>
          <a:blip r:embed="rId3" cstate="print"/>
          <a:srcRect/>
          <a:stretch>
            <a:fillRect/>
          </a:stretch>
        </p:blipFill>
        <p:spPr bwMode="auto">
          <a:xfrm>
            <a:off x="7924800" y="5029200"/>
            <a:ext cx="903111" cy="1524000"/>
          </a:xfrm>
          <a:prstGeom prst="rect">
            <a:avLst/>
          </a:prstGeom>
          <a:noFill/>
          <a:ln w="9525">
            <a:noFill/>
            <a:miter lim="800000"/>
            <a:headEnd/>
            <a:tailEnd/>
          </a:ln>
        </p:spPr>
      </p:pic>
      <p:pic>
        <p:nvPicPr>
          <p:cNvPr id="5" name="Picture 4" descr="MCj03248040000[1]"/>
          <p:cNvPicPr>
            <a:picLocks noChangeAspect="1" noChangeArrowheads="1"/>
          </p:cNvPicPr>
          <p:nvPr/>
        </p:nvPicPr>
        <p:blipFill>
          <a:blip r:embed="rId3" cstate="print"/>
          <a:srcRect/>
          <a:stretch>
            <a:fillRect/>
          </a:stretch>
        </p:blipFill>
        <p:spPr bwMode="auto">
          <a:xfrm>
            <a:off x="304800" y="5105400"/>
            <a:ext cx="903111" cy="1524000"/>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0.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2.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3.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4.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5.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6.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7.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8.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19.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0.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2.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3.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4.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5.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6.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7.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8.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29.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0.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2.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3.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4.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5.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6.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7.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8.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39.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0.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1.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2.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3.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4.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5.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46.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5.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6.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7.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8.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ags/tag9.xml><?xml version="1.0" encoding="utf-8"?>
<p:tagLst xmlns:a="http://schemas.openxmlformats.org/drawingml/2006/main" xmlns:r="http://schemas.openxmlformats.org/officeDocument/2006/relationships" xmlns:p="http://schemas.openxmlformats.org/presentationml/2006/main">
  <p:tag name="POINTS" val="0"/>
  <p:tag name="TIME" val="15"/>
  <p:tag name="QUESTION"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3550</TotalTime>
  <Words>2413</Words>
  <Application>Microsoft Office PowerPoint</Application>
  <PresentationFormat>On-screen Show (4:3)</PresentationFormat>
  <Paragraphs>337</Paragraphs>
  <Slides>46</Slides>
  <Notes>0</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Using Campus Radio to Promote Student Wellness</vt:lpstr>
      <vt:lpstr>Using Campus Radio to Promote Student Wellness</vt:lpstr>
      <vt:lpstr>  Using Campus Radio to Promote Student Wellness  </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  Using Campus Radio to Promote Student Wellness  </vt:lpstr>
      <vt:lpstr>  Using Campus Radio to Promote Student Wellness  </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lpstr>Using Campus Radio to Promote Student Wellness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Implementing a Weekly Mental Health Radio Show</dc:title>
  <dc:creator>BP</dc:creator>
  <cp:lastModifiedBy> BP</cp:lastModifiedBy>
  <cp:revision>353</cp:revision>
  <dcterms:created xsi:type="dcterms:W3CDTF">2009-11-11T19:31:21Z</dcterms:created>
  <dcterms:modified xsi:type="dcterms:W3CDTF">2010-06-07T19:34:04Z</dcterms:modified>
</cp:coreProperties>
</file>