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7"/>
  </p:notesMasterIdLst>
  <p:sldIdLst>
    <p:sldId id="256" r:id="rId2"/>
    <p:sldId id="283" r:id="rId3"/>
    <p:sldId id="261" r:id="rId4"/>
    <p:sldId id="271" r:id="rId5"/>
    <p:sldId id="287" r:id="rId6"/>
    <p:sldId id="257" r:id="rId7"/>
    <p:sldId id="290" r:id="rId8"/>
    <p:sldId id="275" r:id="rId9"/>
    <p:sldId id="280" r:id="rId10"/>
    <p:sldId id="274" r:id="rId11"/>
    <p:sldId id="284" r:id="rId12"/>
    <p:sldId id="273" r:id="rId13"/>
    <p:sldId id="272" r:id="rId14"/>
    <p:sldId id="263" r:id="rId15"/>
    <p:sldId id="289" r:id="rId16"/>
    <p:sldId id="288" r:id="rId17"/>
    <p:sldId id="264" r:id="rId18"/>
    <p:sldId id="278" r:id="rId19"/>
    <p:sldId id="267" r:id="rId20"/>
    <p:sldId id="277" r:id="rId21"/>
    <p:sldId id="270" r:id="rId22"/>
    <p:sldId id="292" r:id="rId23"/>
    <p:sldId id="293" r:id="rId24"/>
    <p:sldId id="260" r:id="rId25"/>
    <p:sldId id="295" r:id="rId26"/>
    <p:sldId id="294" r:id="rId27"/>
    <p:sldId id="296" r:id="rId28"/>
    <p:sldId id="279" r:id="rId29"/>
    <p:sldId id="300" r:id="rId30"/>
    <p:sldId id="298" r:id="rId31"/>
    <p:sldId id="299" r:id="rId32"/>
    <p:sldId id="259" r:id="rId33"/>
    <p:sldId id="286" r:id="rId34"/>
    <p:sldId id="301" r:id="rId35"/>
    <p:sldId id="29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6" autoAdjust="0"/>
    <p:restoredTop sz="92720" autoAdjust="0"/>
  </p:normalViewPr>
  <p:slideViewPr>
    <p:cSldViewPr>
      <p:cViewPr varScale="1">
        <p:scale>
          <a:sx n="62" d="100"/>
          <a:sy n="62" d="100"/>
        </p:scale>
        <p:origin x="-941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7" d="100"/>
        <a:sy n="127" d="100"/>
      </p:scale>
      <p:origin x="0" y="535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5D6BF-8919-436A-8665-6FF52C73C620}" type="datetimeFigureOut">
              <a:rPr lang="en-US" smtClean="0"/>
              <a:t>6/4/2013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3D61-3D00-41BA-9951-1DCD627C80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4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03D61-3D00-41BA-9951-1DCD627C80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088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Client vs. nonclient notes; individual type</a:t>
            </a:r>
            <a:r>
              <a:rPr lang="en-US" baseline="0" dirty="0" smtClean="0"/>
              <a:t> of appt vs. other type of appt for a consultation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03D61-3D00-41BA-9951-1DCD627C80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408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03D61-3D00-41BA-9951-1DCD627C809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03D61-3D00-41BA-9951-1DCD627C809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7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A72D2B9-F8DA-4109-B5E5-ECE1A100BA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40702C6-1848-4F8B-B53F-17934C7E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2D2B9-F8DA-4109-B5E5-ECE1A100BA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0702C6-1848-4F8B-B53F-17934C7E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A72D2B9-F8DA-4109-B5E5-ECE1A100BA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40702C6-1848-4F8B-B53F-17934C7E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4pPr>
              <a:defRPr>
                <a:solidFill>
                  <a:schemeClr val="tx1"/>
                </a:solidFill>
              </a:defRPr>
            </a:lvl4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2D2B9-F8DA-4109-B5E5-ECE1A100BA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0702C6-1848-4F8B-B53F-17934C7E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A72D2B9-F8DA-4109-B5E5-ECE1A100BA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E40702C6-1848-4F8B-B53F-17934C7E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2D2B9-F8DA-4109-B5E5-ECE1A100BA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0702C6-1848-4F8B-B53F-17934C7E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2D2B9-F8DA-4109-B5E5-ECE1A100BA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0702C6-1848-4F8B-B53F-17934C7E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2D2B9-F8DA-4109-B5E5-ECE1A100BA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0702C6-1848-4F8B-B53F-17934C7E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A72D2B9-F8DA-4109-B5E5-ECE1A100BA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0702C6-1848-4F8B-B53F-17934C7E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2D2B9-F8DA-4109-B5E5-ECE1A100BA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0702C6-1848-4F8B-B53F-17934C7E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72D2B9-F8DA-4109-B5E5-ECE1A100BA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0702C6-1848-4F8B-B53F-17934C7E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A72D2B9-F8DA-4109-B5E5-ECE1A100BA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40702C6-1848-4F8B-B53F-17934C7E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taniumschedule.com/Main/Videos/TrainingSystem.asp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Lear@HWS.edu" TargetMode="External"/><Relationship Id="rId2" Type="http://schemas.openxmlformats.org/officeDocument/2006/relationships/hyperlink" Target="mailto:L-TITANIUM@lists.psu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1162" y="1600200"/>
            <a:ext cx="6324600" cy="2286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 DIDN’T KNOW YOU COULD DO THAT! </a:t>
            </a:r>
            <a:br>
              <a:rPr lang="en-US" sz="28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WAIT, HOW DO YOU DO THAT?</a:t>
            </a:r>
            <a:br>
              <a:rPr lang="en-US" sz="28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8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8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WAYS TITANIUM CAN MAKE YOUR LIFE EASIER</a:t>
            </a:r>
            <a:endParaRPr lang="en-US" sz="2800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4495800"/>
            <a:ext cx="5114778" cy="110124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Shelly Lear, PsyD</a:t>
            </a:r>
          </a:p>
          <a:p>
            <a:r>
              <a:rPr lang="en-US" dirty="0" smtClean="0"/>
              <a:t>Director</a:t>
            </a:r>
          </a:p>
          <a:p>
            <a:r>
              <a:rPr lang="en-US" dirty="0" smtClean="0"/>
              <a:t>Hobart &amp; William Smith Colleges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95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362200"/>
            <a:ext cx="25908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Where the data comes from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7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reports get their data,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 smtClean="0"/>
              <a:t>Appointment counts</a:t>
            </a:r>
          </a:p>
          <a:p>
            <a:pPr lvl="1"/>
            <a:r>
              <a:rPr lang="en-US" sz="2400" dirty="0" smtClean="0"/>
              <a:t>From individual and group sessions </a:t>
            </a:r>
          </a:p>
          <a:p>
            <a:pPr lvl="2"/>
            <a:r>
              <a:rPr lang="en-US" sz="1800" dirty="0" smtClean="0"/>
              <a:t>Anything where a client is present (phone or otherwise)</a:t>
            </a:r>
          </a:p>
          <a:p>
            <a:pPr lvl="2"/>
            <a:r>
              <a:rPr lang="en-US" sz="1800" dirty="0" smtClean="0"/>
              <a:t>Easy way to add up your clinical time</a:t>
            </a:r>
          </a:p>
          <a:p>
            <a:pPr lvl="1"/>
            <a:r>
              <a:rPr lang="en-US" sz="2400" dirty="0" smtClean="0"/>
              <a:t>Outreach</a:t>
            </a:r>
          </a:p>
          <a:p>
            <a:pPr lvl="2"/>
            <a:r>
              <a:rPr lang="en-US" sz="1800" dirty="0" smtClean="0"/>
              <a:t>Anything coded as other and set up for outreach categories</a:t>
            </a:r>
          </a:p>
          <a:p>
            <a:pPr lvl="2"/>
            <a:r>
              <a:rPr lang="en-US" sz="1800" dirty="0" smtClean="0"/>
              <a:t>Can set up consultations here or as just an “other” appointment</a:t>
            </a:r>
          </a:p>
          <a:p>
            <a:pPr lvl="2"/>
            <a:r>
              <a:rPr lang="en-US" sz="1800" dirty="0" smtClean="0"/>
              <a:t>Easy way to count your service to the campus and various constituencies</a:t>
            </a:r>
          </a:p>
          <a:p>
            <a:pPr lvl="1"/>
            <a:r>
              <a:rPr lang="en-US" sz="2400" dirty="0" smtClean="0"/>
              <a:t>Other</a:t>
            </a:r>
          </a:p>
          <a:p>
            <a:pPr lvl="2"/>
            <a:r>
              <a:rPr lang="en-US" sz="1800" dirty="0" smtClean="0"/>
              <a:t>Hours spent at particular activities that are important to your counts – what do you want to brag/complain about?</a:t>
            </a:r>
          </a:p>
          <a:p>
            <a:pPr lvl="3"/>
            <a:r>
              <a:rPr lang="en-US" sz="1600" dirty="0" smtClean="0"/>
              <a:t>Case management without the client: phone calls, leaving messages, etc.</a:t>
            </a:r>
          </a:p>
          <a:p>
            <a:pPr lvl="3"/>
            <a:r>
              <a:rPr lang="en-US" sz="1600" dirty="0" smtClean="0"/>
              <a:t>Administrative/assessment work for division</a:t>
            </a:r>
          </a:p>
          <a:p>
            <a:pPr lvl="3"/>
            <a:r>
              <a:rPr lang="en-US" sz="1600" dirty="0" smtClean="0"/>
              <a:t>Particular populations you’re trying to target this year</a:t>
            </a:r>
          </a:p>
          <a:p>
            <a:pPr lvl="3"/>
            <a:r>
              <a:rPr lang="en-US" sz="1600" dirty="0" smtClean="0"/>
              <a:t>Constituencies served – e.g., parent phone calls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50625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 rot="11973324">
            <a:off x="3523245" y="2790881"/>
            <a:ext cx="784010" cy="336400"/>
          </a:xfrm>
          <a:prstGeom prst="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2904387"/>
            <a:ext cx="42672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Monthly Appointment Statistics Report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02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4800" y="5181600"/>
            <a:ext cx="37338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What you get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48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get the most out of your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000" b="1" dirty="0" smtClean="0"/>
              <a:t>Appointment </a:t>
            </a:r>
            <a:r>
              <a:rPr lang="en-US" sz="2000" b="1" dirty="0"/>
              <a:t>Types</a:t>
            </a:r>
          </a:p>
          <a:p>
            <a:pPr lvl="1"/>
            <a:r>
              <a:rPr lang="en-US" sz="2000" dirty="0"/>
              <a:t>Ways to count how your time is </a:t>
            </a:r>
            <a:r>
              <a:rPr lang="en-US" sz="2000" dirty="0" smtClean="0"/>
              <a:t>used</a:t>
            </a:r>
          </a:p>
          <a:p>
            <a:pPr lvl="1"/>
            <a:r>
              <a:rPr lang="en-US" sz="2000" dirty="0" smtClean="0"/>
              <a:t>What has to be counted, groups of appointment types</a:t>
            </a:r>
          </a:p>
          <a:p>
            <a:pPr lvl="2"/>
            <a:r>
              <a:rPr lang="en-US" dirty="0" smtClean="0"/>
              <a:t>Clinical v AOD v total</a:t>
            </a:r>
            <a:endParaRPr lang="en-US" dirty="0"/>
          </a:p>
          <a:p>
            <a:pPr lvl="1"/>
            <a:r>
              <a:rPr lang="en-US" sz="2000" dirty="0" smtClean="0"/>
              <a:t>Reports</a:t>
            </a:r>
            <a:r>
              <a:rPr lang="en-US" sz="2000" dirty="0"/>
              <a:t>: </a:t>
            </a:r>
            <a:r>
              <a:rPr lang="en-US" sz="2000" dirty="0" smtClean="0"/>
              <a:t>no-show/cancellation </a:t>
            </a:r>
            <a:r>
              <a:rPr lang="en-US" sz="2000" dirty="0"/>
              <a:t>rates; average # appointments per students; time to first visit (wait time); </a:t>
            </a:r>
          </a:p>
          <a:p>
            <a:r>
              <a:rPr lang="en-US" sz="2000" b="1" dirty="0"/>
              <a:t>Note Types</a:t>
            </a:r>
          </a:p>
          <a:p>
            <a:pPr lvl="1"/>
            <a:r>
              <a:rPr lang="en-US" sz="2000" dirty="0"/>
              <a:t>How to standardize your case notes, your consultation notes, etc.  </a:t>
            </a:r>
          </a:p>
          <a:p>
            <a:pPr lvl="1"/>
            <a:r>
              <a:rPr lang="en-US" sz="2000" dirty="0" smtClean="0"/>
              <a:t>Reports</a:t>
            </a:r>
            <a:r>
              <a:rPr lang="en-US" sz="2000" dirty="0"/>
              <a:t>: anything where a particular note type indicates something you’re interested in counting </a:t>
            </a:r>
            <a:r>
              <a:rPr lang="en-US" sz="2000" dirty="0" smtClean="0"/>
              <a:t>separately </a:t>
            </a:r>
            <a:r>
              <a:rPr lang="en-US" sz="2000" dirty="0"/>
              <a:t>– e.g., terminations, or intakes or crisis notes ONLY</a:t>
            </a:r>
          </a:p>
          <a:p>
            <a:pPr lvl="1"/>
            <a:r>
              <a:rPr lang="en-US" sz="2000" dirty="0"/>
              <a:t>Nonclient notes – why you might want them</a:t>
            </a:r>
          </a:p>
          <a:p>
            <a:r>
              <a:rPr lang="en-US" sz="2000" b="1" dirty="0"/>
              <a:t>Data Forms</a:t>
            </a:r>
          </a:p>
          <a:p>
            <a:pPr lvl="1"/>
            <a:r>
              <a:rPr lang="en-US" sz="2000" dirty="0"/>
              <a:t>Ways to count things that aren’t counted elsewhere</a:t>
            </a:r>
          </a:p>
          <a:p>
            <a:pPr lvl="1"/>
            <a:r>
              <a:rPr lang="en-US" sz="2000" dirty="0"/>
              <a:t>Way to count things you’re really interested in</a:t>
            </a:r>
          </a:p>
          <a:p>
            <a:pPr lvl="1"/>
            <a:r>
              <a:rPr lang="en-US" sz="2000" dirty="0"/>
              <a:t>Ways to make documentation </a:t>
            </a:r>
            <a:r>
              <a:rPr lang="en-US" sz="2000" dirty="0" smtClean="0"/>
              <a:t>of </a:t>
            </a:r>
            <a:r>
              <a:rPr lang="en-US" sz="2000" dirty="0"/>
              <a:t>some things easier and faster</a:t>
            </a:r>
          </a:p>
          <a:p>
            <a:pPr lvl="1"/>
            <a:r>
              <a:rPr lang="en-US" sz="2000" dirty="0"/>
              <a:t>Reports: anything that’s in a data form except a large text box answer can be found, counted, averaged, etc. and/or exported to a </a:t>
            </a:r>
            <a:r>
              <a:rPr lang="en-US" sz="2000" dirty="0" smtClean="0"/>
              <a:t>spreadsheet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809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form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 counts and percentages</a:t>
            </a:r>
          </a:p>
          <a:p>
            <a:r>
              <a:rPr lang="en-US" dirty="0" smtClean="0"/>
              <a:t>Cross tabs types of reports for particular student identifiers or questions on any data form, e.g. the CCMH SDS (client information form)</a:t>
            </a:r>
          </a:p>
          <a:p>
            <a:r>
              <a:rPr lang="en-US" dirty="0" smtClean="0"/>
              <a:t>Exporting data for Excel or SPSS or other software</a:t>
            </a:r>
          </a:p>
          <a:p>
            <a:pPr lvl="1"/>
            <a:r>
              <a:rPr lang="en-US" dirty="0" smtClean="0"/>
              <a:t>With identifying information</a:t>
            </a:r>
          </a:p>
          <a:p>
            <a:pPr lvl="1"/>
            <a:r>
              <a:rPr lang="en-US" dirty="0" smtClean="0"/>
              <a:t>Without identifying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4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Guiding principles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238"/>
            <a:ext cx="81534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Titanium </a:t>
            </a:r>
            <a:r>
              <a:rPr lang="en-US" sz="2800" dirty="0" smtClean="0"/>
              <a:t>Schedule </a:t>
            </a:r>
            <a:br>
              <a:rPr lang="en-US" sz="2800" dirty="0" smtClean="0"/>
            </a:br>
            <a:r>
              <a:rPr lang="en-US" sz="2800" dirty="0" smtClean="0"/>
              <a:t>“Serenity Prayer Decision-Making Tree”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610600" cy="53340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Things you can change</a:t>
            </a:r>
          </a:p>
          <a:p>
            <a:pPr lvl="1"/>
            <a:r>
              <a:rPr lang="en-US" sz="1600" dirty="0" smtClean="0"/>
              <a:t>How things look</a:t>
            </a:r>
          </a:p>
          <a:p>
            <a:pPr lvl="1"/>
            <a:r>
              <a:rPr lang="en-US" sz="1600" dirty="0"/>
              <a:t>Web </a:t>
            </a:r>
            <a:r>
              <a:rPr lang="en-US" sz="1600" dirty="0" smtClean="0"/>
              <a:t>input for students</a:t>
            </a:r>
            <a:endParaRPr lang="en-US" sz="1600" dirty="0"/>
          </a:p>
          <a:p>
            <a:pPr lvl="1"/>
            <a:r>
              <a:rPr lang="en-US" sz="1600" dirty="0" smtClean="0"/>
              <a:t>Data forms for staff  or student use</a:t>
            </a:r>
          </a:p>
          <a:p>
            <a:pPr lvl="1"/>
            <a:r>
              <a:rPr lang="en-US" sz="1600" dirty="0" smtClean="0"/>
              <a:t>CCMH forms – using part, all or none</a:t>
            </a:r>
            <a:r>
              <a:rPr lang="en-US" sz="1800" b="1" dirty="0" smtClean="0">
                <a:solidFill>
                  <a:schemeClr val="tx2"/>
                </a:solidFill>
              </a:rPr>
              <a:t>*</a:t>
            </a:r>
            <a:endParaRPr lang="en-US" sz="1600" b="1" dirty="0" smtClean="0">
              <a:solidFill>
                <a:schemeClr val="tx2"/>
              </a:solidFill>
            </a:endParaRPr>
          </a:p>
          <a:p>
            <a:pPr lvl="1"/>
            <a:r>
              <a:rPr lang="en-US" sz="1600" dirty="0" smtClean="0"/>
              <a:t>Appointment types</a:t>
            </a:r>
          </a:p>
          <a:p>
            <a:pPr lvl="1"/>
            <a:r>
              <a:rPr lang="en-US" sz="1600" dirty="0" smtClean="0"/>
              <a:t>Note </a:t>
            </a:r>
            <a:r>
              <a:rPr lang="en-US" sz="1600" dirty="0" smtClean="0"/>
              <a:t>types</a:t>
            </a:r>
          </a:p>
          <a:p>
            <a:pPr lvl="1"/>
            <a:r>
              <a:rPr lang="en-US" sz="1600" dirty="0" smtClean="0"/>
              <a:t>User schedules and groups (e.g. scheduling the group room)</a:t>
            </a:r>
            <a:endParaRPr lang="en-US" sz="1600" dirty="0" smtClean="0"/>
          </a:p>
          <a:p>
            <a:pPr lvl="1"/>
            <a:r>
              <a:rPr lang="en-US" sz="1600" dirty="0" smtClean="0"/>
              <a:t>Deciding what staff/students </a:t>
            </a:r>
            <a:r>
              <a:rPr lang="en-US" sz="1600" i="1" dirty="0" smtClean="0"/>
              <a:t>have</a:t>
            </a:r>
            <a:r>
              <a:rPr lang="en-US" sz="1600" dirty="0" smtClean="0"/>
              <a:t> to fill out/answer, and what is optional</a:t>
            </a:r>
          </a:p>
          <a:p>
            <a:r>
              <a:rPr lang="en-US" sz="2000" b="1" dirty="0" smtClean="0"/>
              <a:t>Things you can’t change</a:t>
            </a:r>
          </a:p>
          <a:p>
            <a:pPr lvl="1"/>
            <a:r>
              <a:rPr lang="en-US" sz="1600" dirty="0" smtClean="0"/>
              <a:t>Built in reports</a:t>
            </a:r>
          </a:p>
          <a:p>
            <a:pPr lvl="1"/>
            <a:r>
              <a:rPr lang="en-US" sz="1600" dirty="0" smtClean="0"/>
              <a:t>Built in categories </a:t>
            </a:r>
            <a:r>
              <a:rPr lang="en-US" sz="1600" dirty="0"/>
              <a:t>(for </a:t>
            </a:r>
            <a:r>
              <a:rPr lang="en-US" sz="1600" dirty="0" smtClean="0"/>
              <a:t>appointments individual</a:t>
            </a:r>
            <a:r>
              <a:rPr lang="en-US" sz="1600" dirty="0" smtClean="0"/>
              <a:t>, group, other)</a:t>
            </a:r>
          </a:p>
          <a:p>
            <a:pPr lvl="1"/>
            <a:r>
              <a:rPr lang="en-US" sz="1600" dirty="0" smtClean="0"/>
              <a:t>Things that don’t show up in your system </a:t>
            </a:r>
            <a:r>
              <a:rPr lang="en-US" sz="1600" dirty="0" smtClean="0"/>
              <a:t>configuration screen/tabs</a:t>
            </a:r>
            <a:endParaRPr lang="en-US" sz="1600" dirty="0" smtClean="0"/>
          </a:p>
          <a:p>
            <a:r>
              <a:rPr lang="en-US" sz="2000" b="1" dirty="0" smtClean="0"/>
              <a:t>Wisdom</a:t>
            </a:r>
          </a:p>
          <a:p>
            <a:pPr lvl="1"/>
            <a:r>
              <a:rPr lang="en-US" sz="1600" dirty="0" smtClean="0"/>
              <a:t>Creative ideas from others</a:t>
            </a:r>
          </a:p>
          <a:p>
            <a:pPr marL="0" indent="0">
              <a:buNone/>
            </a:pPr>
            <a:r>
              <a:rPr lang="en-US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</a:t>
            </a:r>
            <a:r>
              <a:rPr lang="en-US" sz="16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IF YOU DON’T ALREADY BELONG TO CCMH, TALK TO ME ABOUT BECOMING A MEMBER!!!!</a:t>
            </a:r>
            <a:endParaRPr lang="en-US" sz="16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435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dirty="0"/>
              <a:t>Things you can change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97075"/>
            <a:ext cx="7239000" cy="4071937"/>
          </a:xfrm>
        </p:spPr>
      </p:pic>
    </p:spTree>
    <p:extLst>
      <p:ext uri="{BB962C8B-B14F-4D97-AF65-F5344CB8AC3E}">
        <p14:creationId xmlns:p14="http://schemas.microsoft.com/office/powerpoint/2010/main" val="6523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33400"/>
            <a:ext cx="5410200" cy="3043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52800"/>
            <a:ext cx="5410200" cy="30432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b="1" dirty="0" smtClean="0"/>
              <a:t>How </a:t>
            </a:r>
            <a:r>
              <a:rPr lang="en-US" b="1" dirty="0"/>
              <a:t>things look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4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696200" cy="48463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Norma Jean Brand, Houston Community College, Northwest</a:t>
            </a:r>
          </a:p>
          <a:p>
            <a:r>
              <a:rPr lang="en-US" dirty="0" smtClean="0"/>
              <a:t>Michelle </a:t>
            </a:r>
            <a:r>
              <a:rPr lang="en-US" dirty="0"/>
              <a:t>Cooper, Western Carolina University</a:t>
            </a:r>
          </a:p>
          <a:p>
            <a:r>
              <a:rPr lang="en-US" dirty="0"/>
              <a:t>Melissa Fallon, College at Oneonta, SUNY</a:t>
            </a:r>
          </a:p>
          <a:p>
            <a:r>
              <a:rPr lang="en-US" dirty="0" smtClean="0"/>
              <a:t>Janice </a:t>
            </a:r>
            <a:r>
              <a:rPr lang="en-US" dirty="0"/>
              <a:t>K. Fletcher, Lasell College</a:t>
            </a:r>
          </a:p>
          <a:p>
            <a:r>
              <a:rPr lang="en-US" dirty="0"/>
              <a:t>Joe Hamilton, Truman State University</a:t>
            </a:r>
          </a:p>
          <a:p>
            <a:r>
              <a:rPr lang="en-US" dirty="0" smtClean="0"/>
              <a:t>Dawn </a:t>
            </a:r>
            <a:r>
              <a:rPr lang="en-US" dirty="0"/>
              <a:t>LaFrance, Colgate University</a:t>
            </a:r>
          </a:p>
          <a:p>
            <a:r>
              <a:rPr lang="en-US" dirty="0" smtClean="0"/>
              <a:t>Rachel </a:t>
            </a:r>
            <a:r>
              <a:rPr lang="en-US" dirty="0"/>
              <a:t>Rose, Cornerstone University</a:t>
            </a:r>
          </a:p>
          <a:p>
            <a:r>
              <a:rPr lang="en-US" dirty="0" smtClean="0"/>
              <a:t>Ariella </a:t>
            </a:r>
            <a:r>
              <a:rPr lang="en-US" dirty="0" smtClean="0"/>
              <a:t>Soffer, Hunter College</a:t>
            </a:r>
          </a:p>
          <a:p>
            <a:r>
              <a:rPr lang="en-US" dirty="0"/>
              <a:t>Brian Sullivan, College of Charleston</a:t>
            </a:r>
          </a:p>
          <a:p>
            <a:r>
              <a:rPr lang="en-US" dirty="0" smtClean="0"/>
              <a:t>Tina </a:t>
            </a:r>
            <a:r>
              <a:rPr lang="en-US" dirty="0" smtClean="0"/>
              <a:t>Yang, Texas A &amp; M University, Commerce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48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868362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/>
              <a:t>Web input for students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6468533" cy="3638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67" y="3048000"/>
            <a:ext cx="5791199" cy="32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</a:t>
            </a:r>
            <a:r>
              <a:rPr lang="en-US" dirty="0" smtClean="0"/>
              <a:t>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 </a:t>
            </a:r>
            <a:r>
              <a:rPr lang="en-US" dirty="0"/>
              <a:t>paper forms are/were you using?</a:t>
            </a:r>
          </a:p>
          <a:p>
            <a:r>
              <a:rPr lang="en-US" dirty="0"/>
              <a:t>CCMH data collection versus your own Center’s needs -  e.g., tailoring the intake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If this is why you haven’t joined, there’s good news</a:t>
            </a:r>
            <a:endParaRPr lang="en-US" dirty="0"/>
          </a:p>
          <a:p>
            <a:r>
              <a:rPr lang="en-US" dirty="0"/>
              <a:t>What things are you hoping to </a:t>
            </a:r>
            <a:r>
              <a:rPr lang="en-US" dirty="0" smtClean="0"/>
              <a:t>count </a:t>
            </a:r>
            <a:r>
              <a:rPr lang="en-US" dirty="0"/>
              <a:t>easily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How would you like to count it?</a:t>
            </a:r>
          </a:p>
          <a:p>
            <a:pPr lvl="2"/>
            <a:r>
              <a:rPr lang="en-US" dirty="0" smtClean="0"/>
              <a:t>Each time it occurs</a:t>
            </a:r>
          </a:p>
          <a:p>
            <a:pPr lvl="2"/>
            <a:r>
              <a:rPr lang="en-US" dirty="0" smtClean="0"/>
              <a:t>By groups of categories, like in surveys (e.g., </a:t>
            </a:r>
            <a:r>
              <a:rPr lang="en-US" dirty="0" smtClean="0"/>
              <a:t>est. </a:t>
            </a:r>
            <a:r>
              <a:rPr lang="en-US" dirty="0" smtClean="0"/>
              <a:t># sessions)</a:t>
            </a:r>
          </a:p>
          <a:p>
            <a:pPr lvl="2"/>
            <a:r>
              <a:rPr lang="en-US" dirty="0" smtClean="0"/>
              <a:t>Integer or other</a:t>
            </a:r>
          </a:p>
          <a:p>
            <a:r>
              <a:rPr lang="en-US" dirty="0" smtClean="0"/>
              <a:t>Is there an easier way to write a report than using an edited narrative template?</a:t>
            </a:r>
          </a:p>
          <a:p>
            <a:pPr lvl="1"/>
            <a:r>
              <a:rPr lang="en-US" dirty="0" smtClean="0"/>
              <a:t>MSE via data form or via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22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and Questions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4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from 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Make everything an appointment and not a placeholder if you need to be able to count it later</a:t>
            </a:r>
          </a:p>
          <a:p>
            <a:r>
              <a:rPr lang="en-US" dirty="0" smtClean="0"/>
              <a:t>If student web data “disappears” after approving incoming data, look for duplicate clients</a:t>
            </a:r>
          </a:p>
          <a:p>
            <a:r>
              <a:rPr lang="en-US" dirty="0"/>
              <a:t>Checking for releases easily in a paperless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“flagged” and non-flagged appointments</a:t>
            </a:r>
            <a:endParaRPr lang="en-US" dirty="0"/>
          </a:p>
          <a:p>
            <a:r>
              <a:rPr lang="en-US" dirty="0" smtClean="0"/>
              <a:t>Two favorite functions: client list and task manager for keeping your life simple</a:t>
            </a:r>
          </a:p>
          <a:p>
            <a:r>
              <a:rPr lang="en-US" dirty="0"/>
              <a:t>Sending confidential messages for another counselor or leaving phone messages confidentially</a:t>
            </a:r>
          </a:p>
          <a:p>
            <a:r>
              <a:rPr lang="en-US" dirty="0" smtClean="0"/>
              <a:t>Time saver tips from Michelle Cooper at Western Carolina U – staff manual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9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2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86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20762"/>
          </a:xfrm>
        </p:spPr>
        <p:txBody>
          <a:bodyPr/>
          <a:lstStyle/>
          <a:p>
            <a:r>
              <a:rPr lang="en-US" dirty="0" smtClean="0"/>
              <a:t>Tips for Titanium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96200" cy="53340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How to make discharge notes show up in your task </a:t>
            </a:r>
            <a:r>
              <a:rPr lang="en-US" sz="2400" dirty="0" smtClean="0"/>
              <a:t>list</a:t>
            </a:r>
          </a:p>
          <a:p>
            <a:pPr lvl="1"/>
            <a:r>
              <a:rPr lang="en-US" sz="2400" dirty="0" smtClean="0"/>
              <a:t>Add an appointment type called discharge for individual and group</a:t>
            </a:r>
          </a:p>
          <a:p>
            <a:pPr lvl="1"/>
            <a:r>
              <a:rPr lang="en-US" sz="2400" dirty="0" smtClean="0"/>
              <a:t>Make completing a note mandatory</a:t>
            </a:r>
          </a:p>
          <a:p>
            <a:pPr lvl="1"/>
            <a:r>
              <a:rPr lang="en-US" sz="2400" dirty="0" smtClean="0"/>
              <a:t>Make the last appointment discharge ahead of time or after the fact</a:t>
            </a:r>
            <a:endParaRPr lang="en-US" sz="2400" dirty="0"/>
          </a:p>
          <a:p>
            <a:r>
              <a:rPr lang="en-US" sz="2400" dirty="0" smtClean="0"/>
              <a:t>Color coding placeholders and appointments for ease of scheduling at a glance</a:t>
            </a:r>
          </a:p>
          <a:p>
            <a:r>
              <a:rPr lang="en-US" sz="2400" dirty="0"/>
              <a:t>Behavioral team assessments via nonclient notes</a:t>
            </a:r>
          </a:p>
          <a:p>
            <a:r>
              <a:rPr lang="en-US" sz="2400" dirty="0" smtClean="0"/>
              <a:t>Using the “right click” menu for shortcuts</a:t>
            </a:r>
          </a:p>
          <a:p>
            <a:r>
              <a:rPr lang="en-US" sz="2400" dirty="0" smtClean="0"/>
              <a:t>Using titanium at follow up and discharge to get a CCAPS associated with a name, but a satisfaction survey that’s anonymous, all at the same time.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81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92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Not a “how to use Titanium” workshop per se </a:t>
            </a:r>
          </a:p>
          <a:p>
            <a:pPr lvl="1"/>
            <a:r>
              <a:rPr lang="en-US" dirty="0" smtClean="0"/>
              <a:t>Titanium provides excellent training videos for </a:t>
            </a:r>
            <a:r>
              <a:rPr lang="en-US" dirty="0" smtClean="0"/>
              <a:t>users</a:t>
            </a:r>
            <a:endParaRPr lang="en-US" dirty="0" smtClean="0"/>
          </a:p>
          <a:p>
            <a:pPr lvl="1"/>
            <a:r>
              <a:rPr lang="en-US" dirty="0" smtClean="0"/>
              <a:t>If you want to know how to create a data form, the system admin videos can teach you the basics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www.titaniumschedule.com/Main/Videos/TrainingSystem.aspx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Focus today</a:t>
            </a:r>
          </a:p>
          <a:p>
            <a:pPr lvl="1"/>
            <a:r>
              <a:rPr lang="en-US" dirty="0" smtClean="0"/>
              <a:t>understanding what Titanium can do, and ways to tailor </a:t>
            </a:r>
            <a:r>
              <a:rPr lang="en-US" i="1" dirty="0" smtClean="0"/>
              <a:t>your</a:t>
            </a:r>
            <a:r>
              <a:rPr lang="en-US" dirty="0" smtClean="0"/>
              <a:t> system for </a:t>
            </a:r>
            <a:r>
              <a:rPr lang="en-US" i="1" dirty="0" smtClean="0"/>
              <a:t>your</a:t>
            </a:r>
            <a:r>
              <a:rPr lang="en-US" dirty="0" smtClean="0"/>
              <a:t> use</a:t>
            </a:r>
          </a:p>
          <a:p>
            <a:pPr lvl="1"/>
            <a:r>
              <a:rPr lang="en-US" dirty="0" smtClean="0"/>
              <a:t>a few creative tips</a:t>
            </a:r>
          </a:p>
          <a:p>
            <a:pPr lvl="1"/>
            <a:r>
              <a:rPr lang="en-US" dirty="0" smtClean="0"/>
              <a:t>Q &amp; 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7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67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1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from 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When do you want to use a data form and when a note template that you build ahead of time</a:t>
            </a:r>
            <a:r>
              <a:rPr lang="en-US" dirty="0" smtClean="0"/>
              <a:t>?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Qualitative data – text boxes, long and short versions</a:t>
            </a:r>
          </a:p>
          <a:p>
            <a:r>
              <a:rPr lang="en-US" dirty="0" smtClean="0"/>
              <a:t>Taking </a:t>
            </a:r>
            <a:r>
              <a:rPr lang="en-US" dirty="0"/>
              <a:t>students off your client list at the end of the year or after they graduate</a:t>
            </a:r>
          </a:p>
          <a:p>
            <a:r>
              <a:rPr lang="en-US" dirty="0" smtClean="0"/>
              <a:t>Using outreach </a:t>
            </a:r>
            <a:r>
              <a:rPr lang="en-US" dirty="0"/>
              <a:t>detail categories instead of appointment </a:t>
            </a:r>
            <a:r>
              <a:rPr lang="en-US" dirty="0" smtClean="0"/>
              <a:t>counts</a:t>
            </a:r>
            <a:endParaRPr lang="en-US" dirty="0"/>
          </a:p>
          <a:p>
            <a:r>
              <a:rPr lang="en-US" dirty="0" smtClean="0"/>
              <a:t>Reporting on subgroups of students such as college of education, transfers, etc. – exporting data or crosstabs</a:t>
            </a:r>
          </a:p>
          <a:p>
            <a:r>
              <a:rPr lang="en-US" dirty="0"/>
              <a:t>Calendar synching? </a:t>
            </a:r>
          </a:p>
          <a:p>
            <a:r>
              <a:rPr lang="en-US" dirty="0" smtClean="0"/>
              <a:t>Legal </a:t>
            </a:r>
            <a:r>
              <a:rPr lang="en-US" dirty="0"/>
              <a:t>questions about Titanium as a legal record; is everything in it including appointment counts, the legal record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things you’d like to know?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5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If you’re trying to invent a way to do something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would you gather the information without Titanium?</a:t>
            </a:r>
          </a:p>
          <a:p>
            <a:r>
              <a:rPr lang="en-US" dirty="0" smtClean="0"/>
              <a:t>Is there a way to export the info from Titanium and look at it with Excel or SPSS?</a:t>
            </a:r>
          </a:p>
          <a:p>
            <a:r>
              <a:rPr lang="en-US" dirty="0" smtClean="0"/>
              <a:t>Can you write a macro/query/formula that will give you the same info each time so you can compare?</a:t>
            </a:r>
          </a:p>
          <a:p>
            <a:r>
              <a:rPr lang="en-US" dirty="0" smtClean="0"/>
              <a:t>Building blocks.  Is there a note type, appointment type, appointment group, user/schedule, user group or some other building block that will help?</a:t>
            </a:r>
          </a:p>
        </p:txBody>
      </p:sp>
    </p:spTree>
    <p:extLst>
      <p:ext uri="{BB962C8B-B14F-4D97-AF65-F5344CB8AC3E}">
        <p14:creationId xmlns:p14="http://schemas.microsoft.com/office/powerpoint/2010/main" val="48608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Titanium Listserv</a:t>
            </a:r>
          </a:p>
          <a:p>
            <a:pPr lvl="1"/>
            <a:r>
              <a:rPr lang="en-US" dirty="0"/>
              <a:t>Titanium Schedule </a:t>
            </a:r>
            <a:r>
              <a:rPr lang="en-US" dirty="0" smtClean="0">
                <a:hlinkClick r:id="rId2"/>
              </a:rPr>
              <a:t>L-TITANIUM@lists.psu.edu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Titanium Help/Support menus</a:t>
            </a:r>
          </a:p>
          <a:p>
            <a:endParaRPr lang="en-US" dirty="0"/>
          </a:p>
          <a:p>
            <a:r>
              <a:rPr lang="en-US" dirty="0" smtClean="0"/>
              <a:t>Data Form Library</a:t>
            </a:r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Lear@HWS.edu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6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 rot="16200000">
            <a:off x="4959509" y="2959750"/>
            <a:ext cx="1375541" cy="83820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4069378"/>
            <a:ext cx="49530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Finding Training Videos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77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fundamentals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6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Think About Your Set Up 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How you set up your system will determine how helpful it will be when you’re trying to get information later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The Universal Truth of “GIGO”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You can’t count it later if you’re not asking about it or inputting it now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83" y="1676400"/>
            <a:ext cx="7543800" cy="488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42048" cy="1051560"/>
          </a:xfrm>
        </p:spPr>
        <p:txBody>
          <a:bodyPr/>
          <a:lstStyle/>
          <a:p>
            <a:r>
              <a:rPr lang="en-US" dirty="0" smtClean="0"/>
              <a:t>No question, no 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7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Exploration, Aka </a:t>
            </a:r>
            <a:br>
              <a:rPr lang="en-US" dirty="0" smtClean="0"/>
            </a:br>
            <a:r>
              <a:rPr lang="en-US" dirty="0" smtClean="0"/>
              <a:t>“How I Spent My Summer 2008”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 you change anything, see what’s already built in: </a:t>
            </a:r>
          </a:p>
          <a:p>
            <a:pPr lvl="1"/>
            <a:r>
              <a:rPr lang="en-US" dirty="0" smtClean="0"/>
              <a:t>Time up front learning what the reports already do and what they can’t do will be well spent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What do they tell you? Where </a:t>
            </a:r>
            <a:r>
              <a:rPr lang="en-US" dirty="0"/>
              <a:t>do they draw </a:t>
            </a:r>
            <a:r>
              <a:rPr lang="en-US" dirty="0" smtClean="0"/>
              <a:t>from?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Are there any variations you can run?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Figure out what data isn’t there that you’d like to have; or ask whether there’s a way to get it.  Do you need a data form?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6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Where Reports Get Their Data: </a:t>
            </a:r>
            <a:br>
              <a:rPr lang="en-US" sz="3200" dirty="0" smtClean="0"/>
            </a:br>
            <a:r>
              <a:rPr lang="en-US" sz="3200" dirty="0" smtClean="0"/>
              <a:t>Building Blocks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Appointment counts</a:t>
            </a:r>
          </a:p>
          <a:p>
            <a:pPr lvl="1"/>
            <a:r>
              <a:rPr lang="en-US" dirty="0" smtClean="0"/>
              <a:t>From individual and group sessions – kept, no show, canceled</a:t>
            </a:r>
          </a:p>
          <a:p>
            <a:pPr lvl="1"/>
            <a:r>
              <a:rPr lang="en-US" dirty="0" smtClean="0"/>
              <a:t>Outreach</a:t>
            </a:r>
          </a:p>
          <a:p>
            <a:pPr lvl="1"/>
            <a:r>
              <a:rPr lang="en-US" dirty="0" smtClean="0"/>
              <a:t>Other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Note types and </a:t>
            </a:r>
            <a:r>
              <a:rPr lang="en-US" dirty="0" smtClean="0"/>
              <a:t>counts</a:t>
            </a:r>
          </a:p>
          <a:p>
            <a:endParaRPr lang="en-US" dirty="0" smtClean="0"/>
          </a:p>
          <a:p>
            <a:r>
              <a:rPr lang="en-US" dirty="0" smtClean="0"/>
              <a:t>Data Forms you create or import</a:t>
            </a:r>
          </a:p>
          <a:p>
            <a:pPr lvl="1"/>
            <a:r>
              <a:rPr lang="en-US" dirty="0" smtClean="0"/>
              <a:t>Titanium 10 – import and export</a:t>
            </a:r>
          </a:p>
          <a:p>
            <a:pPr lvl="1"/>
            <a:r>
              <a:rPr lang="en-US" dirty="0" smtClean="0"/>
              <a:t>Data form library through Titanium Help menu </a:t>
            </a:r>
            <a:endParaRPr lang="en-US" dirty="0" smtClean="0"/>
          </a:p>
          <a:p>
            <a:pPr marL="292608" lvl="1" indent="0">
              <a:buNone/>
            </a:pPr>
            <a:endParaRPr lang="en-US" dirty="0" smtClean="0"/>
          </a:p>
          <a:p>
            <a:r>
              <a:rPr lang="en-US" dirty="0" smtClean="0"/>
              <a:t>Mixing and </a:t>
            </a:r>
            <a:r>
              <a:rPr lang="en-US" dirty="0" smtClean="0"/>
              <a:t>matching </a:t>
            </a:r>
            <a:r>
              <a:rPr lang="en-US" dirty="0" smtClean="0"/>
              <a:t>through appointment counts, note types and data forms as needed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4164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Custom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DE9306"/>
      </a:accent4>
      <a:accent5>
        <a:srgbClr val="CF6DA4"/>
      </a:accent5>
      <a:accent6>
        <a:srgbClr val="FA8D3D"/>
      </a:accent6>
      <a:hlink>
        <a:srgbClr val="E36305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582</TotalTime>
  <Words>1336</Words>
  <Application>Microsoft Office PowerPoint</Application>
  <PresentationFormat>On-screen Show (4:3)</PresentationFormat>
  <Paragraphs>180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Opulent</vt:lpstr>
      <vt:lpstr>I DIDN’T KNOW YOU COULD DO THAT!  WAIT, HOW DO YOU DO THAT?  WAYS TITANIUM CAN MAKE YOUR LIFE EASIER</vt:lpstr>
      <vt:lpstr>Thanks to:</vt:lpstr>
      <vt:lpstr>Overview</vt:lpstr>
      <vt:lpstr>PowerPoint Presentation</vt:lpstr>
      <vt:lpstr>The fundamentals</vt:lpstr>
      <vt:lpstr>Think About Your Set Up First</vt:lpstr>
      <vt:lpstr>No question, no graph</vt:lpstr>
      <vt:lpstr>Exploration, Aka  “How I Spent My Summer 2008”</vt:lpstr>
      <vt:lpstr>Where Reports Get Their Data:  Building Blocks</vt:lpstr>
      <vt:lpstr>PowerPoint Presentation</vt:lpstr>
      <vt:lpstr>Where reports get their data, continued</vt:lpstr>
      <vt:lpstr>PowerPoint Presentation</vt:lpstr>
      <vt:lpstr>PowerPoint Presentation</vt:lpstr>
      <vt:lpstr>How to get the most out of your reports</vt:lpstr>
      <vt:lpstr>Data form reports</vt:lpstr>
      <vt:lpstr>Guiding principles</vt:lpstr>
      <vt:lpstr>The Titanium Schedule  “Serenity Prayer Decision-Making Tree”</vt:lpstr>
      <vt:lpstr>Things you can change</vt:lpstr>
      <vt:lpstr>PowerPoint Presentation</vt:lpstr>
      <vt:lpstr>Web input for students</vt:lpstr>
      <vt:lpstr>Data forms</vt:lpstr>
      <vt:lpstr>PowerPoint Presentation</vt:lpstr>
      <vt:lpstr>Tips and Questions</vt:lpstr>
      <vt:lpstr>Tips from Others</vt:lpstr>
      <vt:lpstr>PowerPoint Presentation</vt:lpstr>
      <vt:lpstr>PowerPoint Presentation</vt:lpstr>
      <vt:lpstr>PowerPoint Presentation</vt:lpstr>
      <vt:lpstr>Tips for Titanium</vt:lpstr>
      <vt:lpstr>PowerPoint Presentation</vt:lpstr>
      <vt:lpstr>PowerPoint Presentation</vt:lpstr>
      <vt:lpstr>PowerPoint Presentation</vt:lpstr>
      <vt:lpstr>Questions from Others</vt:lpstr>
      <vt:lpstr>Other things you’d like to know?</vt:lpstr>
      <vt:lpstr>If you’re trying to invent a way to do something</vt:lpstr>
      <vt:lpstr>RESOURCES</vt:lpstr>
    </vt:vector>
  </TitlesOfParts>
  <Company>Hobart &amp; William Smith Colleges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didn’t know you could do that! Wait, how do you do that? Ways Titanium canMake Your Life Easier</dc:title>
  <dc:creator>LEAR, C MICHELE</dc:creator>
  <cp:lastModifiedBy>Shelly</cp:lastModifiedBy>
  <cp:revision>42</cp:revision>
  <dcterms:created xsi:type="dcterms:W3CDTF">2013-05-16T21:22:29Z</dcterms:created>
  <dcterms:modified xsi:type="dcterms:W3CDTF">2013-06-05T01:22:54Z</dcterms:modified>
</cp:coreProperties>
</file>