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9" r:id="rId4"/>
    <p:sldId id="260" r:id="rId5"/>
    <p:sldId id="261" r:id="rId6"/>
    <p:sldId id="257" r:id="rId7"/>
    <p:sldId id="272" r:id="rId8"/>
    <p:sldId id="271" r:id="rId9"/>
    <p:sldId id="278" r:id="rId10"/>
    <p:sldId id="277" r:id="rId11"/>
    <p:sldId id="258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DA30-FDAD-4517-9547-A9A405AF50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A521-B982-4634-A4E2-BC2ECD2C3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DA30-FDAD-4517-9547-A9A405AF50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A521-B982-4634-A4E2-BC2ECD2C3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DA30-FDAD-4517-9547-A9A405AF50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A521-B982-4634-A4E2-BC2ECD2C3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DA30-FDAD-4517-9547-A9A405AF50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A521-B982-4634-A4E2-BC2ECD2C3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DA30-FDAD-4517-9547-A9A405AF50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A521-B982-4634-A4E2-BC2ECD2C3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DA30-FDAD-4517-9547-A9A405AF50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A521-B982-4634-A4E2-BC2ECD2C3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DA30-FDAD-4517-9547-A9A405AF50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A521-B982-4634-A4E2-BC2ECD2C3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DA30-FDAD-4517-9547-A9A405AF50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A521-B982-4634-A4E2-BC2ECD2C3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DA30-FDAD-4517-9547-A9A405AF50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A521-B982-4634-A4E2-BC2ECD2C3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DA30-FDAD-4517-9547-A9A405AF50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A521-B982-4634-A4E2-BC2ECD2C3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DA30-FDAD-4517-9547-A9A405AF50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610A521-B982-4634-A4E2-BC2ECD2C36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8EADA30-FDAD-4517-9547-A9A405AF50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10A521-B982-4634-A4E2-BC2ECD2C36C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Inside Out: Facilitating a Discussion Group for LGBTQ Students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US" dirty="0" smtClean="0"/>
              <a:t>Charlene J. Vetter, Ph.D.</a:t>
            </a:r>
          </a:p>
          <a:p>
            <a:pPr algn="ctr"/>
            <a:r>
              <a:rPr lang="en-US" dirty="0" smtClean="0"/>
              <a:t>Senior Counselor </a:t>
            </a:r>
          </a:p>
          <a:p>
            <a:pPr algn="ctr"/>
            <a:r>
              <a:rPr lang="en-US" dirty="0" smtClean="0"/>
              <a:t>SUNY Buffalo State</a:t>
            </a:r>
          </a:p>
          <a:p>
            <a:pPr algn="ctr"/>
            <a:r>
              <a:rPr lang="en-US" dirty="0" smtClean="0"/>
              <a:t>CCNY Annual Conference 2013</a:t>
            </a:r>
          </a:p>
          <a:p>
            <a:pPr algn="ctr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/>
              <a:t>Counselor Competencies</a:t>
            </a:r>
            <a:br>
              <a:rPr lang="en-US" sz="2400" dirty="0" smtClean="0"/>
            </a:br>
            <a:r>
              <a:rPr lang="en-US" sz="2400" i="1" dirty="0" smtClean="0"/>
              <a:t>Association for Lesbian, Gay, Bisexual, Transgender Issues in Counseling</a:t>
            </a:r>
            <a:endParaRPr lang="en-US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 “consider that, due to the coming out process, LGBT individuals often may experience a lag between their chronological ages and the developmental stages delineated by current theories.”</a:t>
            </a:r>
          </a:p>
          <a:p>
            <a:endParaRPr lang="en-US" dirty="0" smtClean="0"/>
          </a:p>
          <a:p>
            <a:r>
              <a:rPr lang="en-US" dirty="0" smtClean="0"/>
              <a:t>“recognize that identity formation and stigma management are ongoing developmental tasks that span the lives of LGBT persons.”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Screening of Group Members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Students at any stage of coming out, questioning and exploring their sexual orientation, and/or gender identity.</a:t>
            </a:r>
          </a:p>
          <a:p>
            <a:endParaRPr lang="en-US" dirty="0" smtClean="0"/>
          </a:p>
          <a:p>
            <a:r>
              <a:rPr lang="en-US" dirty="0" smtClean="0"/>
              <a:t>Not appropriate for students who </a:t>
            </a:r>
            <a:r>
              <a:rPr lang="en-US" dirty="0" smtClean="0"/>
              <a:t>are seeking </a:t>
            </a:r>
            <a:r>
              <a:rPr lang="en-US" dirty="0" smtClean="0"/>
              <a:t>help to change emerging identity </a:t>
            </a:r>
          </a:p>
          <a:p>
            <a:endParaRPr lang="en-US" dirty="0" smtClean="0"/>
          </a:p>
          <a:p>
            <a:r>
              <a:rPr lang="en-US" dirty="0" smtClean="0"/>
              <a:t>Not for straight allies </a:t>
            </a:r>
          </a:p>
          <a:p>
            <a:endParaRPr lang="en-US" dirty="0" smtClean="0"/>
          </a:p>
          <a:p>
            <a:r>
              <a:rPr lang="en-US" dirty="0" smtClean="0"/>
              <a:t>Typically referred to group by primary counselor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Themes that have Emerged….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will others react if I discover that being LGBT is part of my identity?</a:t>
            </a:r>
          </a:p>
          <a:p>
            <a:endParaRPr lang="en-US" dirty="0" smtClean="0"/>
          </a:p>
          <a:p>
            <a:r>
              <a:rPr lang="en-US" dirty="0" smtClean="0"/>
              <a:t>What will my life look like (The “American Dream”)</a:t>
            </a:r>
          </a:p>
          <a:p>
            <a:endParaRPr lang="en-US" dirty="0" smtClean="0"/>
          </a:p>
          <a:p>
            <a:r>
              <a:rPr lang="en-US" dirty="0" smtClean="0"/>
              <a:t>I know if I am ever to be in a same-sex relationship, certain family members/friends would disapprove/reject me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/>
              <a:t>Themes that have emerged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there a “right” way to be gay?</a:t>
            </a:r>
          </a:p>
          <a:p>
            <a:endParaRPr lang="en-US" dirty="0" smtClean="0"/>
          </a:p>
          <a:p>
            <a:r>
              <a:rPr lang="en-US" dirty="0" smtClean="0"/>
              <a:t>Students have described negative reactions if they dress/act outside their chosen label (</a:t>
            </a:r>
            <a:r>
              <a:rPr lang="en-US" dirty="0" err="1" smtClean="0"/>
              <a:t>e.g</a:t>
            </a:r>
            <a:r>
              <a:rPr lang="en-US" dirty="0" smtClean="0"/>
              <a:t>, butch, femme)</a:t>
            </a:r>
          </a:p>
          <a:p>
            <a:endParaRPr lang="en-US" dirty="0" smtClean="0"/>
          </a:p>
          <a:p>
            <a:r>
              <a:rPr lang="en-US" dirty="0" smtClean="0"/>
              <a:t>Students reported hearing negative reactions/stereotypes related to bisexuality (e.g.. confused, can’t make up their minds, more likely to cheat)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Themes that have emerged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Coming out as a lifelong process</a:t>
            </a:r>
          </a:p>
          <a:p>
            <a:endParaRPr lang="en-US" dirty="0" smtClean="0"/>
          </a:p>
          <a:p>
            <a:r>
              <a:rPr lang="en-US" dirty="0" smtClean="0"/>
              <a:t>Weigh the risks/benefits of disclosure with each new person (“will I see the person again or not?”)</a:t>
            </a:r>
          </a:p>
          <a:p>
            <a:endParaRPr lang="en-US" dirty="0" smtClean="0"/>
          </a:p>
          <a:p>
            <a:r>
              <a:rPr lang="en-US" dirty="0" smtClean="0"/>
              <a:t>Different levels of “outness” between partners can be a source of stress in the relationship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  </a:t>
            </a:r>
            <a:r>
              <a:rPr lang="en-US" sz="3600" dirty="0" smtClean="0"/>
              <a:t>Tips for facilitating an LGBTQ Group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Marketing!  Discussion group vs. therapy group…be explicit about purpose/goals of group and that it is NOT therapy</a:t>
            </a:r>
          </a:p>
          <a:p>
            <a:endParaRPr lang="en-US" dirty="0" smtClean="0"/>
          </a:p>
          <a:p>
            <a:r>
              <a:rPr lang="en-US" dirty="0" smtClean="0"/>
              <a:t>Facilitators are encouraged to be open about their own sexual orientation/gender identity</a:t>
            </a:r>
          </a:p>
          <a:p>
            <a:endParaRPr lang="en-US" dirty="0" smtClean="0"/>
          </a:p>
          <a:p>
            <a:r>
              <a:rPr lang="en-US" dirty="0" smtClean="0"/>
              <a:t>If LGBTQ is not part of facilitator's identity, share experiences that influenced becoming an ally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Tips for facilitating an LGBTQ Group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When discussing group rules at the outside emphasize importance of respecting how group members choose to describe/express themselves with regard to sexual orientation or gender identity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All members must agree </a:t>
            </a:r>
            <a:r>
              <a:rPr lang="en-US" i="1" u="sng" dirty="0" smtClean="0"/>
              <a:t>not to criticize or challenge any label</a:t>
            </a:r>
            <a:r>
              <a:rPr lang="en-US" dirty="0" smtClean="0"/>
              <a:t> (e.g. bisexual) or the choice not to identity with a given label </a:t>
            </a:r>
          </a:p>
          <a:p>
            <a:endParaRPr lang="en-US" dirty="0" smtClean="0"/>
          </a:p>
          <a:p>
            <a:r>
              <a:rPr lang="en-US" dirty="0" smtClean="0"/>
              <a:t>Basic understanding of terminology is important but always ask </a:t>
            </a:r>
            <a:r>
              <a:rPr lang="en-US" i="1" u="sng" dirty="0" smtClean="0"/>
              <a:t>what a given label means to the individual </a:t>
            </a:r>
            <a:r>
              <a:rPr lang="en-US" dirty="0" smtClean="0"/>
              <a:t>(don’t assume that you know!)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Tips for facilitating an LGBTQ Group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facilitator does not feel comfortable with their level of knowledge/experience with any given topic, consult a colleague or outside contact (e.g. community LGBT center)</a:t>
            </a:r>
          </a:p>
          <a:p>
            <a:endParaRPr lang="en-US" dirty="0" smtClean="0"/>
          </a:p>
          <a:p>
            <a:r>
              <a:rPr lang="en-US" dirty="0" smtClean="0"/>
              <a:t>Examine/consider personal beliefs/biases/stereotypes </a:t>
            </a:r>
            <a:r>
              <a:rPr lang="en-US" u="sng" dirty="0" smtClean="0"/>
              <a:t>PRIOR</a:t>
            </a:r>
            <a:r>
              <a:rPr lang="en-US" dirty="0" smtClean="0"/>
              <a:t> to committing to facilitate </a:t>
            </a:r>
          </a:p>
          <a:p>
            <a:endParaRPr lang="en-US" dirty="0" smtClean="0"/>
          </a:p>
          <a:p>
            <a:r>
              <a:rPr lang="en-US" dirty="0" smtClean="0"/>
              <a:t>Semi-structured approach to group-allow group members opportunity to set agenda/choose topics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Suggested Topics in Initial Phase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Where do negative messages/stereotypes come from? What messages did students get during childhood/early adolescence about LGBT?</a:t>
            </a:r>
          </a:p>
          <a:p>
            <a:endParaRPr lang="en-US" dirty="0" smtClean="0"/>
          </a:p>
          <a:p>
            <a:r>
              <a:rPr lang="en-US" dirty="0" smtClean="0"/>
              <a:t>What are the pros/cons of living/expressing openly vs. staying closeted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do you need to feel safe/comfortable working with a professional (e.g., physician, counselor)</a:t>
            </a:r>
          </a:p>
          <a:p>
            <a:endParaRPr lang="en-US" dirty="0" smtClean="0"/>
          </a:p>
          <a:p>
            <a:r>
              <a:rPr lang="en-US" dirty="0" smtClean="0"/>
              <a:t>Kinsey’s research and scale-continuum of human sexuality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Challenges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Getting the word out/getting referrals</a:t>
            </a:r>
          </a:p>
          <a:p>
            <a:endParaRPr lang="en-US" dirty="0" smtClean="0"/>
          </a:p>
          <a:p>
            <a:r>
              <a:rPr lang="en-US" dirty="0" smtClean="0"/>
              <a:t>Open vs. closed group</a:t>
            </a:r>
          </a:p>
          <a:p>
            <a:endParaRPr lang="en-US" dirty="0" smtClean="0"/>
          </a:p>
          <a:p>
            <a:r>
              <a:rPr lang="en-US" dirty="0" smtClean="0"/>
              <a:t>Scheduling/Attendance-getting students to commit to coming weekly</a:t>
            </a:r>
          </a:p>
          <a:p>
            <a:endParaRPr lang="en-US" dirty="0" smtClean="0"/>
          </a:p>
          <a:p>
            <a:r>
              <a:rPr lang="en-US" dirty="0" smtClean="0"/>
              <a:t>Confidentiality concerns-especially if group member is simultaneously involved in campus pride alliance</a:t>
            </a:r>
          </a:p>
          <a:p>
            <a:endParaRPr lang="en-US" dirty="0" smtClean="0"/>
          </a:p>
          <a:p>
            <a:r>
              <a:rPr lang="en-US" dirty="0" smtClean="0"/>
              <a:t>Open to center clients vs. open to all students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   Terminology/Basic Vocabulary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sz="3400" u="sng" dirty="0" smtClean="0"/>
              <a:t>Sexual Orientation</a:t>
            </a:r>
            <a:endParaRPr lang="en-US" sz="3400" dirty="0" smtClean="0"/>
          </a:p>
          <a:p>
            <a:pPr>
              <a:buNone/>
            </a:pPr>
            <a:r>
              <a:rPr lang="en-US" sz="3400" dirty="0" smtClean="0"/>
              <a:t>     emotional, romantic, sexual attraction to another person </a:t>
            </a:r>
          </a:p>
          <a:p>
            <a:endParaRPr lang="en-US" sz="3400" dirty="0" smtClean="0"/>
          </a:p>
          <a:p>
            <a:r>
              <a:rPr lang="en-US" sz="3400" u="sng" dirty="0" smtClean="0"/>
              <a:t>Gender Identity</a:t>
            </a:r>
            <a:endParaRPr lang="en-US" sz="3400" dirty="0" smtClean="0"/>
          </a:p>
          <a:p>
            <a:pPr>
              <a:buNone/>
            </a:pPr>
            <a:r>
              <a:rPr lang="en-US" sz="3400" dirty="0" smtClean="0"/>
              <a:t>     one’s personal sense of their gender</a:t>
            </a:r>
          </a:p>
          <a:p>
            <a:endParaRPr lang="en-US" sz="3400" dirty="0" smtClean="0"/>
          </a:p>
          <a:p>
            <a:r>
              <a:rPr lang="en-US" sz="3400" u="sng" dirty="0" smtClean="0"/>
              <a:t>Transgender</a:t>
            </a:r>
            <a:endParaRPr lang="en-US" sz="3400" dirty="0" smtClean="0"/>
          </a:p>
          <a:p>
            <a:pPr>
              <a:buNone/>
            </a:pPr>
            <a:r>
              <a:rPr lang="en-US" sz="3400" dirty="0" smtClean="0"/>
              <a:t>     umbrella term that includes transsexuals, cross-dressers, gender non-conforming</a:t>
            </a:r>
          </a:p>
          <a:p>
            <a:endParaRPr lang="en-US" sz="3400" dirty="0" smtClean="0"/>
          </a:p>
          <a:p>
            <a:r>
              <a:rPr lang="en-US" sz="3400" u="sng" dirty="0" smtClean="0"/>
              <a:t>Transsexual</a:t>
            </a:r>
          </a:p>
          <a:p>
            <a:pPr>
              <a:buNone/>
            </a:pPr>
            <a:r>
              <a:rPr lang="en-US" sz="3400" dirty="0" smtClean="0"/>
              <a:t>     gender and sex do not line up-often (not always!) seek medical </a:t>
            </a:r>
            <a:r>
              <a:rPr lang="en-US" sz="3400" dirty="0" err="1" smtClean="0"/>
              <a:t>tx</a:t>
            </a:r>
            <a:r>
              <a:rPr lang="en-US" sz="3400" dirty="0" smtClean="0"/>
              <a:t> to bring body/gender into alignment-avoid term unless an individual self-identifies as transsexual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/>
              <a:t>Resources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Association for Lesbian, Gay, Bisexual, Transgender Issues in Counseling-http://algbtic.org/resources/competencies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Campus Pride-www.campuspride.org</a:t>
            </a:r>
          </a:p>
          <a:p>
            <a:endParaRPr lang="en-US" dirty="0" smtClean="0"/>
          </a:p>
          <a:p>
            <a:r>
              <a:rPr lang="en-US" dirty="0" smtClean="0"/>
              <a:t>Gay, Lesbian &amp; Straight Education Network-www.glsen.org</a:t>
            </a:r>
          </a:p>
          <a:p>
            <a:endParaRPr lang="en-US" dirty="0" smtClean="0"/>
          </a:p>
          <a:p>
            <a:r>
              <a:rPr lang="en-US" dirty="0" smtClean="0"/>
              <a:t>Human Rights Campaign-www.hrc.org</a:t>
            </a:r>
          </a:p>
          <a:p>
            <a:endParaRPr lang="en-US" dirty="0" smtClean="0"/>
          </a:p>
          <a:p>
            <a:r>
              <a:rPr lang="en-US" dirty="0" smtClean="0"/>
              <a:t>Stonewall Center University of Massachusetts-http://www.umass.edu/stonewall/</a:t>
            </a:r>
          </a:p>
          <a:p>
            <a:endParaRPr lang="en-US" dirty="0" smtClean="0"/>
          </a:p>
          <a:p>
            <a:r>
              <a:rPr lang="en-US" dirty="0" smtClean="0"/>
              <a:t>National Center for Transgender Equality-http://transequality.org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 </a:t>
            </a:r>
            <a:r>
              <a:rPr lang="en-US" sz="3200" dirty="0" smtClean="0"/>
              <a:t>School Climate for LGBTQ Students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suggests educational outcomes are negatively impacted by student perceptions/experiences 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2010 Campus Pride State of Higher Education For Lesbian, Gay, Bisexual &amp; Transgender People</a:t>
            </a:r>
            <a:r>
              <a:rPr lang="en-US" dirty="0" smtClean="0"/>
              <a:t> Rankin, Weber, </a:t>
            </a:r>
            <a:r>
              <a:rPr lang="en-US" dirty="0" err="1" smtClean="0"/>
              <a:t>Blumenfeld</a:t>
            </a:r>
            <a:r>
              <a:rPr lang="en-US" dirty="0" smtClean="0"/>
              <a:t>, Frazer</a:t>
            </a:r>
          </a:p>
          <a:p>
            <a:endParaRPr lang="en-US" dirty="0" smtClean="0"/>
          </a:p>
          <a:p>
            <a:r>
              <a:rPr lang="en-US" dirty="0" smtClean="0"/>
              <a:t>GLSEN National School Climate Survey (2011)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School Climate for LGBTQ Students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Campus Pride Survey (2010) 23% of GLBQ students reported experiencing harassment compared to 12% of heterosexual-identified students(n=5,149)</a:t>
            </a:r>
          </a:p>
          <a:p>
            <a:endParaRPr lang="en-US" dirty="0" smtClean="0"/>
          </a:p>
          <a:p>
            <a:r>
              <a:rPr lang="en-US" dirty="0" smtClean="0"/>
              <a:t>GLBQ students were 7x more likely to report that harassment was based on sexual identity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Approximately 70% of transsexual students reported experiencing harassment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School Climate for LGBTQ Students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GLSEN National School Climate Survey (2011)</a:t>
            </a:r>
          </a:p>
          <a:p>
            <a:endParaRPr lang="en-US" dirty="0" smtClean="0"/>
          </a:p>
          <a:p>
            <a:r>
              <a:rPr lang="en-US" dirty="0" smtClean="0"/>
              <a:t> 82% of LGBT students were verbally harassed at school because of their sexual orientation;64% were harassed because of gender expression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 The average GPA for LGBT students who experienced frequent harassment was lower than LGBT students experiencing less frequent harassment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The Story of Inside Out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Idea for group inspired by clients who expressed need to connect with other LGBTQ students (e.g., questioning, out to self but not others)</a:t>
            </a:r>
          </a:p>
          <a:p>
            <a:endParaRPr lang="en-US" dirty="0" smtClean="0"/>
          </a:p>
          <a:p>
            <a:r>
              <a:rPr lang="en-US" dirty="0" smtClean="0"/>
              <a:t>Campus pride alliance 2-3 large events per year-not a facilitated discussion group </a:t>
            </a:r>
          </a:p>
          <a:p>
            <a:endParaRPr lang="en-US" dirty="0" smtClean="0"/>
          </a:p>
          <a:p>
            <a:r>
              <a:rPr lang="en-US" dirty="0" smtClean="0"/>
              <a:t> Inside Out was implemented to create a safe place for students to discuss sexual orientation/gender identity </a:t>
            </a:r>
          </a:p>
          <a:p>
            <a:endParaRPr lang="en-US" dirty="0" smtClean="0"/>
          </a:p>
          <a:p>
            <a:r>
              <a:rPr lang="en-US" dirty="0" smtClean="0"/>
              <a:t>The main goal is to assist in identifying external/internal roadblocks to self-discovery and open self-expression 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The Story of Inside Out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Started in Spring 2009 semester</a:t>
            </a:r>
          </a:p>
          <a:p>
            <a:endParaRPr lang="en-US" dirty="0" smtClean="0"/>
          </a:p>
          <a:p>
            <a:r>
              <a:rPr lang="en-US" dirty="0" smtClean="0"/>
              <a:t>Weekly meetings</a:t>
            </a:r>
          </a:p>
          <a:p>
            <a:endParaRPr lang="en-US" dirty="0" smtClean="0"/>
          </a:p>
          <a:p>
            <a:r>
              <a:rPr lang="en-US" dirty="0" smtClean="0"/>
              <a:t>38 Students</a:t>
            </a:r>
          </a:p>
          <a:p>
            <a:endParaRPr lang="en-US" dirty="0" smtClean="0"/>
          </a:p>
          <a:p>
            <a:r>
              <a:rPr lang="en-US" dirty="0" smtClean="0"/>
              <a:t>Open group</a:t>
            </a:r>
          </a:p>
          <a:p>
            <a:endParaRPr lang="en-US" dirty="0" smtClean="0"/>
          </a:p>
          <a:p>
            <a:r>
              <a:rPr lang="en-US" dirty="0" smtClean="0"/>
              <a:t>Currently one facilitator (two in the past)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</a:t>
            </a:r>
            <a:r>
              <a:rPr lang="en-US" sz="3600" dirty="0" smtClean="0"/>
              <a:t>Important Considerations in Facilitating LGBTQ Group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Examine personal beliefs/biases stereotypes PRIOR to committing to be facilitator</a:t>
            </a:r>
          </a:p>
          <a:p>
            <a:endParaRPr lang="en-US" dirty="0" smtClean="0"/>
          </a:p>
          <a:p>
            <a:r>
              <a:rPr lang="en-US" dirty="0" smtClean="0"/>
              <a:t>Understand that negative messages about LGBTQ are ubiquitous in our culture (family, media, religious institutions) and these often become internalized</a:t>
            </a:r>
          </a:p>
          <a:p>
            <a:endParaRPr lang="en-US" dirty="0" smtClean="0"/>
          </a:p>
          <a:p>
            <a:r>
              <a:rPr lang="en-US" dirty="0" smtClean="0"/>
              <a:t>Heterosexism-the notion that being heterosexual is expected/preferred (institutional/cultural)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/>
              <a:t>Counselor Competencies</a:t>
            </a:r>
            <a:br>
              <a:rPr lang="en-US" sz="2400" dirty="0" smtClean="0"/>
            </a:br>
            <a:r>
              <a:rPr lang="en-US" sz="2400" i="1" dirty="0" smtClean="0"/>
              <a:t>Association for Lesbian, Gay, Bisexual, Transgender Issues in Counseling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“know that the normative developmental tasks of   LGBT adolescents frequently may be complicated or compromised by identity confusion; anxiety and depression; suicidal ideation and behavior; academic failure; substance abuse; physical, sexual, and verbal abuse; homelessness; prostitution; and STD/HIV infection.”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672</TotalTime>
  <Words>1038</Words>
  <Application>Microsoft Office PowerPoint</Application>
  <PresentationFormat>On-screen Show (4:3)</PresentationFormat>
  <Paragraphs>148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Inside Out: Facilitating a Discussion Group for LGBTQ Students</vt:lpstr>
      <vt:lpstr>   Terminology/Basic Vocabulary</vt:lpstr>
      <vt:lpstr> School Climate for LGBTQ Students</vt:lpstr>
      <vt:lpstr>School Climate for LGBTQ Students</vt:lpstr>
      <vt:lpstr>School Climate for LGBTQ Students</vt:lpstr>
      <vt:lpstr>The Story of Inside Out</vt:lpstr>
      <vt:lpstr>The Story of Inside Out</vt:lpstr>
      <vt:lpstr> Important Considerations in Facilitating LGBTQ Group</vt:lpstr>
      <vt:lpstr>Counselor Competencies Association for Lesbian, Gay, Bisexual, Transgender Issues in Counseling</vt:lpstr>
      <vt:lpstr>Counselor Competencies Association for Lesbian, Gay, Bisexual, Transgender Issues in Counseling</vt:lpstr>
      <vt:lpstr>Screening of Group Members</vt:lpstr>
      <vt:lpstr>Themes that have Emerged….</vt:lpstr>
      <vt:lpstr>Themes that have emerged….</vt:lpstr>
      <vt:lpstr>Themes that have emerged</vt:lpstr>
      <vt:lpstr>  Tips for facilitating an LGBTQ Group</vt:lpstr>
      <vt:lpstr>Tips for facilitating an LGBTQ Group</vt:lpstr>
      <vt:lpstr>Tips for facilitating an LGBTQ Group</vt:lpstr>
      <vt:lpstr>Suggested Topics in Initial Phase</vt:lpstr>
      <vt:lpstr>Challenges</vt:lpstr>
      <vt:lpstr>Resources </vt:lpstr>
    </vt:vector>
  </TitlesOfParts>
  <Company>Buffalo State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Inside Out: Facilitating a Discussion Group for LGBTQ Students</dc:title>
  <dc:creator>vettercj</dc:creator>
  <cp:lastModifiedBy>Dr Kiddo</cp:lastModifiedBy>
  <cp:revision>47</cp:revision>
  <dcterms:created xsi:type="dcterms:W3CDTF">2013-05-24T17:30:29Z</dcterms:created>
  <dcterms:modified xsi:type="dcterms:W3CDTF">2013-06-05T15:40:33Z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-1634062057</vt:i4>
  </property>
  <property fmtid="{D5CDD505-2E9C-101B-9397-08002B2CF9AE}" pid="3" name="_NewReviewCycle">
    <vt:lpwstr/>
  </property>
  <property fmtid="{D5CDD505-2E9C-101B-9397-08002B2CF9AE}" pid="4" name="_EmailSubject">
    <vt:lpwstr>Thank you and powerpoint</vt:lpwstr>
  </property>
  <property fmtid="{D5CDD505-2E9C-101B-9397-08002B2CF9AE}" pid="5" name="_AuthorEmail">
    <vt:lpwstr>vettercj@buffalostate.edu</vt:lpwstr>
  </property>
  <property fmtid="{D5CDD505-2E9C-101B-9397-08002B2CF9AE}" pid="6" name="_AuthorEmailDisplayName">
    <vt:lpwstr>Vetter, Charlene J</vt:lpwstr>
  </property>
  <property fmtid="{D5CDD505-2E9C-101B-9397-08002B2CF9AE}" pid="7" name="_PreviousAdHocReviewCycleID">
    <vt:i4>-1595601280</vt:i4>
  </property>
</Properties>
</file>