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62" r:id="rId6"/>
    <p:sldId id="259" r:id="rId7"/>
    <p:sldId id="268" r:id="rId8"/>
    <p:sldId id="263" r:id="rId9"/>
    <p:sldId id="260" r:id="rId10"/>
    <p:sldId id="261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9" d="100"/>
          <a:sy n="49" d="100"/>
        </p:scale>
        <p:origin x="68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6" d="100"/>
        <a:sy n="136" d="100"/>
      </p:scale>
      <p:origin x="0" y="-3496"/>
    </p:cViewPr>
  </p:sorterViewPr>
  <p:notesViewPr>
    <p:cSldViewPr snapToGrid="0">
      <p:cViewPr varScale="1">
        <p:scale>
          <a:sx n="41" d="100"/>
          <a:sy n="41" d="100"/>
        </p:scale>
        <p:origin x="2264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AA7E58-6B84-41CE-9A40-FB4381AEB56F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BE186E5-E759-4EB1-B7CA-30B3B125F12D}">
      <dgm:prSet phldrT="[Text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Introductions</a:t>
          </a:r>
        </a:p>
      </dgm:t>
    </dgm:pt>
    <dgm:pt modelId="{65875A99-1713-4926-9A01-23B0A1F5E70F}" type="parTrans" cxnId="{F4DDC9FC-27CF-4AD3-8615-20493EFB5596}">
      <dgm:prSet/>
      <dgm:spPr/>
      <dgm:t>
        <a:bodyPr/>
        <a:lstStyle/>
        <a:p>
          <a:endParaRPr lang="en-US"/>
        </a:p>
      </dgm:t>
    </dgm:pt>
    <dgm:pt modelId="{95162731-A6AF-4EFC-8723-80E258B6EF1F}" type="sibTrans" cxnId="{F4DDC9FC-27CF-4AD3-8615-20493EFB5596}">
      <dgm:prSet/>
      <dgm:spPr/>
      <dgm:t>
        <a:bodyPr/>
        <a:lstStyle/>
        <a:p>
          <a:endParaRPr lang="en-US"/>
        </a:p>
      </dgm:t>
    </dgm:pt>
    <dgm:pt modelId="{155677D7-A2EE-41F7-999F-CE38530608F2}">
      <dgm:prSet phldrT="[Text]"/>
      <dgm:spPr/>
      <dgm:t>
        <a:bodyPr/>
        <a:lstStyle/>
        <a:p>
          <a:r>
            <a:rPr lang="en-US" dirty="0" smtClean="0"/>
            <a:t>Who we are</a:t>
          </a:r>
          <a:endParaRPr lang="en-US" dirty="0"/>
        </a:p>
      </dgm:t>
    </dgm:pt>
    <dgm:pt modelId="{4F812BF8-DF0E-4D97-8AB0-0EED34484730}" type="parTrans" cxnId="{54AFC71D-0007-4715-B825-934A392EBD38}">
      <dgm:prSet/>
      <dgm:spPr/>
      <dgm:t>
        <a:bodyPr/>
        <a:lstStyle/>
        <a:p>
          <a:endParaRPr lang="en-US"/>
        </a:p>
      </dgm:t>
    </dgm:pt>
    <dgm:pt modelId="{FDF18934-A5DC-4187-B4CB-942F104A5EF8}" type="sibTrans" cxnId="{54AFC71D-0007-4715-B825-934A392EBD38}">
      <dgm:prSet/>
      <dgm:spPr/>
      <dgm:t>
        <a:bodyPr/>
        <a:lstStyle/>
        <a:p>
          <a:endParaRPr lang="en-US"/>
        </a:p>
      </dgm:t>
    </dgm:pt>
    <dgm:pt modelId="{1C7A0442-40D8-4183-84AC-F47585C6F548}">
      <dgm:prSet phldrT="[Text]"/>
      <dgm:spPr/>
      <dgm:t>
        <a:bodyPr/>
        <a:lstStyle/>
        <a:p>
          <a:r>
            <a:rPr lang="en-US" dirty="0" smtClean="0"/>
            <a:t>Why this topic?</a:t>
          </a:r>
          <a:endParaRPr lang="en-US" dirty="0"/>
        </a:p>
      </dgm:t>
    </dgm:pt>
    <dgm:pt modelId="{E4E102DF-C62B-4B9F-9E44-A4C2FFFCB5E0}" type="parTrans" cxnId="{04FA8C9E-247D-4942-A90F-001BF209B4FB}">
      <dgm:prSet/>
      <dgm:spPr/>
      <dgm:t>
        <a:bodyPr/>
        <a:lstStyle/>
        <a:p>
          <a:endParaRPr lang="en-US"/>
        </a:p>
      </dgm:t>
    </dgm:pt>
    <dgm:pt modelId="{B8341AFA-93EF-42A1-9C7E-51E38D926500}" type="sibTrans" cxnId="{04FA8C9E-247D-4942-A90F-001BF209B4FB}">
      <dgm:prSet/>
      <dgm:spPr/>
      <dgm:t>
        <a:bodyPr/>
        <a:lstStyle/>
        <a:p>
          <a:endParaRPr lang="en-US"/>
        </a:p>
      </dgm:t>
    </dgm:pt>
    <dgm:pt modelId="{2A863ED1-869A-493F-8D67-158D0223DDE9}">
      <dgm:prSet phldrT="[Text]"/>
      <dgm:spPr/>
      <dgm:t>
        <a:bodyPr/>
        <a:lstStyle/>
        <a:p>
          <a:r>
            <a:rPr lang="en-US" dirty="0" smtClean="0"/>
            <a:t>Format for this session</a:t>
          </a:r>
          <a:endParaRPr lang="en-US" dirty="0"/>
        </a:p>
      </dgm:t>
    </dgm:pt>
    <dgm:pt modelId="{426BF304-62BD-46EF-BF94-0773C8D54775}" type="parTrans" cxnId="{4766C414-A1BE-495F-9B06-BD1F0E6FDD54}">
      <dgm:prSet/>
      <dgm:spPr/>
      <dgm:t>
        <a:bodyPr/>
        <a:lstStyle/>
        <a:p>
          <a:endParaRPr lang="en-US"/>
        </a:p>
      </dgm:t>
    </dgm:pt>
    <dgm:pt modelId="{A577C3B9-4A2D-48C0-99D3-221B0662F24F}" type="sibTrans" cxnId="{4766C414-A1BE-495F-9B06-BD1F0E6FDD54}">
      <dgm:prSet/>
      <dgm:spPr/>
      <dgm:t>
        <a:bodyPr/>
        <a:lstStyle/>
        <a:p>
          <a:endParaRPr lang="en-US"/>
        </a:p>
      </dgm:t>
    </dgm:pt>
    <dgm:pt modelId="{0FE691A9-984B-408C-A1EF-548120FC52F7}" type="pres">
      <dgm:prSet presAssocID="{C5AA7E58-6B84-41CE-9A40-FB4381AEB56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49C490-D488-4FC4-9F0B-5ACD8BE71C2E}" type="pres">
      <dgm:prSet presAssocID="{1BE186E5-E759-4EB1-B7CA-30B3B125F12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5AD29-629C-412F-9EF6-2D77041295F4}" type="pres">
      <dgm:prSet presAssocID="{1BE186E5-E759-4EB1-B7CA-30B3B125F12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BD3523-051F-43B1-B8C7-53DED357E7C0}" type="presOf" srcId="{2A863ED1-869A-493F-8D67-158D0223DDE9}" destId="{5D65AD29-629C-412F-9EF6-2D77041295F4}" srcOrd="0" destOrd="2" presId="urn:microsoft.com/office/officeart/2005/8/layout/vList2"/>
    <dgm:cxn modelId="{E7DFB824-5C86-4610-9212-E033883B34C1}" type="presOf" srcId="{155677D7-A2EE-41F7-999F-CE38530608F2}" destId="{5D65AD29-629C-412F-9EF6-2D77041295F4}" srcOrd="0" destOrd="0" presId="urn:microsoft.com/office/officeart/2005/8/layout/vList2"/>
    <dgm:cxn modelId="{173D1C10-B2EF-4005-A9E0-CFBB21139B78}" type="presOf" srcId="{C5AA7E58-6B84-41CE-9A40-FB4381AEB56F}" destId="{0FE691A9-984B-408C-A1EF-548120FC52F7}" srcOrd="0" destOrd="0" presId="urn:microsoft.com/office/officeart/2005/8/layout/vList2"/>
    <dgm:cxn modelId="{7531D249-5D1C-4DB0-B603-A5FE11EAA43F}" type="presOf" srcId="{1BE186E5-E759-4EB1-B7CA-30B3B125F12D}" destId="{A049C490-D488-4FC4-9F0B-5ACD8BE71C2E}" srcOrd="0" destOrd="0" presId="urn:microsoft.com/office/officeart/2005/8/layout/vList2"/>
    <dgm:cxn modelId="{2C19FC8C-2D15-4161-ABD3-36CBB66A1A20}" type="presOf" srcId="{1C7A0442-40D8-4183-84AC-F47585C6F548}" destId="{5D65AD29-629C-412F-9EF6-2D77041295F4}" srcOrd="0" destOrd="1" presId="urn:microsoft.com/office/officeart/2005/8/layout/vList2"/>
    <dgm:cxn modelId="{54AFC71D-0007-4715-B825-934A392EBD38}" srcId="{1BE186E5-E759-4EB1-B7CA-30B3B125F12D}" destId="{155677D7-A2EE-41F7-999F-CE38530608F2}" srcOrd="0" destOrd="0" parTransId="{4F812BF8-DF0E-4D97-8AB0-0EED34484730}" sibTransId="{FDF18934-A5DC-4187-B4CB-942F104A5EF8}"/>
    <dgm:cxn modelId="{04FA8C9E-247D-4942-A90F-001BF209B4FB}" srcId="{1BE186E5-E759-4EB1-B7CA-30B3B125F12D}" destId="{1C7A0442-40D8-4183-84AC-F47585C6F548}" srcOrd="1" destOrd="0" parTransId="{E4E102DF-C62B-4B9F-9E44-A4C2FFFCB5E0}" sibTransId="{B8341AFA-93EF-42A1-9C7E-51E38D926500}"/>
    <dgm:cxn modelId="{4766C414-A1BE-495F-9B06-BD1F0E6FDD54}" srcId="{1BE186E5-E759-4EB1-B7CA-30B3B125F12D}" destId="{2A863ED1-869A-493F-8D67-158D0223DDE9}" srcOrd="2" destOrd="0" parTransId="{426BF304-62BD-46EF-BF94-0773C8D54775}" sibTransId="{A577C3B9-4A2D-48C0-99D3-221B0662F24F}"/>
    <dgm:cxn modelId="{F4DDC9FC-27CF-4AD3-8615-20493EFB5596}" srcId="{C5AA7E58-6B84-41CE-9A40-FB4381AEB56F}" destId="{1BE186E5-E759-4EB1-B7CA-30B3B125F12D}" srcOrd="0" destOrd="0" parTransId="{65875A99-1713-4926-9A01-23B0A1F5E70F}" sibTransId="{95162731-A6AF-4EFC-8723-80E258B6EF1F}"/>
    <dgm:cxn modelId="{F20AD9D3-8476-40B6-92BF-D120F18AA76A}" type="presParOf" srcId="{0FE691A9-984B-408C-A1EF-548120FC52F7}" destId="{A049C490-D488-4FC4-9F0B-5ACD8BE71C2E}" srcOrd="0" destOrd="0" presId="urn:microsoft.com/office/officeart/2005/8/layout/vList2"/>
    <dgm:cxn modelId="{E80BCF69-1479-4090-84BE-29D22998F3C3}" type="presParOf" srcId="{0FE691A9-984B-408C-A1EF-548120FC52F7}" destId="{5D65AD29-629C-412F-9EF6-2D77041295F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282745-EC5A-4E45-AB87-DA3C5741833A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36C069-7929-4803-90F4-A3CB7E475629}">
      <dgm:prSet phldrT="[Text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Macro/Systems View of the Problem(s)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2F09984-D515-4629-AEA5-B6EC758F8F4A}" type="parTrans" cxnId="{CC7EB2F5-8E19-433D-858A-44A816988691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68FB6E-9A38-457A-8F3E-DE9868669C9A}" type="sibTrans" cxnId="{CC7EB2F5-8E19-433D-858A-44A816988691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E59496-08CA-4FB0-AAED-921344D89775}">
      <dgm:prSet phldrT="[Text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Counseling Center Policy Strategies 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3471A3-D104-400E-8B7B-F4B0760D8486}" type="parTrans" cxnId="{116A827B-57E0-4DB7-AAD3-BC1CD07673BF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322796-593D-47BB-9D65-8DC8A13902C0}" type="sibTrans" cxnId="{116A827B-57E0-4DB7-AAD3-BC1CD07673BF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DA0BA6-BBB1-4251-88D1-C57A6D11FBFC}">
      <dgm:prSet phldrT="[Text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Possible Campus-Wide Solutions</a:t>
          </a:r>
          <a:endParaRPr 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CCB500C-0B26-45EE-B938-4427D83D90C1}" type="parTrans" cxnId="{70B0CA86-AA87-4244-9109-1E01E9D8FC0C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B082D9-6DBB-4DB1-9713-8AC8B186E8C6}" type="sibTrans" cxnId="{70B0CA86-AA87-4244-9109-1E01E9D8FC0C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D1D91A-180C-4BC1-9CC4-3700208B5F11}" type="pres">
      <dgm:prSet presAssocID="{EE282745-EC5A-4E45-AB87-DA3C5741833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1D6A9C-E75A-443D-A519-0DB0651D5F11}" type="pres">
      <dgm:prSet presAssocID="{1A36C069-7929-4803-90F4-A3CB7E475629}" presName="parentLin" presStyleCnt="0"/>
      <dgm:spPr/>
    </dgm:pt>
    <dgm:pt modelId="{267BF2BD-0224-421B-B5E8-27DA3AF1C672}" type="pres">
      <dgm:prSet presAssocID="{1A36C069-7929-4803-90F4-A3CB7E47562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0398694-1CC8-41EE-97E0-E2B934685E3A}" type="pres">
      <dgm:prSet presAssocID="{1A36C069-7929-4803-90F4-A3CB7E475629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E40670-507C-4264-9D43-5F811405EDCD}" type="pres">
      <dgm:prSet presAssocID="{1A36C069-7929-4803-90F4-A3CB7E475629}" presName="negativeSpace" presStyleCnt="0"/>
      <dgm:spPr/>
    </dgm:pt>
    <dgm:pt modelId="{382B1B75-ECAF-474F-BEE8-EA849A1F6990}" type="pres">
      <dgm:prSet presAssocID="{1A36C069-7929-4803-90F4-A3CB7E475629}" presName="childText" presStyleLbl="conFgAcc1" presStyleIdx="0" presStyleCnt="3">
        <dgm:presLayoutVars>
          <dgm:bulletEnabled val="1"/>
        </dgm:presLayoutVars>
      </dgm:prSet>
      <dgm:spPr/>
    </dgm:pt>
    <dgm:pt modelId="{3163C2C6-A665-4808-8FD7-71405C230A4A}" type="pres">
      <dgm:prSet presAssocID="{F668FB6E-9A38-457A-8F3E-DE9868669C9A}" presName="spaceBetweenRectangles" presStyleCnt="0"/>
      <dgm:spPr/>
    </dgm:pt>
    <dgm:pt modelId="{7A4B8327-8C84-4B6E-8265-554FDB39FF8B}" type="pres">
      <dgm:prSet presAssocID="{27E59496-08CA-4FB0-AAED-921344D89775}" presName="parentLin" presStyleCnt="0"/>
      <dgm:spPr/>
    </dgm:pt>
    <dgm:pt modelId="{B183D286-9127-49DA-8227-7B0A712985E8}" type="pres">
      <dgm:prSet presAssocID="{27E59496-08CA-4FB0-AAED-921344D8977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9FE6600-0D62-4FDE-9149-30B0D8D253F5}" type="pres">
      <dgm:prSet presAssocID="{27E59496-08CA-4FB0-AAED-921344D8977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AC83A2-9ECE-443A-B697-B140B84DC19B}" type="pres">
      <dgm:prSet presAssocID="{27E59496-08CA-4FB0-AAED-921344D89775}" presName="negativeSpace" presStyleCnt="0"/>
      <dgm:spPr/>
    </dgm:pt>
    <dgm:pt modelId="{8657B893-99E4-4FC3-9117-B55A1577727C}" type="pres">
      <dgm:prSet presAssocID="{27E59496-08CA-4FB0-AAED-921344D89775}" presName="childText" presStyleLbl="conFgAcc1" presStyleIdx="1" presStyleCnt="3">
        <dgm:presLayoutVars>
          <dgm:bulletEnabled val="1"/>
        </dgm:presLayoutVars>
      </dgm:prSet>
      <dgm:spPr/>
    </dgm:pt>
    <dgm:pt modelId="{3AA8CD8E-08E3-407E-B861-A17AF173FFA1}" type="pres">
      <dgm:prSet presAssocID="{48322796-593D-47BB-9D65-8DC8A13902C0}" presName="spaceBetweenRectangles" presStyleCnt="0"/>
      <dgm:spPr/>
    </dgm:pt>
    <dgm:pt modelId="{A2435CB6-2009-4FD6-B112-4359A9B513D5}" type="pres">
      <dgm:prSet presAssocID="{80DA0BA6-BBB1-4251-88D1-C57A6D11FBFC}" presName="parentLin" presStyleCnt="0"/>
      <dgm:spPr/>
    </dgm:pt>
    <dgm:pt modelId="{D30B913A-D766-43F2-BEDB-37C306830918}" type="pres">
      <dgm:prSet presAssocID="{80DA0BA6-BBB1-4251-88D1-C57A6D11FBF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63A9217-0741-4B89-A03A-05D5ED09FD07}" type="pres">
      <dgm:prSet presAssocID="{80DA0BA6-BBB1-4251-88D1-C57A6D11FBFC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62539-185B-4A9D-AD9D-53D1CE2C03C5}" type="pres">
      <dgm:prSet presAssocID="{80DA0BA6-BBB1-4251-88D1-C57A6D11FBFC}" presName="negativeSpace" presStyleCnt="0"/>
      <dgm:spPr/>
    </dgm:pt>
    <dgm:pt modelId="{D87B221B-2187-4402-B867-5F0476702145}" type="pres">
      <dgm:prSet presAssocID="{80DA0BA6-BBB1-4251-88D1-C57A6D11FBF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2EAB0ED-B01C-4D2A-8A4C-BD9FA8C17E21}" type="presOf" srcId="{27E59496-08CA-4FB0-AAED-921344D89775}" destId="{C9FE6600-0D62-4FDE-9149-30B0D8D253F5}" srcOrd="1" destOrd="0" presId="urn:microsoft.com/office/officeart/2005/8/layout/list1"/>
    <dgm:cxn modelId="{59F0DF1C-EA12-467D-9C39-F1C42C30A6C7}" type="presOf" srcId="{80DA0BA6-BBB1-4251-88D1-C57A6D11FBFC}" destId="{663A9217-0741-4B89-A03A-05D5ED09FD07}" srcOrd="1" destOrd="0" presId="urn:microsoft.com/office/officeart/2005/8/layout/list1"/>
    <dgm:cxn modelId="{CC7EB2F5-8E19-433D-858A-44A816988691}" srcId="{EE282745-EC5A-4E45-AB87-DA3C5741833A}" destId="{1A36C069-7929-4803-90F4-A3CB7E475629}" srcOrd="0" destOrd="0" parTransId="{B2F09984-D515-4629-AEA5-B6EC758F8F4A}" sibTransId="{F668FB6E-9A38-457A-8F3E-DE9868669C9A}"/>
    <dgm:cxn modelId="{70B0CA86-AA87-4244-9109-1E01E9D8FC0C}" srcId="{EE282745-EC5A-4E45-AB87-DA3C5741833A}" destId="{80DA0BA6-BBB1-4251-88D1-C57A6D11FBFC}" srcOrd="2" destOrd="0" parTransId="{4CCB500C-0B26-45EE-B938-4427D83D90C1}" sibTransId="{D3B082D9-6DBB-4DB1-9713-8AC8B186E8C6}"/>
    <dgm:cxn modelId="{A67F65DD-70B2-46C9-ABD9-7839E591FB95}" type="presOf" srcId="{27E59496-08CA-4FB0-AAED-921344D89775}" destId="{B183D286-9127-49DA-8227-7B0A712985E8}" srcOrd="0" destOrd="0" presId="urn:microsoft.com/office/officeart/2005/8/layout/list1"/>
    <dgm:cxn modelId="{116A827B-57E0-4DB7-AAD3-BC1CD07673BF}" srcId="{EE282745-EC5A-4E45-AB87-DA3C5741833A}" destId="{27E59496-08CA-4FB0-AAED-921344D89775}" srcOrd="1" destOrd="0" parTransId="{A43471A3-D104-400E-8B7B-F4B0760D8486}" sibTransId="{48322796-593D-47BB-9D65-8DC8A13902C0}"/>
    <dgm:cxn modelId="{CE1538A3-4D2F-4A7C-B24D-EF4E7786D399}" type="presOf" srcId="{1A36C069-7929-4803-90F4-A3CB7E475629}" destId="{267BF2BD-0224-421B-B5E8-27DA3AF1C672}" srcOrd="0" destOrd="0" presId="urn:microsoft.com/office/officeart/2005/8/layout/list1"/>
    <dgm:cxn modelId="{4262CC16-152B-469F-BB80-2FBE2A92AAE9}" type="presOf" srcId="{80DA0BA6-BBB1-4251-88D1-C57A6D11FBFC}" destId="{D30B913A-D766-43F2-BEDB-37C306830918}" srcOrd="0" destOrd="0" presId="urn:microsoft.com/office/officeart/2005/8/layout/list1"/>
    <dgm:cxn modelId="{D382E345-2D06-40D3-898B-96A9AB03D48C}" type="presOf" srcId="{1A36C069-7929-4803-90F4-A3CB7E475629}" destId="{50398694-1CC8-41EE-97E0-E2B934685E3A}" srcOrd="1" destOrd="0" presId="urn:microsoft.com/office/officeart/2005/8/layout/list1"/>
    <dgm:cxn modelId="{219314E6-A1F7-495F-AB38-029D0FC47716}" type="presOf" srcId="{EE282745-EC5A-4E45-AB87-DA3C5741833A}" destId="{72D1D91A-180C-4BC1-9CC4-3700208B5F11}" srcOrd="0" destOrd="0" presId="urn:microsoft.com/office/officeart/2005/8/layout/list1"/>
    <dgm:cxn modelId="{273DF7D7-704B-43B6-AB07-0F9EF8FD7DFC}" type="presParOf" srcId="{72D1D91A-180C-4BC1-9CC4-3700208B5F11}" destId="{7F1D6A9C-E75A-443D-A519-0DB0651D5F11}" srcOrd="0" destOrd="0" presId="urn:microsoft.com/office/officeart/2005/8/layout/list1"/>
    <dgm:cxn modelId="{D85F484F-09B6-4714-BAF3-5E140D7413D5}" type="presParOf" srcId="{7F1D6A9C-E75A-443D-A519-0DB0651D5F11}" destId="{267BF2BD-0224-421B-B5E8-27DA3AF1C672}" srcOrd="0" destOrd="0" presId="urn:microsoft.com/office/officeart/2005/8/layout/list1"/>
    <dgm:cxn modelId="{BD87197C-FE75-45E7-825E-834AA6104841}" type="presParOf" srcId="{7F1D6A9C-E75A-443D-A519-0DB0651D5F11}" destId="{50398694-1CC8-41EE-97E0-E2B934685E3A}" srcOrd="1" destOrd="0" presId="urn:microsoft.com/office/officeart/2005/8/layout/list1"/>
    <dgm:cxn modelId="{8C3F62B1-5F3A-4049-B51F-7195E1189EC5}" type="presParOf" srcId="{72D1D91A-180C-4BC1-9CC4-3700208B5F11}" destId="{5EE40670-507C-4264-9D43-5F811405EDCD}" srcOrd="1" destOrd="0" presId="urn:microsoft.com/office/officeart/2005/8/layout/list1"/>
    <dgm:cxn modelId="{409CA915-FE68-4532-90D8-F4F0E0DF5BF5}" type="presParOf" srcId="{72D1D91A-180C-4BC1-9CC4-3700208B5F11}" destId="{382B1B75-ECAF-474F-BEE8-EA849A1F6990}" srcOrd="2" destOrd="0" presId="urn:microsoft.com/office/officeart/2005/8/layout/list1"/>
    <dgm:cxn modelId="{848D4B25-FC4E-43E3-A5AB-CADC096D650E}" type="presParOf" srcId="{72D1D91A-180C-4BC1-9CC4-3700208B5F11}" destId="{3163C2C6-A665-4808-8FD7-71405C230A4A}" srcOrd="3" destOrd="0" presId="urn:microsoft.com/office/officeart/2005/8/layout/list1"/>
    <dgm:cxn modelId="{713A4F37-0B01-43F1-B9D8-11FAE11D3C2F}" type="presParOf" srcId="{72D1D91A-180C-4BC1-9CC4-3700208B5F11}" destId="{7A4B8327-8C84-4B6E-8265-554FDB39FF8B}" srcOrd="4" destOrd="0" presId="urn:microsoft.com/office/officeart/2005/8/layout/list1"/>
    <dgm:cxn modelId="{FA72E54E-F8A1-4288-A233-F49A17A77294}" type="presParOf" srcId="{7A4B8327-8C84-4B6E-8265-554FDB39FF8B}" destId="{B183D286-9127-49DA-8227-7B0A712985E8}" srcOrd="0" destOrd="0" presId="urn:microsoft.com/office/officeart/2005/8/layout/list1"/>
    <dgm:cxn modelId="{137212CA-F7CD-4A4A-93DB-76C8A9A3038A}" type="presParOf" srcId="{7A4B8327-8C84-4B6E-8265-554FDB39FF8B}" destId="{C9FE6600-0D62-4FDE-9149-30B0D8D253F5}" srcOrd="1" destOrd="0" presId="urn:microsoft.com/office/officeart/2005/8/layout/list1"/>
    <dgm:cxn modelId="{02321D3A-9D86-4B29-B8CC-2C84424C389F}" type="presParOf" srcId="{72D1D91A-180C-4BC1-9CC4-3700208B5F11}" destId="{A3AC83A2-9ECE-443A-B697-B140B84DC19B}" srcOrd="5" destOrd="0" presId="urn:microsoft.com/office/officeart/2005/8/layout/list1"/>
    <dgm:cxn modelId="{6861F16A-7C4C-4BEE-8FC8-0323ED0DA0F0}" type="presParOf" srcId="{72D1D91A-180C-4BC1-9CC4-3700208B5F11}" destId="{8657B893-99E4-4FC3-9117-B55A1577727C}" srcOrd="6" destOrd="0" presId="urn:microsoft.com/office/officeart/2005/8/layout/list1"/>
    <dgm:cxn modelId="{9FD4C704-2825-49B7-8196-13EEA5F3081D}" type="presParOf" srcId="{72D1D91A-180C-4BC1-9CC4-3700208B5F11}" destId="{3AA8CD8E-08E3-407E-B861-A17AF173FFA1}" srcOrd="7" destOrd="0" presId="urn:microsoft.com/office/officeart/2005/8/layout/list1"/>
    <dgm:cxn modelId="{E9692924-815C-43E3-B6BA-D671484FE3D2}" type="presParOf" srcId="{72D1D91A-180C-4BC1-9CC4-3700208B5F11}" destId="{A2435CB6-2009-4FD6-B112-4359A9B513D5}" srcOrd="8" destOrd="0" presId="urn:microsoft.com/office/officeart/2005/8/layout/list1"/>
    <dgm:cxn modelId="{98B8BB23-40D0-4EE5-B270-D6BE4010ECFD}" type="presParOf" srcId="{A2435CB6-2009-4FD6-B112-4359A9B513D5}" destId="{D30B913A-D766-43F2-BEDB-37C306830918}" srcOrd="0" destOrd="0" presId="urn:microsoft.com/office/officeart/2005/8/layout/list1"/>
    <dgm:cxn modelId="{BECCDBD5-BA85-4519-889B-4A24D1383087}" type="presParOf" srcId="{A2435CB6-2009-4FD6-B112-4359A9B513D5}" destId="{663A9217-0741-4B89-A03A-05D5ED09FD07}" srcOrd="1" destOrd="0" presId="urn:microsoft.com/office/officeart/2005/8/layout/list1"/>
    <dgm:cxn modelId="{6C685FC5-D4C1-4752-96D6-CBA1BE475897}" type="presParOf" srcId="{72D1D91A-180C-4BC1-9CC4-3700208B5F11}" destId="{14562539-185B-4A9D-AD9D-53D1CE2C03C5}" srcOrd="9" destOrd="0" presId="urn:microsoft.com/office/officeart/2005/8/layout/list1"/>
    <dgm:cxn modelId="{3323947F-B556-4C3C-8BBE-0F016468B637}" type="presParOf" srcId="{72D1D91A-180C-4BC1-9CC4-3700208B5F11}" destId="{D87B221B-2187-4402-B867-5F047670214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9C490-D488-4FC4-9F0B-5ACD8BE71C2E}">
      <dsp:nvSpPr>
        <dsp:cNvPr id="0" name=""/>
        <dsp:cNvSpPr/>
      </dsp:nvSpPr>
      <dsp:spPr>
        <a:xfrm>
          <a:off x="0" y="48229"/>
          <a:ext cx="8534400" cy="1357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Introductions</a:t>
          </a:r>
        </a:p>
      </dsp:txBody>
      <dsp:txXfrm>
        <a:off x="66253" y="114482"/>
        <a:ext cx="8401894" cy="1224694"/>
      </dsp:txXfrm>
    </dsp:sp>
    <dsp:sp modelId="{5D65AD29-629C-412F-9EF6-2D77041295F4}">
      <dsp:nvSpPr>
        <dsp:cNvPr id="0" name=""/>
        <dsp:cNvSpPr/>
      </dsp:nvSpPr>
      <dsp:spPr>
        <a:xfrm>
          <a:off x="0" y="1405429"/>
          <a:ext cx="8534400" cy="21610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73660" rIns="412496" bIns="73660" numCol="1" spcCol="1270" anchor="t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500" kern="1200" dirty="0" smtClean="0"/>
            <a:t>Who we are</a:t>
          </a:r>
          <a:endParaRPr lang="en-US" sz="4500" kern="1200" dirty="0"/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500" kern="1200" dirty="0" smtClean="0"/>
            <a:t>Why this topic?</a:t>
          </a:r>
          <a:endParaRPr lang="en-US" sz="4500" kern="1200" dirty="0"/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500" kern="1200" dirty="0" smtClean="0"/>
            <a:t>Format for this session</a:t>
          </a:r>
          <a:endParaRPr lang="en-US" sz="4500" kern="1200" dirty="0"/>
        </a:p>
      </dsp:txBody>
      <dsp:txXfrm>
        <a:off x="0" y="1405429"/>
        <a:ext cx="8534400" cy="21610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B1B75-ECAF-474F-BEE8-EA849A1F6990}">
      <dsp:nvSpPr>
        <dsp:cNvPr id="0" name=""/>
        <dsp:cNvSpPr/>
      </dsp:nvSpPr>
      <dsp:spPr>
        <a:xfrm>
          <a:off x="0" y="433946"/>
          <a:ext cx="100629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0398694-1CC8-41EE-97E0-E2B934685E3A}">
      <dsp:nvSpPr>
        <dsp:cNvPr id="0" name=""/>
        <dsp:cNvSpPr/>
      </dsp:nvSpPr>
      <dsp:spPr>
        <a:xfrm>
          <a:off x="479071" y="5906"/>
          <a:ext cx="9581418" cy="8560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249" tIns="0" rIns="266249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The Macro/Systems View of the Problem(s)</a:t>
          </a:r>
          <a:endParaRPr lang="en-US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0861" y="47696"/>
        <a:ext cx="9497838" cy="772500"/>
      </dsp:txXfrm>
    </dsp:sp>
    <dsp:sp modelId="{8657B893-99E4-4FC3-9117-B55A1577727C}">
      <dsp:nvSpPr>
        <dsp:cNvPr id="0" name=""/>
        <dsp:cNvSpPr/>
      </dsp:nvSpPr>
      <dsp:spPr>
        <a:xfrm>
          <a:off x="0" y="1749386"/>
          <a:ext cx="100629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9FE6600-0D62-4FDE-9149-30B0D8D253F5}">
      <dsp:nvSpPr>
        <dsp:cNvPr id="0" name=""/>
        <dsp:cNvSpPr/>
      </dsp:nvSpPr>
      <dsp:spPr>
        <a:xfrm>
          <a:off x="479071" y="1321346"/>
          <a:ext cx="9581418" cy="8560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249" tIns="0" rIns="266249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Counseling Center Policy Strategies </a:t>
          </a:r>
          <a:endParaRPr lang="en-US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0861" y="1363136"/>
        <a:ext cx="9497838" cy="772500"/>
      </dsp:txXfrm>
    </dsp:sp>
    <dsp:sp modelId="{D87B221B-2187-4402-B867-5F0476702145}">
      <dsp:nvSpPr>
        <dsp:cNvPr id="0" name=""/>
        <dsp:cNvSpPr/>
      </dsp:nvSpPr>
      <dsp:spPr>
        <a:xfrm>
          <a:off x="0" y="3064826"/>
          <a:ext cx="100629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3A9217-0741-4B89-A03A-05D5ED09FD07}">
      <dsp:nvSpPr>
        <dsp:cNvPr id="0" name=""/>
        <dsp:cNvSpPr/>
      </dsp:nvSpPr>
      <dsp:spPr>
        <a:xfrm>
          <a:off x="479071" y="2636785"/>
          <a:ext cx="9581418" cy="8560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249" tIns="0" rIns="266249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Possible Campus-Wide Solutions</a:t>
          </a:r>
          <a:endParaRPr lang="en-US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0861" y="2678575"/>
        <a:ext cx="9497838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C2C89-B554-4D1E-8EE3-EECEEA8BAE10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29308-B99E-4829-9D70-69F8E69D3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79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38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7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59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72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49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56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3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4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141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65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43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2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29308-B99E-4829-9D70-69F8E69D3B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6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ctr">
            <a:normAutofit/>
          </a:bodyPr>
          <a:lstStyle>
            <a:lvl1pPr algn="l">
              <a:defRPr sz="4800" b="1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 b="1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>
            <a:lvl1pPr>
              <a:defRPr sz="2800" b="1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>
              <a:defRPr sz="2400" b="1">
                <a:solidFill>
                  <a:schemeClr val="bg1">
                    <a:lumMod val="95000"/>
                    <a:lumOff val="5000"/>
                  </a:schemeClr>
                </a:solidFill>
              </a:defRPr>
            </a:lvl2pPr>
            <a:lvl3pPr>
              <a:defRPr sz="2000" b="1">
                <a:solidFill>
                  <a:schemeClr val="bg1">
                    <a:lumMod val="95000"/>
                    <a:lumOff val="5000"/>
                  </a:schemeClr>
                </a:solidFill>
              </a:defRPr>
            </a:lvl3pPr>
            <a:lvl4pPr>
              <a:defRPr sz="1800" b="1">
                <a:solidFill>
                  <a:schemeClr val="bg1">
                    <a:lumMod val="95000"/>
                    <a:lumOff val="5000"/>
                  </a:schemeClr>
                </a:solidFill>
              </a:defRPr>
            </a:lvl4pPr>
            <a:lvl5pPr>
              <a:defRPr sz="1800" b="1">
                <a:solidFill>
                  <a:schemeClr val="bg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="1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523720" cy="293261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the Help-Rejecting Student, Part I: 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Somebody help that student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b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whether they want it or not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…)”</a:t>
            </a:r>
            <a:endParaRPr lang="en-US" sz="32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10523720" cy="2138921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Shelly Lear, Hobart &amp; William Smith Colleges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Cathie Chester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SUNY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Purchase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Jannette Urciuoli, Queensborough Community College</a:t>
            </a:r>
          </a:p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Weas, Rochester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955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658" y="5192726"/>
            <a:ext cx="9825450" cy="1507067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Counseling center policies that can reduce staff frustration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10745789" cy="4506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Triage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solutions</a:t>
            </a:r>
          </a:p>
          <a:p>
            <a:r>
              <a:rPr lang="en-US" dirty="0" smtClean="0"/>
              <a:t>Identifying other resources on campus for students and connecting them</a:t>
            </a:r>
          </a:p>
          <a:p>
            <a:r>
              <a:rPr lang="en-US" dirty="0" smtClean="0"/>
              <a:t>Case managers and triage counselors</a:t>
            </a:r>
          </a:p>
          <a:p>
            <a:r>
              <a:rPr lang="en-US" dirty="0" smtClean="0"/>
              <a:t>Focusing on education about how therapy works in the first session</a:t>
            </a:r>
          </a:p>
          <a:p>
            <a:r>
              <a:rPr lang="en-US" dirty="0" smtClean="0"/>
              <a:t>Groups, groups, groups</a:t>
            </a:r>
          </a:p>
          <a:p>
            <a:r>
              <a:rPr lang="en-US" dirty="0" smtClean="0"/>
              <a:t>3 session skills trainings first</a:t>
            </a:r>
          </a:p>
        </p:txBody>
      </p:sp>
    </p:spTree>
    <p:extLst>
      <p:ext uri="{BB962C8B-B14F-4D97-AF65-F5344CB8AC3E}">
        <p14:creationId xmlns:p14="http://schemas.microsoft.com/office/powerpoint/2010/main" val="265893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879218"/>
            <a:ext cx="9932328" cy="1507067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Counseling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that can reduce staff frustration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289784"/>
            <a:ext cx="9718572" cy="3804729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models of service provision</a:t>
            </a:r>
          </a:p>
          <a:p>
            <a:pPr lvl="1"/>
            <a:r>
              <a:rPr lang="en-US" dirty="0" smtClean="0"/>
              <a:t>Episodic treatment</a:t>
            </a:r>
          </a:p>
          <a:p>
            <a:pPr lvl="1"/>
            <a:r>
              <a:rPr lang="en-US" dirty="0" smtClean="0"/>
              <a:t>Step-up/step-down modules</a:t>
            </a:r>
          </a:p>
          <a:p>
            <a:pPr lvl="1"/>
            <a:r>
              <a:rPr lang="en-US" dirty="0" smtClean="0"/>
              <a:t>Structured skills groups</a:t>
            </a:r>
          </a:p>
          <a:p>
            <a:pPr lvl="1"/>
            <a:r>
              <a:rPr lang="en-US" dirty="0" smtClean="0"/>
              <a:t>Groups, groups, groups!</a:t>
            </a:r>
          </a:p>
          <a:p>
            <a:pPr lvl="1"/>
            <a:r>
              <a:rPr lang="en-US" dirty="0" smtClean="0"/>
              <a:t>Flags for attendance, risk and other worries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5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4487332"/>
            <a:ext cx="9433565" cy="1507067"/>
          </a:xfrm>
        </p:spPr>
        <p:txBody>
          <a:bodyPr/>
          <a:lstStyle/>
          <a:p>
            <a:r>
              <a:rPr lang="en-US" dirty="0" smtClean="0"/>
              <a:t>Using conduct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10577346" cy="36166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Students who are disruptive to others</a:t>
            </a:r>
          </a:p>
          <a:p>
            <a:r>
              <a:rPr lang="en-US" dirty="0" smtClean="0"/>
              <a:t>Working with the chronically but not acutely suicidal</a:t>
            </a:r>
          </a:p>
          <a:p>
            <a:r>
              <a:rPr lang="en-US" dirty="0" smtClean="0"/>
              <a:t>Helping the chronic cutters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5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Ideas</a:t>
            </a:r>
          </a:p>
          <a:p>
            <a:r>
              <a:rPr lang="en-US" dirty="0" smtClean="0"/>
              <a:t>Policies</a:t>
            </a:r>
          </a:p>
          <a:p>
            <a:r>
              <a:rPr lang="en-US" dirty="0" smtClean="0"/>
              <a:t>System solutions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4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 discussion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758556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777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be covering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070874"/>
              </p:ext>
            </p:extLst>
          </p:nvPr>
        </p:nvGraphicFramePr>
        <p:xfrm>
          <a:off x="684213" y="685800"/>
          <a:ext cx="10062956" cy="3801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929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9831388" cy="1507067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are the help-rejecters and how do they come to our attention?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337" y="912425"/>
            <a:ext cx="3048000" cy="204520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66" y="1166974"/>
            <a:ext cx="2296556" cy="24602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266" y="154379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82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32" y="5599215"/>
            <a:ext cx="8534400" cy="852383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Counseling help-rejecters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0" y="685800"/>
            <a:ext cx="11085424" cy="4787537"/>
          </a:xfrm>
        </p:spPr>
        <p:txBody>
          <a:bodyPr>
            <a:normAutofit/>
          </a:bodyPr>
          <a:lstStyle/>
          <a:p>
            <a:r>
              <a:rPr lang="en-US" dirty="0" smtClean="0"/>
              <a:t>Types of student presentations that don’t fit a short-term therapy model</a:t>
            </a:r>
          </a:p>
          <a:p>
            <a:pPr lvl="1"/>
            <a:r>
              <a:rPr lang="en-US" dirty="0" smtClean="0"/>
              <a:t>Dependent, needy students with no treatment goals</a:t>
            </a:r>
          </a:p>
          <a:p>
            <a:pPr lvl="1"/>
            <a:r>
              <a:rPr lang="en-US" dirty="0" smtClean="0"/>
              <a:t>Frequent crisis fliers who don’t or won’t engage in ongoing counseling</a:t>
            </a:r>
          </a:p>
          <a:p>
            <a:pPr lvl="1"/>
            <a:r>
              <a:rPr lang="en-US" dirty="0" smtClean="0"/>
              <a:t>Students with few coping skills and big reactions under stress (hot-house flowers)</a:t>
            </a:r>
          </a:p>
          <a:p>
            <a:pPr lvl="1"/>
            <a:r>
              <a:rPr lang="en-US" dirty="0" smtClean="0"/>
              <a:t>Students who have a crisis utilization model for counseling (cultural and other differences in model)</a:t>
            </a:r>
          </a:p>
          <a:p>
            <a:pPr lvl="1"/>
            <a:r>
              <a:rPr lang="en-US" dirty="0" smtClean="0"/>
              <a:t>The chronically versus acutely </a:t>
            </a:r>
            <a:r>
              <a:rPr lang="en-US" dirty="0" smtClean="0"/>
              <a:t>suicidal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458" y="5368834"/>
            <a:ext cx="11060485" cy="1175657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our campus-wide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systems contribute to or maintain help-rejection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4211" y="685799"/>
            <a:ext cx="11085423" cy="44740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Culture on our campus(es) </a:t>
            </a:r>
          </a:p>
          <a:p>
            <a:pPr lvl="1"/>
            <a:r>
              <a:rPr lang="en-US" sz="2800" dirty="0" smtClean="0"/>
              <a:t>Expectations of the CC given campus culture</a:t>
            </a:r>
          </a:p>
          <a:p>
            <a:pPr lvl="1"/>
            <a:r>
              <a:rPr lang="en-US" sz="2800" dirty="0" smtClean="0"/>
              <a:t>Limit setting; no one remembers Skinner anymore!</a:t>
            </a:r>
          </a:p>
          <a:p>
            <a:pPr lvl="1"/>
            <a:r>
              <a:rPr lang="en-US" sz="2800" dirty="0" smtClean="0"/>
              <a:t>Communication on campus</a:t>
            </a:r>
          </a:p>
          <a:p>
            <a:pPr lvl="1"/>
            <a:r>
              <a:rPr lang="en-US" sz="2800" dirty="0" smtClean="0"/>
              <a:t>Having feelings versus having a MH concern</a:t>
            </a:r>
          </a:p>
          <a:p>
            <a:pPr lvl="1"/>
            <a:r>
              <a:rPr lang="en-US" sz="2800" dirty="0" smtClean="0"/>
              <a:t>First, we find all the lawyers…</a:t>
            </a:r>
          </a:p>
          <a:p>
            <a:pPr lvl="1"/>
            <a:r>
              <a:rPr lang="en-US" sz="2800" dirty="0" smtClean="0"/>
              <a:t>Whose job is it??</a:t>
            </a:r>
          </a:p>
          <a:p>
            <a:pPr lvl="1"/>
            <a:r>
              <a:rPr lang="en-US" sz="2800" dirty="0" smtClean="0"/>
              <a:t>Other systems issues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847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4702629"/>
            <a:ext cx="9870577" cy="1291770"/>
          </a:xfrm>
        </p:spPr>
        <p:txBody>
          <a:bodyPr/>
          <a:lstStyle/>
          <a:p>
            <a:r>
              <a:rPr lang="en-US" dirty="0" smtClean="0"/>
              <a:t>BREAKING THE HELP-REJECTING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793396"/>
            <a:ext cx="10577346" cy="4119613"/>
          </a:xfrm>
        </p:spPr>
        <p:txBody>
          <a:bodyPr>
            <a:normAutofit/>
          </a:bodyPr>
          <a:lstStyle/>
          <a:p>
            <a:r>
              <a:rPr lang="en-US" dirty="0" smtClean="0"/>
              <a:t>Why this population is so challenging</a:t>
            </a:r>
          </a:p>
          <a:p>
            <a:r>
              <a:rPr lang="en-US" dirty="0" smtClean="0"/>
              <a:t>Recognize, accept &amp; acknowledge – they’re different</a:t>
            </a:r>
          </a:p>
          <a:p>
            <a:r>
              <a:rPr lang="en-US" dirty="0" smtClean="0"/>
              <a:t>All about the relationship</a:t>
            </a:r>
          </a:p>
          <a:p>
            <a:r>
              <a:rPr lang="en-US" dirty="0" smtClean="0"/>
              <a:t>Checking our own attitude – are we contributing? </a:t>
            </a:r>
          </a:p>
          <a:p>
            <a:r>
              <a:rPr lang="en-US" dirty="0" smtClean="0"/>
              <a:t>Convey confidence, care, clarity, crisis alternatives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100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7902" y="5295958"/>
            <a:ext cx="9884827" cy="118440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Looking at the possibilities from the administrative Birdseye view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4211" y="685800"/>
            <a:ext cx="10798040" cy="46101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takes a village…Sharing the risk and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responsibility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/>
              <a:t>BIT/BAT/CARE teams</a:t>
            </a:r>
          </a:p>
          <a:p>
            <a:r>
              <a:rPr lang="en-US" dirty="0" smtClean="0"/>
              <a:t>Conduct officers and Deans</a:t>
            </a:r>
          </a:p>
          <a:p>
            <a:r>
              <a:rPr lang="en-US" dirty="0" smtClean="0"/>
              <a:t>Residence Life </a:t>
            </a:r>
          </a:p>
          <a:p>
            <a:r>
              <a:rPr lang="en-US" dirty="0" smtClean="0"/>
              <a:t>Reaching academic advisors &amp; other stakeholders</a:t>
            </a:r>
          </a:p>
          <a:p>
            <a:r>
              <a:rPr lang="en-US" dirty="0" smtClean="0"/>
              <a:t>Parental involvement </a:t>
            </a:r>
          </a:p>
          <a:p>
            <a:r>
              <a:rPr lang="en-US" dirty="0" smtClean="0"/>
              <a:t>Who are the resources on campus?</a:t>
            </a:r>
          </a:p>
          <a:p>
            <a:r>
              <a:rPr lang="en-US" dirty="0" smtClean="0"/>
              <a:t>How do we work together in spite of confidentiality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95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652" y="5235456"/>
            <a:ext cx="8534400" cy="10855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changing the campus culture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regarding</a:t>
            </a:r>
            <a:r>
              <a:rPr lang="en-US" dirty="0" smtClean="0"/>
              <a:t> 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10981607" cy="4223084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 we’ve tried and how they’ve worked</a:t>
            </a:r>
          </a:p>
          <a:p>
            <a:pPr lvl="1"/>
            <a:r>
              <a:rPr lang="en-US" dirty="0" smtClean="0"/>
              <a:t>Education about limits of counseling</a:t>
            </a:r>
          </a:p>
          <a:p>
            <a:pPr lvl="1"/>
            <a:r>
              <a:rPr lang="en-US" dirty="0" smtClean="0"/>
              <a:t>Increasing our visibility</a:t>
            </a:r>
          </a:p>
          <a:p>
            <a:pPr lvl="1"/>
            <a:r>
              <a:rPr lang="en-US" dirty="0" smtClean="0"/>
              <a:t>Conveying an attitude of care </a:t>
            </a:r>
            <a:r>
              <a:rPr lang="en-US" i="1" u="sng" dirty="0" smtClean="0"/>
              <a:t>every</a:t>
            </a:r>
            <a:r>
              <a:rPr lang="en-US" dirty="0" smtClean="0"/>
              <a:t> time</a:t>
            </a:r>
          </a:p>
          <a:p>
            <a:pPr lvl="1"/>
            <a:r>
              <a:rPr lang="en-US" dirty="0" smtClean="0"/>
              <a:t>Preparing others to intervene and helping them see it as part of their calling</a:t>
            </a:r>
          </a:p>
          <a:p>
            <a:pPr lvl="1"/>
            <a:r>
              <a:rPr lang="en-US" dirty="0" smtClean="0"/>
              <a:t>Managing anxiety for everyone on campus</a:t>
            </a:r>
          </a:p>
          <a:p>
            <a:pPr lvl="1"/>
            <a:r>
              <a:rPr lang="en-US" dirty="0" smtClean="0"/>
              <a:t>Non-counseling related interventions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2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577</TotalTime>
  <Words>464</Words>
  <Application>Microsoft Office PowerPoint</Application>
  <PresentationFormat>Widescreen</PresentationFormat>
  <Paragraphs>90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Georgia</vt:lpstr>
      <vt:lpstr>Wingdings 3</vt:lpstr>
      <vt:lpstr>Slice</vt:lpstr>
      <vt:lpstr>Helping the Help-Rejecting Student, Part I:   “Somebody help that student… (whether they want it or not…)”</vt:lpstr>
      <vt:lpstr>Panel discussion</vt:lpstr>
      <vt:lpstr>What we’ll be covering</vt:lpstr>
      <vt:lpstr>Who are the help-rejecters and how do they come to our attention?</vt:lpstr>
      <vt:lpstr>Counseling help-rejecters</vt:lpstr>
      <vt:lpstr>How our campus-wide systems contribute to or maintain help-rejection</vt:lpstr>
      <vt:lpstr>BREAKING THE HELP-REJECTING CYCLE</vt:lpstr>
      <vt:lpstr>Looking at the possibilities from the administrative Birdseye view</vt:lpstr>
      <vt:lpstr>changing the campus culture regarding MH</vt:lpstr>
      <vt:lpstr>Counseling center policies that can reduce staff frustration</vt:lpstr>
      <vt:lpstr>Counseling center policies that can reduce staff frustration</vt:lpstr>
      <vt:lpstr>Using conduct policies</vt:lpstr>
      <vt:lpstr>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Helping the Help-Rejecting Student, Part I:   “Somebody help that student… (whether they want it or not…)”</dc:title>
  <dc:creator>Lear, Shelly</dc:creator>
  <cp:lastModifiedBy>Lear, Shelly</cp:lastModifiedBy>
  <cp:revision>20</cp:revision>
  <dcterms:created xsi:type="dcterms:W3CDTF">2015-05-15T19:54:01Z</dcterms:created>
  <dcterms:modified xsi:type="dcterms:W3CDTF">2015-06-02T19:31:51Z</dcterms:modified>
</cp:coreProperties>
</file>