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57" r:id="rId3"/>
    <p:sldId id="284" r:id="rId4"/>
    <p:sldId id="288" r:id="rId5"/>
    <p:sldId id="289" r:id="rId6"/>
    <p:sldId id="294" r:id="rId7"/>
    <p:sldId id="258" r:id="rId8"/>
    <p:sldId id="286" r:id="rId9"/>
    <p:sldId id="291" r:id="rId10"/>
    <p:sldId id="273" r:id="rId11"/>
    <p:sldId id="287" r:id="rId12"/>
    <p:sldId id="259" r:id="rId13"/>
    <p:sldId id="303" r:id="rId14"/>
    <p:sldId id="292" r:id="rId15"/>
    <p:sldId id="295" r:id="rId16"/>
    <p:sldId id="301" r:id="rId17"/>
    <p:sldId id="264" r:id="rId18"/>
    <p:sldId id="293" r:id="rId19"/>
    <p:sldId id="276" r:id="rId20"/>
    <p:sldId id="278" r:id="rId21"/>
    <p:sldId id="277" r:id="rId22"/>
    <p:sldId id="281" r:id="rId23"/>
    <p:sldId id="279" r:id="rId24"/>
    <p:sldId id="304" r:id="rId25"/>
    <p:sldId id="307" r:id="rId26"/>
    <p:sldId id="309" r:id="rId27"/>
    <p:sldId id="311" r:id="rId28"/>
    <p:sldId id="262" r:id="rId29"/>
    <p:sldId id="268" r:id="rId30"/>
    <p:sldId id="261" r:id="rId31"/>
    <p:sldId id="270" r:id="rId32"/>
    <p:sldId id="271" r:id="rId33"/>
    <p:sldId id="269" r:id="rId34"/>
    <p:sldId id="272" r:id="rId35"/>
    <p:sldId id="297" r:id="rId36"/>
    <p:sldId id="283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C980E-3AAC-4466-9719-FB0DE216938B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2F953-48AA-4302-8299-760C137D4E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24D91-0EE9-4457-AE69-4454B90FCEF9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36799-74BE-40D9-B92F-772BADD239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3B39-AC4D-4BEB-ADEF-6ED7C0C9086E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27A47-10DA-4E75-B58D-146AB159A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6984D-B22E-4D1F-B241-1F4C2FD8A56E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CFE0E-32B9-47A4-B064-3A07A7F5F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6CD09-8C92-4701-971A-DC3A7224951D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5252A-53E8-4410-812C-C2E86BC6C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DD200-1B7C-48AF-B1B7-6C4CB708EE0B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68F1A-D431-4383-850D-9D0E83D6BA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B358C-08DA-4F81-8618-13EEB6A8CF70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8BAF2-EB37-4571-9D85-35389D28E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86910-27A5-4395-BC46-8E52910F18D1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189D7-F838-47F6-ABA9-4181BC99F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EBB51-5282-498D-90E2-95FD3F141679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7E7E0-CEF5-47A2-9828-703D62C7FB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5BEFA-53A3-4500-A3EC-D22D6886EA5C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CF783-A120-4D76-A4EB-FA96FACB0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E0644-FB19-4489-8D90-9DA1086CDA52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11A78-E975-456B-81A6-A1BEB213D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F4665-9A84-4A47-A2A5-6A417F9B52B5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C1B0F-4BD8-4C9F-80F7-2BFACFAC7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191513-7739-489D-A443-A538EB262472}" type="datetimeFigureOut">
              <a:rPr lang="en-US"/>
              <a:pPr>
                <a:defRPr/>
              </a:pPr>
              <a:t>6/8/2009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5AC396-FE28-4968-A8E6-AE5D539500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7" r:id="rId9"/>
    <p:sldLayoutId id="2147483705" r:id="rId10"/>
    <p:sldLayoutId id="21474837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7851648" cy="18288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Responding to the Changing Landscape of College Mental Health with Comprehensive Crisis Intervention and Health Promotion Strategies</a:t>
            </a:r>
            <a:endParaRPr lang="en-US" sz="3600" dirty="0"/>
          </a:p>
        </p:txBody>
      </p:sp>
      <p:sp>
        <p:nvSpPr>
          <p:cNvPr id="3075" name="Subtitle 4"/>
          <p:cNvSpPr>
            <a:spLocks noGrp="1"/>
          </p:cNvSpPr>
          <p:nvPr>
            <p:ph type="subTitle" idx="1"/>
          </p:nvPr>
        </p:nvSpPr>
        <p:spPr>
          <a:xfrm>
            <a:off x="533400" y="4876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dirty="0" smtClean="0"/>
              <a:t>June 10, 2009</a:t>
            </a:r>
          </a:p>
          <a:p>
            <a:pPr marR="0" eaLnBrk="1" hangingPunct="1"/>
            <a:r>
              <a:rPr lang="en-US" dirty="0" smtClean="0"/>
              <a:t>Cory Wallack, Ph.D.</a:t>
            </a:r>
          </a:p>
          <a:p>
            <a:pPr marR="0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Responding to the </a:t>
            </a:r>
            <a:br>
              <a:rPr lang="en-US" smtClean="0"/>
            </a:br>
            <a:r>
              <a:rPr lang="en-US" smtClean="0"/>
              <a:t>Changing Landscape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229600" cy="43894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Counseling Centers at maximum client capacity and lacking resources to meet the demand, yet students expecting to be seen immediately – e.g., increased crisis intervention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Increased demand on colleges and universities to demonstrate comprehensive crisis intervention, risk assessment, and suicide prevention programs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Increased employment of mandated assessments, mandated counseling, and forced leave of absences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Increased employment of behavioral consultation teams and case managers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Taking a Step Back: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What  Exactly Is Crisis Intervention?</a:t>
            </a:r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Crisis Intervention Broadly Defined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89438"/>
          </a:xfrm>
        </p:spPr>
        <p:txBody>
          <a:bodyPr/>
          <a:lstStyle/>
          <a:p>
            <a:pPr eaLnBrk="1" hangingPunct="1"/>
            <a:r>
              <a:rPr lang="en-US" sz="2400" dirty="0" smtClean="0"/>
              <a:t>Primary Prevention and Mental Health Promotion</a:t>
            </a:r>
          </a:p>
          <a:p>
            <a:pPr lvl="1" eaLnBrk="1" hangingPunct="1"/>
            <a:r>
              <a:rPr lang="en-US" sz="2000" dirty="0" smtClean="0"/>
              <a:t>Coping skills, stress management, distress tolerance, relationship skills</a:t>
            </a:r>
          </a:p>
          <a:p>
            <a:pPr lvl="2" eaLnBrk="1" hangingPunct="1"/>
            <a:r>
              <a:rPr lang="en-US" sz="1700" dirty="0" smtClean="0"/>
              <a:t>Stopping the crises before it starts</a:t>
            </a:r>
          </a:p>
          <a:p>
            <a:pPr eaLnBrk="1" hangingPunct="1"/>
            <a:r>
              <a:rPr lang="en-US" sz="2400" dirty="0" smtClean="0"/>
              <a:t>Secondary &amp; Tertiary Intervention</a:t>
            </a:r>
          </a:p>
          <a:p>
            <a:pPr lvl="1" eaLnBrk="1" hangingPunct="1"/>
            <a:r>
              <a:rPr lang="en-US" sz="2000" dirty="0" smtClean="0"/>
              <a:t>Identifying and intervening with distressed students</a:t>
            </a:r>
          </a:p>
          <a:p>
            <a:pPr eaLnBrk="1" hangingPunct="1"/>
            <a:r>
              <a:rPr lang="en-US" sz="2400" dirty="0" err="1" smtClean="0"/>
              <a:t>Postvention</a:t>
            </a:r>
            <a:r>
              <a:rPr lang="en-US" sz="2400" dirty="0" smtClean="0"/>
              <a:t> </a:t>
            </a:r>
            <a:r>
              <a:rPr lang="en-US" sz="2400" dirty="0" smtClean="0"/>
              <a:t>and follow-up</a:t>
            </a:r>
          </a:p>
          <a:p>
            <a:pPr eaLnBrk="1" hangingPunct="1"/>
            <a:r>
              <a:rPr lang="en-US" sz="2400" dirty="0" smtClean="0"/>
              <a:t>Policies and Procedures</a:t>
            </a:r>
          </a:p>
          <a:p>
            <a:pPr lvl="1" eaLnBrk="1" hangingPunct="1"/>
            <a:r>
              <a:rPr lang="en-US" sz="2000" dirty="0" smtClean="0"/>
              <a:t>Mandated assessments, leave of absence, etc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Ideally, your campus should address 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Where to Begin?</a:t>
            </a:r>
            <a:br>
              <a:rPr lang="en-US" dirty="0" smtClean="0"/>
            </a:br>
            <a:r>
              <a:rPr lang="en-US" dirty="0" smtClean="0"/>
              <a:t>SPRC/JED Comprehensive Model</a:t>
            </a:r>
            <a:endParaRPr lang="en-US" dirty="0"/>
          </a:p>
        </p:txBody>
      </p:sp>
      <p:pic>
        <p:nvPicPr>
          <p:cNvPr id="9219" name="Content Placeholder 3" descr="Picture1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62000" y="2133600"/>
            <a:ext cx="7086600" cy="4343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Where to Begin?</a:t>
            </a:r>
            <a:br>
              <a:rPr lang="en-US" sz="4800" dirty="0" smtClean="0"/>
            </a:br>
            <a:r>
              <a:rPr lang="en-US" sz="4800" dirty="0" smtClean="0"/>
              <a:t>The Importance of Sound Data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Know the national and local data on student mental health</a:t>
            </a:r>
          </a:p>
          <a:p>
            <a:pPr lvl="1" eaLnBrk="1" hangingPunct="1"/>
            <a:r>
              <a:rPr lang="en-US" dirty="0" smtClean="0"/>
              <a:t>Generally speaking, campuses are safe places</a:t>
            </a:r>
          </a:p>
          <a:p>
            <a:pPr lvl="1" eaLnBrk="1" hangingPunct="1"/>
            <a:r>
              <a:rPr lang="en-US" dirty="0" smtClean="0"/>
              <a:t>A caution about how we reinforce the culture of </a:t>
            </a:r>
            <a:r>
              <a:rPr lang="en-US" dirty="0" smtClean="0"/>
              <a:t>fear</a:t>
            </a:r>
          </a:p>
          <a:p>
            <a:pPr eaLnBrk="1" hangingPunct="1"/>
            <a:r>
              <a:rPr lang="en-US" dirty="0" smtClean="0"/>
              <a:t>What </a:t>
            </a:r>
            <a:r>
              <a:rPr lang="en-US" dirty="0" smtClean="0"/>
              <a:t>is the </a:t>
            </a:r>
            <a:r>
              <a:rPr lang="en-US" u="sng" dirty="0" smtClean="0"/>
              <a:t>unique</a:t>
            </a:r>
            <a:r>
              <a:rPr lang="en-US" dirty="0" smtClean="0"/>
              <a:t> nature of your campus climate regarding mental health?</a:t>
            </a:r>
          </a:p>
          <a:p>
            <a:r>
              <a:rPr lang="en-US" dirty="0" smtClean="0"/>
              <a:t>Consider  a needs assessment</a:t>
            </a:r>
          </a:p>
          <a:p>
            <a:pPr lvl="1"/>
            <a:r>
              <a:rPr lang="en-US" dirty="0" smtClean="0"/>
              <a:t>Survey students and parents</a:t>
            </a:r>
          </a:p>
          <a:p>
            <a:pPr lvl="1"/>
            <a:r>
              <a:rPr lang="en-US" dirty="0" smtClean="0"/>
              <a:t>Survey faculty and staff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Where to Begin:</a:t>
            </a:r>
            <a:br>
              <a:rPr lang="en-US" dirty="0" smtClean="0"/>
            </a:br>
            <a:r>
              <a:rPr lang="en-US" dirty="0" smtClean="0"/>
              <a:t>Assessing Your Campus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Some questions to consider: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To what extent does fear impact your system?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To what extent does the language of liability drive decision making?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What is the system’s level of distress tolerance?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Are decisions being made rationally?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Does your system tend to be reactionary or proactive?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Does the system have a balance of prevention and “intervention”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Does your system recognize its limits, resources, etc and create an appropriate model for your students, or is there a parallel process at play?</a:t>
            </a:r>
            <a:endParaRPr lang="en-US" dirty="0" smtClean="0"/>
          </a:p>
          <a:p>
            <a:r>
              <a:rPr lang="en-US" dirty="0" smtClean="0"/>
              <a:t>To effectively move forward, we have to thoroughly understand the culture we are working in and address it first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Philosophical Thoughts on the Role of Counseling Centers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College counseling centers can and should be the leaders in developing mental health protocols, policies, procedures, programs</a:t>
            </a:r>
          </a:p>
          <a:p>
            <a:pPr lvl="1"/>
            <a:r>
              <a:rPr lang="en-US" dirty="0" smtClean="0"/>
              <a:t>At times, mental health professionals appear to have lost their voice</a:t>
            </a:r>
          </a:p>
          <a:p>
            <a:pPr lvl="1"/>
            <a:r>
              <a:rPr lang="en-US" dirty="0" smtClean="0"/>
              <a:t>Too often we defer to attorneys and administrators who may not be expert in the field of mental health</a:t>
            </a:r>
          </a:p>
          <a:p>
            <a:r>
              <a:rPr lang="en-US" dirty="0" smtClean="0"/>
              <a:t>The vast majority of counseling center staff aren’t qualified to conduct threat assessment</a:t>
            </a:r>
            <a:endParaRPr lang="en-US" dirty="0" smtClean="0"/>
          </a:p>
          <a:p>
            <a:r>
              <a:rPr lang="en-US" dirty="0" smtClean="0"/>
              <a:t>Counseling </a:t>
            </a:r>
            <a:r>
              <a:rPr lang="en-US" dirty="0" smtClean="0"/>
              <a:t>center staff can’t do it alone</a:t>
            </a:r>
          </a:p>
          <a:p>
            <a:pPr lvl="1"/>
            <a:r>
              <a:rPr lang="en-US" dirty="0" smtClean="0"/>
              <a:t>Public health model is a vital approach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Where to Begin?</a:t>
            </a:r>
            <a:br>
              <a:rPr lang="en-US" sz="4400" dirty="0" smtClean="0"/>
            </a:br>
            <a:r>
              <a:rPr lang="en-US" sz="4400" dirty="0" smtClean="0"/>
              <a:t>The Importance of Theory </a:t>
            </a:r>
            <a:endParaRPr lang="en-US" sz="4400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89438"/>
          </a:xfrm>
        </p:spPr>
        <p:txBody>
          <a:bodyPr/>
          <a:lstStyle/>
          <a:p>
            <a:pPr eaLnBrk="1" hangingPunct="1"/>
            <a:r>
              <a:rPr lang="en-US" dirty="0" smtClean="0"/>
              <a:t>What are your driving beliefs, theories, and passions about crisis response?</a:t>
            </a:r>
          </a:p>
          <a:p>
            <a:pPr lvl="1" eaLnBrk="1" hangingPunct="1"/>
            <a:r>
              <a:rPr lang="en-US" dirty="0" smtClean="0"/>
              <a:t>Joiner</a:t>
            </a:r>
          </a:p>
          <a:p>
            <a:pPr lvl="1" eaLnBrk="1" hangingPunct="1"/>
            <a:r>
              <a:rPr lang="en-US" dirty="0" err="1" smtClean="0"/>
              <a:t>Baumeister</a:t>
            </a:r>
            <a:endParaRPr lang="en-US" dirty="0" smtClean="0"/>
          </a:p>
          <a:p>
            <a:pPr lvl="1" eaLnBrk="1" hangingPunct="1"/>
            <a:r>
              <a:rPr lang="en-US" dirty="0" smtClean="0"/>
              <a:t>“Well Theory”</a:t>
            </a:r>
          </a:p>
          <a:p>
            <a:pPr lvl="1" eaLnBrk="1" hangingPunct="1"/>
            <a:r>
              <a:rPr lang="en-US" dirty="0" smtClean="0"/>
              <a:t>“Dark Nights of the Soul”</a:t>
            </a:r>
          </a:p>
          <a:p>
            <a:pPr lvl="2" eaLnBrk="1" hangingPunct="1"/>
            <a:r>
              <a:rPr lang="en-US" dirty="0" smtClean="0"/>
              <a:t>Essentially a mission, vision, and values statement</a:t>
            </a:r>
          </a:p>
          <a:p>
            <a:pPr eaLnBrk="1" hangingPunct="1"/>
            <a:r>
              <a:rPr lang="en-US" dirty="0" smtClean="0"/>
              <a:t>Sound theory allows you to connect all crisis intervention protocols back to central driving themes and values</a:t>
            </a:r>
          </a:p>
          <a:p>
            <a:pPr lvl="2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441960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 You Have a Theory and Know The Culture:  Now What?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Example of </a:t>
            </a:r>
            <a:br>
              <a:rPr lang="en-US" dirty="0" smtClean="0"/>
            </a:br>
            <a:r>
              <a:rPr lang="en-US" dirty="0" smtClean="0"/>
              <a:t>Gatekeeper Training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Readiness Issues:</a:t>
            </a:r>
            <a:br>
              <a:rPr lang="en-US" smtClean="0"/>
            </a:br>
            <a:r>
              <a:rPr lang="en-US" smtClean="0"/>
              <a:t>Preparing the system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894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Gaining institutional support for the training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Are relevant parties aware of the training?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Will they be trained as well?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Think top-down and bottom-up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Review relevant policies/procedures/protocols for the various departments you will be working with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Mandated assessments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Does your campus have a plan for after hours emergencies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Remember, our students live in a different time zone than most of us!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Today’s Goals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Review the changing landscape of college mental health and the impact on provision of crisis intervention services</a:t>
            </a:r>
          </a:p>
          <a:p>
            <a:pPr eaLnBrk="1" hangingPunct="1"/>
            <a:r>
              <a:rPr lang="en-US" dirty="0" smtClean="0"/>
              <a:t>Explore both philosophical and practical concerns as they relate to effective crisis intervention services</a:t>
            </a:r>
          </a:p>
          <a:p>
            <a:pPr eaLnBrk="1" hangingPunct="1"/>
            <a:r>
              <a:rPr lang="en-US" dirty="0" smtClean="0"/>
              <a:t>Discuss readiness issues and questions that should be addressed before implementing crisis intervention strategies, programs, and protocols</a:t>
            </a:r>
          </a:p>
          <a:p>
            <a:pPr eaLnBrk="1" hangingPunct="1"/>
            <a:r>
              <a:rPr lang="en-US" dirty="0" smtClean="0"/>
              <a:t>Present an overview of Syracuse University’s comprehensive crisis intervention and health promotion model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Readiness Issues:</a:t>
            </a:r>
            <a:br>
              <a:rPr lang="en-US" smtClean="0"/>
            </a:br>
            <a:r>
              <a:rPr lang="en-US" smtClean="0"/>
              <a:t>Counseling Center Concerns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229600" cy="43894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Is the counseling center staff trained and prepared to effectively respond to students in crisis?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Crisis intervention is a specific skill set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Threat assessment and suicide assessment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Is the counseling center staff prepared for consultation role?</a:t>
            </a:r>
            <a:endParaRPr lang="en-US" sz="22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Is there sufficient availability of emergency appointments and walk-in assessment?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Do you have sufficient availability of psychiatric services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If you don’t have sufficient resources to address the above, do you have referral resources in place?</a:t>
            </a:r>
          </a:p>
          <a:p>
            <a:pPr lvl="1"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220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Readiness Issues:</a:t>
            </a:r>
            <a:br>
              <a:rPr lang="en-US" smtClean="0"/>
            </a:br>
            <a:r>
              <a:rPr lang="en-US" smtClean="0"/>
              <a:t>Assessing Your Resources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533400" y="2286000"/>
            <a:ext cx="8229600" cy="4389438"/>
          </a:xfrm>
        </p:spPr>
        <p:txBody>
          <a:bodyPr/>
          <a:lstStyle/>
          <a:p>
            <a:pPr eaLnBrk="1" hangingPunct="1"/>
            <a:r>
              <a:rPr lang="en-US" sz="2400" dirty="0" smtClean="0"/>
              <a:t>Driving question:  How can you most effectively and efficiently utilize existing resources?</a:t>
            </a:r>
          </a:p>
          <a:p>
            <a:pPr eaLnBrk="1" hangingPunct="1"/>
            <a:r>
              <a:rPr lang="en-US" sz="2400" dirty="0" smtClean="0"/>
              <a:t>Time</a:t>
            </a:r>
          </a:p>
          <a:p>
            <a:pPr lvl="1" eaLnBrk="1" hangingPunct="1"/>
            <a:r>
              <a:rPr lang="en-US" sz="2000" dirty="0" smtClean="0"/>
              <a:t>How much do you have?  How much do you ideally need?</a:t>
            </a:r>
          </a:p>
          <a:p>
            <a:pPr eaLnBrk="1" hangingPunct="1"/>
            <a:r>
              <a:rPr lang="en-US" sz="2400" dirty="0" smtClean="0"/>
              <a:t>People</a:t>
            </a:r>
          </a:p>
          <a:p>
            <a:pPr lvl="1" eaLnBrk="1" hangingPunct="1"/>
            <a:r>
              <a:rPr lang="en-US" sz="2000" dirty="0" smtClean="0"/>
              <a:t>Who are your gatekeepers?</a:t>
            </a:r>
          </a:p>
          <a:p>
            <a:pPr lvl="1" eaLnBrk="1" hangingPunct="1"/>
            <a:r>
              <a:rPr lang="en-US" sz="2000" dirty="0" smtClean="0"/>
              <a:t>Who are your trainers?</a:t>
            </a:r>
          </a:p>
          <a:p>
            <a:pPr lvl="1" eaLnBrk="1" hangingPunct="1"/>
            <a:r>
              <a:rPr lang="en-US" sz="2000" dirty="0" smtClean="0"/>
              <a:t>What involvement do you want faculty to have?</a:t>
            </a:r>
          </a:p>
          <a:p>
            <a:pPr lvl="1" eaLnBrk="1" hangingPunct="1"/>
            <a:r>
              <a:rPr lang="en-US" sz="2000" dirty="0" smtClean="0"/>
              <a:t>What is the role of students?</a:t>
            </a:r>
          </a:p>
          <a:p>
            <a:pPr eaLnBrk="1" hangingPunct="1"/>
            <a:r>
              <a:rPr lang="en-US" sz="2400" dirty="0" smtClean="0"/>
              <a:t>Money</a:t>
            </a:r>
          </a:p>
          <a:p>
            <a:pPr lvl="1" eaLnBrk="1" hangingPunct="1"/>
            <a:r>
              <a:rPr lang="en-US" sz="2000" dirty="0" smtClean="0"/>
              <a:t>Can you secure grants or partner with other offices to enhance cost efficiency?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Readiness Issues:</a:t>
            </a:r>
            <a:br>
              <a:rPr lang="en-US" dirty="0" smtClean="0"/>
            </a:br>
            <a:r>
              <a:rPr lang="en-US" dirty="0" smtClean="0"/>
              <a:t>Marketing Your Efforts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89438"/>
          </a:xfrm>
        </p:spPr>
        <p:txBody>
          <a:bodyPr/>
          <a:lstStyle/>
          <a:p>
            <a:pPr eaLnBrk="1" hangingPunct="1"/>
            <a:r>
              <a:rPr lang="en-US" smtClean="0"/>
              <a:t>How can you market the training</a:t>
            </a:r>
          </a:p>
          <a:p>
            <a:pPr lvl="1" eaLnBrk="1" hangingPunct="1"/>
            <a:r>
              <a:rPr lang="en-US" smtClean="0"/>
              <a:t>Press releases</a:t>
            </a:r>
          </a:p>
          <a:p>
            <a:pPr lvl="1" eaLnBrk="1" hangingPunct="1"/>
            <a:r>
              <a:rPr lang="en-US" smtClean="0"/>
              <a:t>School newspaper</a:t>
            </a:r>
          </a:p>
          <a:p>
            <a:pPr lvl="1" eaLnBrk="1" hangingPunct="1"/>
            <a:r>
              <a:rPr lang="en-US" smtClean="0"/>
              <a:t>Mailings</a:t>
            </a:r>
          </a:p>
          <a:p>
            <a:pPr lvl="1" eaLnBrk="1" hangingPunct="1"/>
            <a:r>
              <a:rPr lang="en-US" smtClean="0"/>
              <a:t>Suicide prevention “Kick-off” event </a:t>
            </a:r>
          </a:p>
          <a:p>
            <a:pPr eaLnBrk="1" hangingPunct="1"/>
            <a:r>
              <a:rPr lang="en-US" smtClean="0"/>
              <a:t>Handouts to give participants</a:t>
            </a:r>
          </a:p>
          <a:p>
            <a:pPr lvl="1" eaLnBrk="1" hangingPunct="1"/>
            <a:r>
              <a:rPr lang="en-US" smtClean="0"/>
              <a:t>Reference cards</a:t>
            </a:r>
          </a:p>
          <a:p>
            <a:pPr lvl="1" eaLnBrk="1" hangingPunct="1"/>
            <a:r>
              <a:rPr lang="en-US" smtClean="0"/>
              <a:t>Certificate of completion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Readiness Issues:</a:t>
            </a:r>
            <a:br>
              <a:rPr lang="en-US" smtClean="0"/>
            </a:br>
            <a:r>
              <a:rPr lang="en-US" smtClean="0"/>
              <a:t>Evaluating Your Program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438"/>
          </a:xfrm>
        </p:spPr>
        <p:txBody>
          <a:bodyPr/>
          <a:lstStyle/>
          <a:p>
            <a:pPr eaLnBrk="1" hangingPunct="1"/>
            <a:r>
              <a:rPr lang="en-US" smtClean="0"/>
              <a:t>What goals are you trying to achieve?</a:t>
            </a:r>
          </a:p>
          <a:p>
            <a:pPr lvl="1" eaLnBrk="1" hangingPunct="1"/>
            <a:r>
              <a:rPr lang="en-US" smtClean="0"/>
              <a:t>Need to be realistic</a:t>
            </a:r>
          </a:p>
          <a:p>
            <a:pPr lvl="1" eaLnBrk="1" hangingPunct="1"/>
            <a:r>
              <a:rPr lang="en-US" smtClean="0"/>
              <a:t>Need a timeline</a:t>
            </a:r>
          </a:p>
          <a:p>
            <a:pPr lvl="1" eaLnBrk="1" hangingPunct="1"/>
            <a:r>
              <a:rPr lang="en-US" smtClean="0"/>
              <a:t>Need to be measurable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How to measure training “success”</a:t>
            </a:r>
          </a:p>
          <a:p>
            <a:pPr lvl="1" eaLnBrk="1" hangingPunct="1"/>
            <a:r>
              <a:rPr lang="en-US" smtClean="0"/>
              <a:t>Increased referrals</a:t>
            </a:r>
          </a:p>
          <a:p>
            <a:pPr lvl="2" eaLnBrk="1" hangingPunct="1"/>
            <a:r>
              <a:rPr lang="en-US" smtClean="0"/>
              <a:t>Base-line data is ESSENTIAL</a:t>
            </a:r>
          </a:p>
          <a:p>
            <a:pPr lvl="1" eaLnBrk="1" hangingPunct="1"/>
            <a:r>
              <a:rPr lang="en-US" smtClean="0"/>
              <a:t>Increased knowledge and skills</a:t>
            </a:r>
          </a:p>
          <a:p>
            <a:pPr lvl="2" eaLnBrk="1" hangingPunct="1"/>
            <a:r>
              <a:rPr lang="en-US" smtClean="0"/>
              <a:t>What tools are there available to use?</a:t>
            </a:r>
          </a:p>
          <a:p>
            <a:pPr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304800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Other Elements of a Comprehensive Crisis Intervention and Health Promotion Model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Primary </a:t>
            </a:r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</a:p>
          <a:p>
            <a:pPr lvl="1"/>
            <a:r>
              <a:rPr lang="en-US" dirty="0" smtClean="0"/>
              <a:t>Stress management</a:t>
            </a:r>
          </a:p>
          <a:p>
            <a:pPr lvl="1"/>
            <a:r>
              <a:rPr lang="en-US" dirty="0" smtClean="0"/>
              <a:t>Relationship building skills</a:t>
            </a:r>
          </a:p>
          <a:p>
            <a:pPr lvl="1"/>
            <a:r>
              <a:rPr lang="en-US" dirty="0" smtClean="0"/>
              <a:t>Communication skills</a:t>
            </a:r>
          </a:p>
          <a:p>
            <a:pPr lvl="1"/>
            <a:r>
              <a:rPr lang="en-US" dirty="0" smtClean="0"/>
              <a:t>Conflict Resolution</a:t>
            </a:r>
          </a:p>
          <a:p>
            <a:r>
              <a:rPr lang="en-US" dirty="0" smtClean="0"/>
              <a:t>Parents</a:t>
            </a:r>
          </a:p>
          <a:p>
            <a:pPr lvl="1"/>
            <a:r>
              <a:rPr lang="en-US" dirty="0" smtClean="0"/>
              <a:t>Trainings frequently target identifying warning signs</a:t>
            </a:r>
          </a:p>
          <a:p>
            <a:pPr lvl="1"/>
            <a:r>
              <a:rPr lang="en-US" dirty="0" smtClean="0"/>
              <a:t>We have an opportunity to help parents better support students</a:t>
            </a:r>
          </a:p>
          <a:p>
            <a:pPr lvl="1"/>
            <a:r>
              <a:rPr lang="en-US" dirty="0" smtClean="0"/>
              <a:t>Helicopter parents will attend workshops if invited!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Secondary and Tertiary Prevention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Individually targeted efforts:</a:t>
            </a:r>
          </a:p>
          <a:p>
            <a:pPr lvl="1"/>
            <a:r>
              <a:rPr lang="en-US" dirty="0" smtClean="0"/>
              <a:t>Behavioral consultation committees</a:t>
            </a:r>
          </a:p>
          <a:p>
            <a:pPr lvl="1"/>
            <a:r>
              <a:rPr lang="en-US" dirty="0" smtClean="0"/>
              <a:t>Triage issues</a:t>
            </a:r>
          </a:p>
          <a:p>
            <a:pPr lvl="1"/>
            <a:r>
              <a:rPr lang="en-US" dirty="0" smtClean="0"/>
              <a:t>Case managers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Broader targeted efforts</a:t>
            </a:r>
          </a:p>
          <a:p>
            <a:pPr lvl="1"/>
            <a:r>
              <a:rPr lang="en-US" dirty="0" smtClean="0"/>
              <a:t>Depression/Anxiety screening days</a:t>
            </a:r>
          </a:p>
          <a:p>
            <a:pPr lvl="1"/>
            <a:r>
              <a:rPr lang="en-US" dirty="0" smtClean="0"/>
              <a:t>On-line screenings</a:t>
            </a:r>
            <a:endParaRPr lang="en-US" dirty="0" smtClean="0"/>
          </a:p>
          <a:p>
            <a:pPr lvl="1"/>
            <a:r>
              <a:rPr lang="en-US" dirty="0" smtClean="0"/>
              <a:t>Gatekeeper training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Postvention</a:t>
            </a:r>
            <a:r>
              <a:rPr lang="en-US" dirty="0" smtClean="0"/>
              <a:t> and Follow-up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Factors to consider following student death</a:t>
            </a:r>
          </a:p>
          <a:p>
            <a:pPr lvl="1"/>
            <a:r>
              <a:rPr lang="en-US" dirty="0" smtClean="0"/>
              <a:t>Do you have a formal crises response team?</a:t>
            </a:r>
          </a:p>
          <a:p>
            <a:pPr lvl="1"/>
            <a:r>
              <a:rPr lang="en-US" dirty="0" smtClean="0"/>
              <a:t>Do you have structured processes for conducting debriefings?</a:t>
            </a:r>
          </a:p>
          <a:p>
            <a:pPr lvl="1"/>
            <a:r>
              <a:rPr lang="en-US" dirty="0" smtClean="0"/>
              <a:t>Are staff that conduct debriefings properly trained?</a:t>
            </a:r>
          </a:p>
          <a:p>
            <a:pPr lvl="1"/>
            <a:r>
              <a:rPr lang="en-US" dirty="0" smtClean="0"/>
              <a:t>Do you have </a:t>
            </a:r>
            <a:r>
              <a:rPr lang="en-US" dirty="0" smtClean="0"/>
              <a:t>pre-established </a:t>
            </a:r>
            <a:r>
              <a:rPr lang="en-US" dirty="0" smtClean="0"/>
              <a:t>relationship with appropriate media outlets?</a:t>
            </a:r>
          </a:p>
          <a:p>
            <a:pPr lvl="1"/>
            <a:r>
              <a:rPr lang="en-US" dirty="0" smtClean="0"/>
              <a:t>How is information communicated across campus?</a:t>
            </a:r>
          </a:p>
          <a:p>
            <a:r>
              <a:rPr lang="en-US" dirty="0" smtClean="0"/>
              <a:t>What happens days, weeks, months after the event?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A Comprehensive Campus Prevention Model	</a:t>
            </a:r>
            <a:endParaRPr lang="en-US" dirty="0"/>
          </a:p>
        </p:txBody>
      </p:sp>
      <p:sp>
        <p:nvSpPr>
          <p:cNvPr id="19459" name="Subtitle 4"/>
          <p:cNvSpPr>
            <a:spLocks noGrp="1"/>
          </p:cNvSpPr>
          <p:nvPr>
            <p:ph type="subTitle" idx="1"/>
          </p:nvPr>
        </p:nvSpPr>
        <p:spPr>
          <a:xfrm>
            <a:off x="533400" y="4267200"/>
            <a:ext cx="7854950" cy="1752600"/>
          </a:xfrm>
        </p:spPr>
        <p:txBody>
          <a:bodyPr/>
          <a:lstStyle/>
          <a:p>
            <a:pPr marR="0" algn="ctr" eaLnBrk="1" hangingPunct="1"/>
            <a:r>
              <a:rPr lang="en-US" smtClean="0"/>
              <a:t>An Example From Syracuse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Defining Our Philosophy </a:t>
            </a:r>
            <a:br>
              <a:rPr lang="en-US" dirty="0" smtClean="0"/>
            </a:br>
            <a:r>
              <a:rPr lang="en-US" dirty="0" smtClean="0"/>
              <a:t>and Strategy</a:t>
            </a:r>
            <a:endParaRPr lang="en-US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Our beliefs, guiding theories, and passion</a:t>
            </a:r>
          </a:p>
          <a:p>
            <a:pPr lvl="1" eaLnBrk="1" hangingPunct="1"/>
            <a:r>
              <a:rPr lang="en-US" dirty="0" smtClean="0"/>
              <a:t>Impact of loneliness, isolation, lack of coping skills</a:t>
            </a:r>
          </a:p>
          <a:p>
            <a:pPr lvl="1" eaLnBrk="1" hangingPunct="1"/>
            <a:r>
              <a:rPr lang="en-US" dirty="0" smtClean="0"/>
              <a:t>Contributions of Joiner and </a:t>
            </a:r>
            <a:r>
              <a:rPr lang="en-US" dirty="0" err="1" smtClean="0"/>
              <a:t>Baumeister</a:t>
            </a:r>
            <a:endParaRPr lang="en-US" dirty="0" smtClean="0"/>
          </a:p>
          <a:p>
            <a:pPr lvl="1"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Answering these questions lead to a strategy….</a:t>
            </a:r>
          </a:p>
          <a:p>
            <a:pPr lvl="1" eaLnBrk="1" hangingPunct="1"/>
            <a:r>
              <a:rPr lang="en-US" dirty="0" smtClean="0"/>
              <a:t>Connection</a:t>
            </a:r>
          </a:p>
          <a:p>
            <a:pPr lvl="1" eaLnBrk="1" hangingPunct="1"/>
            <a:r>
              <a:rPr lang="en-US" dirty="0" smtClean="0"/>
              <a:t>Distress </a:t>
            </a:r>
            <a:r>
              <a:rPr lang="en-US" dirty="0" smtClean="0"/>
              <a:t>tolerance</a:t>
            </a:r>
            <a:endParaRPr lang="en-US" dirty="0" smtClean="0"/>
          </a:p>
          <a:p>
            <a:pPr lvl="1" eaLnBrk="1" hangingPunct="1"/>
            <a:r>
              <a:rPr lang="en-US" dirty="0" smtClean="0"/>
              <a:t>Acceptance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389437"/>
          </a:xfrm>
        </p:spPr>
        <p:txBody>
          <a:bodyPr/>
          <a:lstStyle/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/>
              <a:t>A Brief Case Discussion to Get Us Started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600" y="990600"/>
            <a:ext cx="8229600" cy="63976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/>
              <a:t>Comprehensive </a:t>
            </a:r>
            <a:r>
              <a:rPr lang="en-US" sz="3200" dirty="0" smtClean="0"/>
              <a:t>Crisis Intervention Initiatives</a:t>
            </a:r>
            <a:endParaRPr lang="en-US" sz="32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4267200" cy="5334000"/>
          </a:xfrm>
        </p:spPr>
        <p:txBody>
          <a:bodyPr/>
          <a:lstStyle/>
          <a:p>
            <a:pPr eaLnBrk="1" hangingPunct="1"/>
            <a:r>
              <a:rPr lang="en-US" sz="2400" smtClean="0"/>
              <a:t>MH awareness and services utilization survey</a:t>
            </a:r>
          </a:p>
          <a:p>
            <a:pPr eaLnBrk="1" hangingPunct="1"/>
            <a:r>
              <a:rPr lang="en-US" sz="2400" smtClean="0"/>
              <a:t>M.H. policies/procedures which sensitively respond to high risk behaviors (e.g. MLOA, mandated evaluations)</a:t>
            </a:r>
          </a:p>
          <a:p>
            <a:pPr eaLnBrk="1" hangingPunct="1"/>
            <a:r>
              <a:rPr lang="en-US" sz="2400" smtClean="0"/>
              <a:t>Enhanced clinical services—increased emergency and psychiatric services; AMSR training for CC staff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mtClean="0"/>
          </a:p>
          <a:p>
            <a:pPr eaLnBrk="1" hangingPunct="1"/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828800"/>
            <a:ext cx="4038600" cy="4754563"/>
          </a:xfrm>
        </p:spPr>
        <p:txBody>
          <a:bodyPr/>
          <a:lstStyle/>
          <a:p>
            <a:pPr eaLnBrk="1" hangingPunct="1"/>
            <a:r>
              <a:rPr lang="en-US" sz="2400" smtClean="0"/>
              <a:t>Gatekeeper training for students, staff, &amp; faculty-Campus Connect, Distressed Student Module</a:t>
            </a:r>
          </a:p>
          <a:p>
            <a:pPr eaLnBrk="1" hangingPunct="1"/>
            <a:r>
              <a:rPr lang="en-US" sz="2400" smtClean="0"/>
              <a:t>Life Skills Development—MBSR program</a:t>
            </a:r>
          </a:p>
          <a:p>
            <a:pPr eaLnBrk="1" hangingPunct="1"/>
            <a:r>
              <a:rPr lang="en-US" sz="2400" smtClean="0"/>
              <a:t>Facilitating Help-seeking behaviors--campus wide media campaign/</a:t>
            </a:r>
          </a:p>
          <a:p>
            <a:pPr eaLnBrk="1" hangingPunct="1"/>
            <a:r>
              <a:rPr lang="en-US" sz="2400" smtClean="0"/>
              <a:t>Sustainability Plan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Creation of Our Broad Goals</a:t>
            </a:r>
          </a:p>
        </p:txBody>
      </p:sp>
      <p:sp>
        <p:nvSpPr>
          <p:cNvPr id="22531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Foster a greater sense of individual and community connection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Positively influence campus culture by creating a greater tolerance for and acceptance of emotional distress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Promote life enhancing skills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Destigmatize mental health problems and increase help-seeking behaviors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Creation of Specific and Measurable Goals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Campus Connect</a:t>
            </a:r>
          </a:p>
          <a:p>
            <a:pPr lvl="1" eaLnBrk="1" hangingPunct="1"/>
            <a:r>
              <a:rPr lang="en-US" smtClean="0"/>
              <a:t>Train ORL, Health Services, Academic Counselors</a:t>
            </a:r>
          </a:p>
          <a:p>
            <a:pPr lvl="1" eaLnBrk="1" hangingPunct="1"/>
            <a:r>
              <a:rPr lang="en-US" smtClean="0"/>
              <a:t>Measure increased knowledge, skill, efficacy</a:t>
            </a:r>
          </a:p>
          <a:p>
            <a:pPr eaLnBrk="1" hangingPunct="1"/>
            <a:r>
              <a:rPr lang="en-US" smtClean="0"/>
              <a:t>MBSR</a:t>
            </a:r>
          </a:p>
          <a:p>
            <a:pPr lvl="1" eaLnBrk="1" hangingPunct="1"/>
            <a:r>
              <a:rPr lang="en-US" smtClean="0"/>
              <a:t>Train students life skills</a:t>
            </a:r>
          </a:p>
          <a:p>
            <a:pPr lvl="1" eaLnBrk="1" hangingPunct="1"/>
            <a:r>
              <a:rPr lang="en-US" smtClean="0"/>
              <a:t>Measure perceived stress, physical symptoms, coping skills</a:t>
            </a:r>
          </a:p>
          <a:p>
            <a:pPr eaLnBrk="1" hangingPunct="1"/>
            <a:r>
              <a:rPr lang="en-US" smtClean="0"/>
              <a:t>Counseling Center awareness and utilization</a:t>
            </a:r>
          </a:p>
          <a:p>
            <a:pPr lvl="1" eaLnBrk="1" hangingPunct="1"/>
            <a:r>
              <a:rPr lang="en-US" smtClean="0"/>
              <a:t>Pre and Post initiative assessments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We Had a Strategy and Goals...</a:t>
            </a:r>
            <a:br>
              <a:rPr lang="en-US" dirty="0" smtClean="0"/>
            </a:br>
            <a:r>
              <a:rPr lang="en-US" dirty="0" smtClean="0"/>
              <a:t>But, How to Resource It?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Perfect timing for securing the SAMHSA Suicide Prevention Grant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600" dirty="0" smtClean="0"/>
              <a:t>Stayed true to our philosophy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600" dirty="0" smtClean="0"/>
              <a:t>Comprehensive and preventative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600" dirty="0" smtClean="0"/>
              <a:t>Allowed for innovation and creativity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Grant allowed us to fill in the gaps and create a unique, philosophically connected program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2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Post-grant considered sustainability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Program Has Been A Success…</a:t>
            </a:r>
            <a:br>
              <a:rPr lang="en-US" dirty="0" smtClean="0"/>
            </a:br>
            <a:r>
              <a:rPr lang="en-US" dirty="0" smtClean="0"/>
              <a:t>But, How Do We Sustain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62200"/>
            <a:ext cx="8229600" cy="438943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sz="2800" dirty="0" smtClean="0"/>
              <a:t>Know, educate and involve key University players</a:t>
            </a:r>
            <a:endParaRPr lang="en-US" sz="3000" dirty="0" smtClean="0"/>
          </a:p>
          <a:p>
            <a:pPr lvl="1" eaLnBrk="1" hangingPunct="1">
              <a:defRPr/>
            </a:pPr>
            <a:r>
              <a:rPr lang="en-US" sz="2600" dirty="0" smtClean="0"/>
              <a:t>Give them language</a:t>
            </a:r>
          </a:p>
          <a:p>
            <a:pPr lvl="1" eaLnBrk="1" hangingPunct="1">
              <a:defRPr/>
            </a:pPr>
            <a:r>
              <a:rPr lang="en-US" sz="2600" dirty="0" smtClean="0"/>
              <a:t>Bring them “into” your broad vision</a:t>
            </a:r>
          </a:p>
          <a:p>
            <a:pPr lvl="1" eaLnBrk="1" hangingPunct="1">
              <a:defRPr/>
            </a:pPr>
            <a:r>
              <a:rPr lang="en-US" sz="2600" dirty="0" smtClean="0"/>
              <a:t>What’s in it for them?</a:t>
            </a:r>
            <a:endParaRPr lang="en-US" sz="2800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Communicate your program’s data results</a:t>
            </a:r>
            <a:endParaRPr lang="en-US" dirty="0" smtClean="0"/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600" dirty="0" smtClean="0"/>
              <a:t>Tailor your data to each different audience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Write a good “white paper”</a:t>
            </a: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Outline the strategic plan succinctly and realistically go for the “ask”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University Institutionalization</a:t>
            </a: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Increased resources</a:t>
            </a: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Cross campus mental health task force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New Pieces To be Added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Behavioral consultation committee</a:t>
            </a:r>
          </a:p>
          <a:p>
            <a:r>
              <a:rPr lang="en-US" dirty="0" smtClean="0"/>
              <a:t>Parent/Family workshops</a:t>
            </a:r>
          </a:p>
          <a:p>
            <a:r>
              <a:rPr lang="en-US" dirty="0" smtClean="0"/>
              <a:t>More direct outreach and support for students through Office of Multicultural Affairs and International Student Services</a:t>
            </a:r>
          </a:p>
          <a:p>
            <a:r>
              <a:rPr lang="en-US" dirty="0" smtClean="0"/>
              <a:t>Integrated eating disorder treatment protocols</a:t>
            </a:r>
          </a:p>
          <a:p>
            <a:r>
              <a:rPr lang="en-US" dirty="0" smtClean="0"/>
              <a:t>Community liaison working more directly with community agencies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Questions and Comments</a:t>
            </a:r>
            <a:endParaRPr lang="en-US" dirty="0"/>
          </a:p>
        </p:txBody>
      </p:sp>
      <p:sp>
        <p:nvSpPr>
          <p:cNvPr id="26627" name="Subtitle 4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At intake a client reports: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Frequently feeling overwhelmed because of multiple tasks, responsibilities, and demands to balance</a:t>
            </a:r>
          </a:p>
          <a:p>
            <a:r>
              <a:rPr lang="en-US" sz="2200" dirty="0" smtClean="0"/>
              <a:t>Difficulty prioritizing tasks, difficulty multi-tasking, difficulty balancing various responsibilities</a:t>
            </a:r>
          </a:p>
          <a:p>
            <a:r>
              <a:rPr lang="en-US" sz="2200" dirty="0" smtClean="0"/>
              <a:t>Barely keeping her head above water, always on the run</a:t>
            </a:r>
          </a:p>
          <a:p>
            <a:r>
              <a:rPr lang="en-US" sz="2200" dirty="0" smtClean="0"/>
              <a:t>High performance expectations</a:t>
            </a:r>
          </a:p>
          <a:p>
            <a:pPr lvl="1"/>
            <a:r>
              <a:rPr lang="en-US" sz="2200" dirty="0" smtClean="0"/>
              <a:t>Failure is not an option</a:t>
            </a:r>
          </a:p>
          <a:p>
            <a:pPr lvl="1"/>
            <a:r>
              <a:rPr lang="en-US" sz="2200" dirty="0" smtClean="0"/>
              <a:t>External and internal expectations of being able to do it all</a:t>
            </a:r>
          </a:p>
          <a:p>
            <a:pPr lvl="1"/>
            <a:r>
              <a:rPr lang="en-US" sz="2200" dirty="0" smtClean="0"/>
              <a:t>Sense that multiple others are watching and waiting to see if she fails or succeeds</a:t>
            </a:r>
          </a:p>
          <a:p>
            <a:r>
              <a:rPr lang="en-US" sz="2200" dirty="0" smtClean="0"/>
              <a:t>Although feeling pressured and overwhelmed, she is fearful and/or unable to voice concerns to others for fear of how she may be perceived or judged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 Few Questions and Reflections </a:t>
            </a:r>
            <a:br>
              <a:rPr lang="en-US" dirty="0" smtClean="0"/>
            </a:br>
            <a:r>
              <a:rPr lang="en-US" dirty="0" smtClean="0"/>
              <a:t>to Keep Us Going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Back to Our Case Discussion:</a:t>
            </a:r>
            <a:br>
              <a:rPr lang="en-US" dirty="0" smtClean="0"/>
            </a:br>
            <a:r>
              <a:rPr lang="en-US" dirty="0" smtClean="0"/>
              <a:t>Life in a Counseling Center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Fast paced, high demand, high stress work</a:t>
            </a:r>
          </a:p>
          <a:p>
            <a:r>
              <a:rPr lang="en-US" dirty="0" smtClean="0"/>
              <a:t>Increasing intensity of client presenting problems coupled with increasing numbers of students seeking our services</a:t>
            </a:r>
          </a:p>
          <a:p>
            <a:r>
              <a:rPr lang="en-US" dirty="0" smtClean="0"/>
              <a:t>On-going struggle with balancing individual clients, crisis response, group clients, outreach/education, paperwork, etc.</a:t>
            </a:r>
          </a:p>
          <a:p>
            <a:r>
              <a:rPr lang="en-US" dirty="0" smtClean="0"/>
              <a:t>Burnout level is high, feeling stressed and overwhelmed is common</a:t>
            </a:r>
          </a:p>
          <a:p>
            <a:r>
              <a:rPr lang="en-US" dirty="0" smtClean="0"/>
              <a:t>To know where we are going, we have to know how we got here…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Changing Landscape of College Mental Health</a:t>
            </a:r>
            <a:endParaRPr 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389438"/>
          </a:xfrm>
        </p:spPr>
        <p:txBody>
          <a:bodyPr/>
          <a:lstStyle/>
          <a:p>
            <a:pPr eaLnBrk="1" hangingPunct="1"/>
            <a:r>
              <a:rPr lang="en-US" dirty="0" smtClean="0"/>
              <a:t>High profile legal and media cases</a:t>
            </a:r>
          </a:p>
          <a:p>
            <a:pPr lvl="1" eaLnBrk="1" hangingPunct="1"/>
            <a:r>
              <a:rPr lang="en-US" dirty="0" smtClean="0"/>
              <a:t>MIT, </a:t>
            </a:r>
            <a:r>
              <a:rPr lang="en-US" dirty="0" err="1" smtClean="0"/>
              <a:t>Ferrum</a:t>
            </a:r>
            <a:r>
              <a:rPr lang="en-US" dirty="0" smtClean="0"/>
              <a:t> College, George </a:t>
            </a:r>
            <a:r>
              <a:rPr lang="en-US" dirty="0" smtClean="0"/>
              <a:t>Washington, </a:t>
            </a:r>
            <a:r>
              <a:rPr lang="en-US" dirty="0" smtClean="0"/>
              <a:t>NYU</a:t>
            </a:r>
          </a:p>
          <a:p>
            <a:pPr eaLnBrk="1" hangingPunct="1"/>
            <a:r>
              <a:rPr lang="en-US" sz="2400" dirty="0" smtClean="0"/>
              <a:t>Increased emphasis on studies reporting high rates of hopelessness, depression, suicidal ideation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 dirty="0" smtClean="0"/>
              <a:t>2005 National College Health Assessment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 dirty="0" smtClean="0"/>
              <a:t>2006 Counseling Center Consortium Data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 dirty="0" smtClean="0"/>
              <a:t>Counseling Center Directors' reports</a:t>
            </a:r>
            <a:endParaRPr lang="en-US" dirty="0" smtClean="0"/>
          </a:p>
          <a:p>
            <a:pPr eaLnBrk="1" hangingPunct="1"/>
            <a:r>
              <a:rPr lang="en-US" dirty="0" smtClean="0"/>
              <a:t>Garrett Lee Smith Act and JED Foundation</a:t>
            </a:r>
          </a:p>
          <a:p>
            <a:pPr eaLnBrk="1" hangingPunct="1"/>
            <a:r>
              <a:rPr lang="en-US" dirty="0" smtClean="0"/>
              <a:t>Virginia Tech and Northern Illinois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1"/>
          <p:cNvSpPr>
            <a:spLocks noGrp="1"/>
          </p:cNvSpPr>
          <p:nvPr>
            <p:ph type="title"/>
          </p:nvPr>
        </p:nvSpPr>
        <p:spPr>
          <a:xfrm>
            <a:off x="76200" y="838200"/>
            <a:ext cx="8991600" cy="1143000"/>
          </a:xfrm>
        </p:spPr>
        <p:txBody>
          <a:bodyPr/>
          <a:lstStyle/>
          <a:p>
            <a:pPr algn="ctr"/>
            <a:r>
              <a:rPr lang="en-US" sz="4000" smtClean="0">
                <a:latin typeface="Georgia" pitchFamily="18" charset="0"/>
              </a:rPr>
              <a:t>The Changing Landscape of</a:t>
            </a:r>
            <a:br>
              <a:rPr lang="en-US" sz="4000" smtClean="0">
                <a:latin typeface="Georgia" pitchFamily="18" charset="0"/>
              </a:rPr>
            </a:br>
            <a:r>
              <a:rPr lang="en-US" sz="4000" smtClean="0">
                <a:latin typeface="Georgia" pitchFamily="18" charset="0"/>
              </a:rPr>
              <a:t> SU’s Counseling Center Services</a:t>
            </a:r>
          </a:p>
        </p:txBody>
      </p:sp>
      <p:sp>
        <p:nvSpPr>
          <p:cNvPr id="21508" name="Content Placeholder 13"/>
          <p:cNvSpPr>
            <a:spLocks noGrp="1"/>
          </p:cNvSpPr>
          <p:nvPr>
            <p:ph sz="quarter" idx="2"/>
          </p:nvPr>
        </p:nvSpPr>
        <p:spPr>
          <a:xfrm>
            <a:off x="0" y="2667000"/>
            <a:ext cx="3581400" cy="3846513"/>
          </a:xfrm>
        </p:spPr>
        <p:txBody>
          <a:bodyPr/>
          <a:lstStyle/>
          <a:p>
            <a:pPr algn="ctr">
              <a:spcBef>
                <a:spcPct val="3000"/>
              </a:spcBef>
              <a:buFont typeface="Wingdings 2" pitchFamily="18" charset="2"/>
              <a:buNone/>
            </a:pPr>
            <a:r>
              <a:rPr lang="en-US" b="1" u="sng" smtClean="0">
                <a:latin typeface="Georgia" pitchFamily="18" charset="0"/>
              </a:rPr>
              <a:t>2007 Statistics</a:t>
            </a:r>
          </a:p>
          <a:p>
            <a:pPr algn="ctr">
              <a:spcBef>
                <a:spcPct val="3000"/>
              </a:spcBef>
              <a:buFont typeface="Wingdings 2" pitchFamily="18" charset="2"/>
              <a:buNone/>
            </a:pPr>
            <a:endParaRPr lang="en-US" b="1" u="sng" smtClean="0">
              <a:latin typeface="Georgia" pitchFamily="18" charset="0"/>
            </a:endParaRPr>
          </a:p>
          <a:p>
            <a:r>
              <a:rPr lang="en-US" smtClean="0">
                <a:latin typeface="Georgia" pitchFamily="18" charset="0"/>
              </a:rPr>
              <a:t>4546 Client Contacts</a:t>
            </a:r>
          </a:p>
          <a:p>
            <a:r>
              <a:rPr lang="en-US" smtClean="0">
                <a:latin typeface="Georgia" pitchFamily="18" charset="0"/>
              </a:rPr>
              <a:t>1523 Students Receiving Services	</a:t>
            </a:r>
          </a:p>
          <a:p>
            <a:r>
              <a:rPr lang="en-US" smtClean="0">
                <a:latin typeface="Georgia" pitchFamily="18" charset="0"/>
              </a:rPr>
              <a:t>304 Emergency </a:t>
            </a:r>
          </a:p>
          <a:p>
            <a:pPr>
              <a:buFont typeface="Wingdings 2" pitchFamily="18" charset="2"/>
              <a:buNone/>
            </a:pPr>
            <a:r>
              <a:rPr lang="en-US" smtClean="0">
                <a:latin typeface="Georgia" pitchFamily="18" charset="0"/>
              </a:rPr>
              <a:t>    Assessments 	</a:t>
            </a:r>
          </a:p>
          <a:p>
            <a:r>
              <a:rPr lang="en-US" smtClean="0">
                <a:latin typeface="Georgia" pitchFamily="18" charset="0"/>
              </a:rPr>
              <a:t>216 Psychiatry Clients</a:t>
            </a:r>
          </a:p>
          <a:p>
            <a:r>
              <a:rPr lang="en-US" smtClean="0">
                <a:latin typeface="Georgia" pitchFamily="18" charset="0"/>
              </a:rPr>
              <a:t>18.2% of clients report suicidal thoughts</a:t>
            </a:r>
          </a:p>
        </p:txBody>
      </p:sp>
      <p:sp>
        <p:nvSpPr>
          <p:cNvPr id="21509" name="Content Placeholder 15"/>
          <p:cNvSpPr>
            <a:spLocks noGrp="1"/>
          </p:cNvSpPr>
          <p:nvPr>
            <p:ph sz="quarter" idx="4"/>
          </p:nvPr>
        </p:nvSpPr>
        <p:spPr>
          <a:xfrm>
            <a:off x="3276600" y="2667000"/>
            <a:ext cx="3581400" cy="3846513"/>
          </a:xfrm>
        </p:spPr>
        <p:txBody>
          <a:bodyPr/>
          <a:lstStyle/>
          <a:p>
            <a:pPr algn="ctr">
              <a:spcBef>
                <a:spcPct val="3000"/>
              </a:spcBef>
              <a:buFont typeface="Wingdings 2" pitchFamily="18" charset="2"/>
              <a:buNone/>
            </a:pPr>
            <a:r>
              <a:rPr lang="en-US" b="1" u="sng" smtClean="0">
                <a:latin typeface="Georgia" pitchFamily="18" charset="0"/>
              </a:rPr>
              <a:t>2008 Statistics</a:t>
            </a:r>
          </a:p>
          <a:p>
            <a:pPr algn="ctr">
              <a:spcBef>
                <a:spcPct val="3000"/>
              </a:spcBef>
              <a:buFont typeface="Wingdings 2" pitchFamily="18" charset="2"/>
              <a:buNone/>
            </a:pPr>
            <a:endParaRPr lang="en-US" b="1" u="sng" smtClean="0">
              <a:latin typeface="Georgia" pitchFamily="18" charset="0"/>
            </a:endParaRPr>
          </a:p>
          <a:p>
            <a:r>
              <a:rPr lang="en-US" smtClean="0">
                <a:latin typeface="Georgia" pitchFamily="18" charset="0"/>
              </a:rPr>
              <a:t>4871 Client Contacts         </a:t>
            </a:r>
          </a:p>
          <a:p>
            <a:r>
              <a:rPr lang="en-US" smtClean="0">
                <a:latin typeface="Georgia" pitchFamily="18" charset="0"/>
              </a:rPr>
              <a:t>1579 Students Receiving Services                             </a:t>
            </a:r>
          </a:p>
          <a:p>
            <a:r>
              <a:rPr lang="en-US" smtClean="0">
                <a:latin typeface="Georgia" pitchFamily="18" charset="0"/>
              </a:rPr>
              <a:t>440 Emergency </a:t>
            </a:r>
          </a:p>
          <a:p>
            <a:pPr>
              <a:buFont typeface="Wingdings 2" pitchFamily="18" charset="2"/>
              <a:buNone/>
            </a:pPr>
            <a:r>
              <a:rPr lang="en-US" smtClean="0">
                <a:latin typeface="Georgia" pitchFamily="18" charset="0"/>
              </a:rPr>
              <a:t>    Assessments                     </a:t>
            </a:r>
          </a:p>
          <a:p>
            <a:r>
              <a:rPr lang="en-US" smtClean="0">
                <a:latin typeface="Georgia" pitchFamily="18" charset="0"/>
              </a:rPr>
              <a:t>234 Psychiatry Clients     </a:t>
            </a:r>
          </a:p>
          <a:p>
            <a:r>
              <a:rPr lang="en-US" smtClean="0">
                <a:latin typeface="Georgia" pitchFamily="18" charset="0"/>
              </a:rPr>
              <a:t>23.6% of clients report suicidal thoughts             </a:t>
            </a:r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6629400" y="2590800"/>
            <a:ext cx="251460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 u="sng" dirty="0">
                <a:latin typeface="Georgia" pitchFamily="18" charset="0"/>
              </a:rPr>
              <a:t>Percent Change</a:t>
            </a:r>
            <a:r>
              <a:rPr lang="en-US" sz="2200" b="1" dirty="0">
                <a:latin typeface="Georgia" pitchFamily="18" charset="0"/>
              </a:rPr>
              <a:t> </a:t>
            </a:r>
            <a:endParaRPr lang="en-US" sz="2200" b="1" u="sng" dirty="0">
              <a:latin typeface="Georgia" pitchFamily="18" charset="0"/>
            </a:endParaRPr>
          </a:p>
          <a:p>
            <a:endParaRPr lang="en-US" sz="2200" dirty="0">
              <a:latin typeface="Georgia" pitchFamily="18" charset="0"/>
            </a:endParaRPr>
          </a:p>
          <a:p>
            <a:r>
              <a:rPr lang="en-US" sz="2200" dirty="0">
                <a:latin typeface="Georgia" pitchFamily="18" charset="0"/>
              </a:rPr>
              <a:t>	7%</a:t>
            </a:r>
            <a:br>
              <a:rPr lang="en-US" sz="2200" dirty="0">
                <a:latin typeface="Georgia" pitchFamily="18" charset="0"/>
              </a:rPr>
            </a:br>
            <a:r>
              <a:rPr lang="en-US" sz="2200" dirty="0">
                <a:latin typeface="Georgia" pitchFamily="18" charset="0"/>
              </a:rPr>
              <a:t>	3.7%</a:t>
            </a:r>
          </a:p>
          <a:p>
            <a:endParaRPr lang="en-US" sz="2200" dirty="0">
              <a:latin typeface="Georgia" pitchFamily="18" charset="0"/>
            </a:endParaRPr>
          </a:p>
          <a:p>
            <a:r>
              <a:rPr lang="en-US" sz="2200" dirty="0">
                <a:latin typeface="Georgia" pitchFamily="18" charset="0"/>
              </a:rPr>
              <a:t>	45%</a:t>
            </a:r>
          </a:p>
          <a:p>
            <a:endParaRPr lang="en-US" sz="2200" dirty="0">
              <a:latin typeface="Georgia" pitchFamily="18" charset="0"/>
            </a:endParaRPr>
          </a:p>
          <a:p>
            <a:r>
              <a:rPr lang="en-US" sz="2200" dirty="0">
                <a:latin typeface="Georgia" pitchFamily="18" charset="0"/>
              </a:rPr>
              <a:t>	</a:t>
            </a:r>
          </a:p>
          <a:p>
            <a:r>
              <a:rPr lang="en-US" sz="2200" dirty="0">
                <a:latin typeface="Georgia" pitchFamily="18" charset="0"/>
              </a:rPr>
              <a:t>	8.3%</a:t>
            </a:r>
          </a:p>
          <a:p>
            <a:r>
              <a:rPr lang="en-US" sz="2200" dirty="0">
                <a:latin typeface="Georgia" pitchFamily="18" charset="0"/>
              </a:rPr>
              <a:t>	5.4%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Georgia" pitchFamily="18" charset="0"/>
              </a:rPr>
              <a:t>The Changing Mental Health </a:t>
            </a:r>
            <a:br>
              <a:rPr lang="en-US" sz="4000" dirty="0" smtClean="0">
                <a:latin typeface="Georgia" pitchFamily="18" charset="0"/>
              </a:rPr>
            </a:br>
            <a:r>
              <a:rPr lang="en-US" sz="4000" dirty="0" smtClean="0">
                <a:latin typeface="Georgia" pitchFamily="18" charset="0"/>
              </a:rPr>
              <a:t>Picture of Our Students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457200" y="2163763"/>
            <a:ext cx="8229600" cy="4389437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en-US" sz="2400" dirty="0" smtClean="0">
                <a:latin typeface="Georgia" pitchFamily="18" charset="0"/>
              </a:rPr>
              <a:t>Students coming to campus with more significant mental health problems</a:t>
            </a:r>
          </a:p>
          <a:p>
            <a:pPr>
              <a:spcBef>
                <a:spcPct val="10000"/>
              </a:spcBef>
            </a:pPr>
            <a:r>
              <a:rPr lang="en-US" sz="2400" dirty="0" smtClean="0">
                <a:latin typeface="Georgia" pitchFamily="18" charset="0"/>
              </a:rPr>
              <a:t>Students described as:</a:t>
            </a:r>
          </a:p>
          <a:p>
            <a:pPr lvl="1">
              <a:spcBef>
                <a:spcPct val="10000"/>
              </a:spcBef>
            </a:pPr>
            <a:r>
              <a:rPr lang="en-US" dirty="0" smtClean="0">
                <a:latin typeface="Georgia" pitchFamily="18" charset="0"/>
              </a:rPr>
              <a:t>Facing overwhelming demand</a:t>
            </a:r>
          </a:p>
          <a:p>
            <a:pPr lvl="1">
              <a:spcBef>
                <a:spcPct val="10000"/>
              </a:spcBef>
            </a:pPr>
            <a:r>
              <a:rPr lang="en-US" dirty="0" smtClean="0">
                <a:latin typeface="Georgia" pitchFamily="18" charset="0"/>
              </a:rPr>
              <a:t>Lacking coping skills</a:t>
            </a:r>
          </a:p>
          <a:p>
            <a:pPr lvl="1">
              <a:spcBef>
                <a:spcPct val="10000"/>
              </a:spcBef>
            </a:pPr>
            <a:r>
              <a:rPr lang="en-US" dirty="0" smtClean="0">
                <a:latin typeface="Georgia" pitchFamily="18" charset="0"/>
              </a:rPr>
              <a:t>Lacking distress tolerance</a:t>
            </a:r>
            <a:endParaRPr lang="en-US" sz="2400" dirty="0" smtClean="0">
              <a:latin typeface="Georgia" pitchFamily="18" charset="0"/>
            </a:endParaRPr>
          </a:p>
          <a:p>
            <a:pPr>
              <a:spcBef>
                <a:spcPct val="10000"/>
              </a:spcBef>
            </a:pPr>
            <a:r>
              <a:rPr lang="en-US" sz="2400" dirty="0" smtClean="0">
                <a:latin typeface="Georgia" pitchFamily="18" charset="0"/>
              </a:rPr>
              <a:t>Connected-disconnected generation</a:t>
            </a:r>
          </a:p>
          <a:p>
            <a:pPr>
              <a:spcBef>
                <a:spcPct val="10000"/>
              </a:spcBef>
            </a:pPr>
            <a:r>
              <a:rPr lang="en-US" sz="2400" dirty="0" smtClean="0">
                <a:latin typeface="Georgia" pitchFamily="18" charset="0"/>
              </a:rPr>
              <a:t>Impact of global events</a:t>
            </a:r>
          </a:p>
          <a:p>
            <a:pPr>
              <a:spcBef>
                <a:spcPct val="10000"/>
              </a:spcBef>
            </a:pPr>
            <a:r>
              <a:rPr lang="en-US" sz="2400" dirty="0" smtClean="0">
                <a:latin typeface="Georgia" pitchFamily="18" charset="0"/>
              </a:rPr>
              <a:t>Soaring tuition rates</a:t>
            </a:r>
          </a:p>
          <a:p>
            <a:pPr>
              <a:spcBef>
                <a:spcPct val="10000"/>
              </a:spcBef>
            </a:pPr>
            <a:r>
              <a:rPr lang="en-US" sz="2400" dirty="0" smtClean="0">
                <a:latin typeface="Georgia" pitchFamily="18" charset="0"/>
              </a:rPr>
              <a:t>Helicopter parents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1791</TotalTime>
  <Words>1684</Words>
  <Application>Microsoft Office PowerPoint</Application>
  <PresentationFormat>On-screen Show (4:3)</PresentationFormat>
  <Paragraphs>272</Paragraphs>
  <Slides>36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Flow</vt:lpstr>
      <vt:lpstr>Responding to the Changing Landscape of College Mental Health with Comprehensive Crisis Intervention and Health Promotion Strategies</vt:lpstr>
      <vt:lpstr>Today’s Goals</vt:lpstr>
      <vt:lpstr>Slide 3</vt:lpstr>
      <vt:lpstr>At intake a client reports:</vt:lpstr>
      <vt:lpstr>A Few Questions and Reflections  to Keep Us Going</vt:lpstr>
      <vt:lpstr>Back to Our Case Discussion: Life in a Counseling Center </vt:lpstr>
      <vt:lpstr>The Changing Landscape of College Mental Health</vt:lpstr>
      <vt:lpstr>The Changing Landscape of  SU’s Counseling Center Services</vt:lpstr>
      <vt:lpstr>The Changing Mental Health  Picture of Our Students</vt:lpstr>
      <vt:lpstr>Responding to the  Changing Landscape</vt:lpstr>
      <vt:lpstr>Taking a Step Back: </vt:lpstr>
      <vt:lpstr>Crisis Intervention Broadly Defined</vt:lpstr>
      <vt:lpstr>Where to Begin? SPRC/JED Comprehensive Model</vt:lpstr>
      <vt:lpstr>Where to Begin? The Importance of Sound Data</vt:lpstr>
      <vt:lpstr>Where to Begin: Assessing Your Campus Culture</vt:lpstr>
      <vt:lpstr>Philosophical Thoughts on the Role of Counseling Centers</vt:lpstr>
      <vt:lpstr>Where to Begin? The Importance of Theory </vt:lpstr>
      <vt:lpstr> So You Have a Theory and Know The Culture:  Now What?  The Example of  Gatekeeper Training</vt:lpstr>
      <vt:lpstr>Readiness Issues: Preparing the system</vt:lpstr>
      <vt:lpstr>Readiness Issues: Counseling Center Concerns</vt:lpstr>
      <vt:lpstr>Readiness Issues: Assessing Your Resources</vt:lpstr>
      <vt:lpstr>Readiness Issues: Marketing Your Efforts</vt:lpstr>
      <vt:lpstr>Readiness Issues: Evaluating Your Program</vt:lpstr>
      <vt:lpstr>Other Elements of a Comprehensive Crisis Intervention and Health Promotion Model</vt:lpstr>
      <vt:lpstr>Primary Prevention</vt:lpstr>
      <vt:lpstr>Secondary and Tertiary Prevention</vt:lpstr>
      <vt:lpstr>Postvention and Follow-up</vt:lpstr>
      <vt:lpstr>A Comprehensive Campus Prevention Model </vt:lpstr>
      <vt:lpstr>Defining Our Philosophy  and Strategy</vt:lpstr>
      <vt:lpstr>Comprehensive Crisis Intervention Initiatives</vt:lpstr>
      <vt:lpstr>Creation of Our Broad Goals</vt:lpstr>
      <vt:lpstr>Creation of Specific and Measurable Goals</vt:lpstr>
      <vt:lpstr>We Had a Strategy and Goals... But, How to Resource It?</vt:lpstr>
      <vt:lpstr>The Program Has Been A Success… But, How Do We Sustain it?</vt:lpstr>
      <vt:lpstr>New Pieces To be Added </vt:lpstr>
      <vt:lpstr>Questions and Comments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Campus Readiness for Implementing Suicide Prevention Programming</dc:title>
  <dc:creator>Jessica</dc:creator>
  <cp:lastModifiedBy>Jessica</cp:lastModifiedBy>
  <cp:revision>119</cp:revision>
  <dcterms:created xsi:type="dcterms:W3CDTF">2009-02-08T20:29:18Z</dcterms:created>
  <dcterms:modified xsi:type="dcterms:W3CDTF">2009-06-09T01:27:24Z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-1331971352</vt:i4>
  </property>
  <property fmtid="{D5CDD505-2E9C-101B-9397-08002B2CF9AE}" pid="3" name="_NewReviewCycle">
    <vt:lpwstr/>
  </property>
  <property fmtid="{D5CDD505-2E9C-101B-9397-08002B2CF9AE}" pid="4" name="_EmailSubject">
    <vt:lpwstr>CCNY Power Point Slides</vt:lpwstr>
  </property>
  <property fmtid="{D5CDD505-2E9C-101B-9397-08002B2CF9AE}" pid="5" name="_AuthorEmail">
    <vt:lpwstr>cwallack@syr.edu</vt:lpwstr>
  </property>
  <property fmtid="{D5CDD505-2E9C-101B-9397-08002B2CF9AE}" pid="6" name="_AuthorEmailDisplayName">
    <vt:lpwstr>Cory Wallack</vt:lpwstr>
  </property>
</Properties>
</file>