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9"/>
  </p:notesMasterIdLst>
  <p:sldIdLst>
    <p:sldId id="271" r:id="rId2"/>
    <p:sldId id="256" r:id="rId3"/>
    <p:sldId id="315" r:id="rId4"/>
    <p:sldId id="338" r:id="rId5"/>
    <p:sldId id="292" r:id="rId6"/>
    <p:sldId id="339" r:id="rId7"/>
    <p:sldId id="281" r:id="rId8"/>
    <p:sldId id="296" r:id="rId9"/>
    <p:sldId id="266" r:id="rId10"/>
    <p:sldId id="297" r:id="rId11"/>
    <p:sldId id="314" r:id="rId12"/>
    <p:sldId id="311" r:id="rId13"/>
    <p:sldId id="312" r:id="rId14"/>
    <p:sldId id="313" r:id="rId15"/>
    <p:sldId id="300" r:id="rId16"/>
    <p:sldId id="290" r:id="rId17"/>
    <p:sldId id="285" r:id="rId18"/>
    <p:sldId id="283" r:id="rId19"/>
    <p:sldId id="284" r:id="rId20"/>
    <p:sldId id="299" r:id="rId21"/>
    <p:sldId id="318" r:id="rId22"/>
    <p:sldId id="302" r:id="rId23"/>
    <p:sldId id="298" r:id="rId24"/>
    <p:sldId id="303" r:id="rId25"/>
    <p:sldId id="286" r:id="rId26"/>
    <p:sldId id="287" r:id="rId27"/>
    <p:sldId id="288" r:id="rId28"/>
    <p:sldId id="323" r:id="rId29"/>
    <p:sldId id="293" r:id="rId30"/>
    <p:sldId id="328" r:id="rId31"/>
    <p:sldId id="330" r:id="rId32"/>
    <p:sldId id="325" r:id="rId33"/>
    <p:sldId id="273" r:id="rId34"/>
    <p:sldId id="334" r:id="rId35"/>
    <p:sldId id="277" r:id="rId36"/>
    <p:sldId id="304" r:id="rId37"/>
    <p:sldId id="335" r:id="rId38"/>
    <p:sldId id="331" r:id="rId39"/>
    <p:sldId id="320" r:id="rId40"/>
    <p:sldId id="306" r:id="rId41"/>
    <p:sldId id="309" r:id="rId42"/>
    <p:sldId id="307" r:id="rId43"/>
    <p:sldId id="305" r:id="rId44"/>
    <p:sldId id="267" r:id="rId45"/>
    <p:sldId id="321" r:id="rId46"/>
    <p:sldId id="322" r:id="rId47"/>
    <p:sldId id="34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29C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15" autoAdjust="0"/>
  </p:normalViewPr>
  <p:slideViewPr>
    <p:cSldViewPr>
      <p:cViewPr>
        <p:scale>
          <a:sx n="64" d="100"/>
          <a:sy n="64" d="100"/>
        </p:scale>
        <p:origin x="-6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PAG (Panksepp)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Inclusion</c:v>
                </c:pt>
                <c:pt idx="3">
                  <c:v>Exclusion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Dorsal ACC (Eisenberger)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Inclusion</c:v>
                </c:pt>
                <c:pt idx="3">
                  <c:v>Exclusion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3">
                  <c:v>4.5</c:v>
                </c:pt>
              </c:numCache>
            </c:numRef>
          </c:val>
        </c:ser>
        <c:axId val="62025728"/>
        <c:axId val="62027264"/>
      </c:barChart>
      <c:catAx>
        <c:axId val="62025728"/>
        <c:scaling>
          <c:orientation val="minMax"/>
        </c:scaling>
        <c:axPos val="b"/>
        <c:tickLblPos val="nextTo"/>
        <c:crossAx val="62027264"/>
        <c:crosses val="autoZero"/>
        <c:auto val="1"/>
        <c:lblAlgn val="ctr"/>
        <c:lblOffset val="100"/>
      </c:catAx>
      <c:valAx>
        <c:axId val="62027264"/>
        <c:scaling>
          <c:orientation val="minMax"/>
        </c:scaling>
        <c:axPos val="l"/>
        <c:majorGridlines/>
        <c:numFmt formatCode="General" sourceLinked="1"/>
        <c:tickLblPos val="nextTo"/>
        <c:crossAx val="620257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Complicated Grief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Temporary</c:v>
                </c:pt>
                <c:pt idx="3">
                  <c:v>Prolonged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Non-Complicated Grief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Temporary</c:v>
                </c:pt>
                <c:pt idx="3">
                  <c:v>Prolonged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3">
                  <c:v>1.8</c:v>
                </c:pt>
              </c:numCache>
            </c:numRef>
          </c:val>
        </c:ser>
        <c:axId val="62483840"/>
        <c:axId val="62489728"/>
      </c:barChart>
      <c:catAx>
        <c:axId val="62483840"/>
        <c:scaling>
          <c:orientation val="minMax"/>
        </c:scaling>
        <c:axPos val="b"/>
        <c:tickLblPos val="nextTo"/>
        <c:crossAx val="62489728"/>
        <c:crosses val="autoZero"/>
        <c:auto val="1"/>
        <c:lblAlgn val="ctr"/>
        <c:lblOffset val="100"/>
      </c:catAx>
      <c:valAx>
        <c:axId val="62489728"/>
        <c:scaling>
          <c:orientation val="minMax"/>
        </c:scaling>
        <c:axPos val="l"/>
        <c:majorGridlines/>
        <c:numFmt formatCode="General" sourceLinked="1"/>
        <c:tickLblPos val="nextTo"/>
        <c:crossAx val="624838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fld id="{5412842C-A31E-4A7F-B1C7-4BB9CB2579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A9E56-DC6F-463C-A00C-FBF99A89BBC6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E141-3058-4896-94BD-A432604ED76F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E141-3058-4896-94BD-A432604ED76F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62E43-FC64-48BC-9D2B-FF21C20E8C26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71CBC-A927-4CAE-B233-5902274F2DA7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FD41-75CB-4B46-A998-60D5C340B8DA}" type="slidenum">
              <a:rPr lang="en-US"/>
              <a:pPr/>
              <a:t>25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FD41-75CB-4B46-A998-60D5C340B8DA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FD41-75CB-4B46-A998-60D5C340B8DA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EC6A4-B37F-4A11-87E1-F076D3967B51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A5B17-C256-4C4C-93BB-06253A25C729}" type="slidenum">
              <a:rPr lang="en-US"/>
              <a:pPr/>
              <a:t>35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FD41-75CB-4B46-A998-60D5C340B8DA}" type="slidenum">
              <a:rPr lang="en-US"/>
              <a:pPr/>
              <a:t>37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8A7FF-5EE9-4DC1-86D5-B8A4E60E6887}" type="slidenum">
              <a:rPr lang="en-US"/>
              <a:pPr/>
              <a:t>44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45C1B-5C32-4B5F-974B-FCAA19F0FCD7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D8C4D-5205-41CF-8BB0-3364ABB7F2C0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842C-A31E-4A7F-B1C7-4BB9CB2579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746ABC-CBB9-4CCE-87F2-9F00D806E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50FE-C60E-4BEB-B964-CEB165F1C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7FFB0-0846-4E19-9AC4-4A29DD35C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6379CB-0EB2-4D66-8942-76098F687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6EDC3-6E97-4563-8462-57C8109C6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EDAB-32C8-4FD5-977D-6FE5D7BD4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BF986-9AB2-4306-8E13-BD0EDF511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428D-374B-4740-A00D-2DDEC8FC6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44060-2E94-473D-A981-680134FE8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C44D9-A032-4F25-8FC9-008A63E9B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08CD-E55E-489A-A37D-491179478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9246A-1926-4180-AA80-5CFE1E7A4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F09D4-F4E1-48C9-946A-92CBFD9E4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4D86679-22D7-4315-8A25-9E1880D5D2C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_popup?v=hkGzqpGx1K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esuch.com/media/videos/randy-newman-the-unforgettable-inspiration-behind-losing-yo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99.epinions.com/content_13165937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0"/>
            <a:ext cx="77724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“A time to mourn…”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i="1" dirty="0" smtClean="0"/>
              <a:t>Exploring the mystery of grief</a:t>
            </a:r>
            <a:r>
              <a:rPr lang="en-US" sz="2700" i="1" dirty="0"/>
              <a:t/>
            </a:r>
            <a:br>
              <a:rPr lang="en-US" sz="2700" i="1" dirty="0"/>
            </a:br>
            <a:endParaRPr lang="en-US" sz="27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600200" y="4876800"/>
            <a:ext cx="6400800" cy="17526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pPr algn="r"/>
            <a:r>
              <a:rPr lang="en-US" sz="2000" dirty="0" smtClean="0">
                <a:latin typeface="Comic Sans MS" pitchFamily="66" charset="0"/>
              </a:rPr>
              <a:t>Michael Herzbrun</a:t>
            </a:r>
          </a:p>
          <a:p>
            <a:pPr algn="r"/>
            <a:r>
              <a:rPr lang="en-US" sz="2000" dirty="0" smtClean="0">
                <a:latin typeface="Comic Sans MS" pitchFamily="66" charset="0"/>
              </a:rPr>
              <a:t>St. John Fisher College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9465" name="Picture 9" descr="autumn path in m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524000"/>
            <a:ext cx="4673600" cy="3505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Grief is natural and healing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295400" y="2133600"/>
            <a:ext cx="4038600" cy="3810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The ego, confronted as it were with the question whether it shall share this fate [of the lost object], is persuaded by the sum of the narcissistic satisfactions it derives from being alive to sever its attachment to the object that has been abolished (</a:t>
            </a:r>
            <a:r>
              <a:rPr lang="en-US" sz="2000" i="1" dirty="0" smtClean="0"/>
              <a:t>Freud, 1917, “Mourning and Melancholia,” p. 255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9" name="Content Placeholder 8" descr="Sigmund Freud older ph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438400"/>
            <a:ext cx="1769254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Grief is psychiatric distress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Lindemann</a:t>
            </a:r>
            <a:r>
              <a:rPr lang="en-US" sz="2400" i="1" dirty="0" smtClean="0"/>
              <a:t>, “</a:t>
            </a:r>
            <a:r>
              <a:rPr lang="en-US" sz="2400" i="1" dirty="0" err="1" smtClean="0"/>
              <a:t>Symptomatology</a:t>
            </a:r>
            <a:r>
              <a:rPr lang="en-US" sz="2400" i="1" dirty="0" smtClean="0"/>
              <a:t>…,” 1944)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Somatic distress +</a:t>
            </a:r>
          </a:p>
          <a:p>
            <a:r>
              <a:rPr lang="en-US" sz="2800" dirty="0" smtClean="0"/>
              <a:t>Psychiatric distress</a:t>
            </a:r>
          </a:p>
          <a:p>
            <a:pPr lvl="1"/>
            <a:r>
              <a:rPr lang="en-US" sz="2400" dirty="0" smtClean="0"/>
              <a:t>Hallucinations</a:t>
            </a:r>
          </a:p>
          <a:p>
            <a:pPr lvl="1"/>
            <a:r>
              <a:rPr lang="en-US" sz="2400" dirty="0" smtClean="0"/>
              <a:t>Guilt</a:t>
            </a:r>
          </a:p>
          <a:p>
            <a:pPr lvl="1"/>
            <a:r>
              <a:rPr lang="en-US" sz="2400" dirty="0" smtClean="0"/>
              <a:t>Hostility</a:t>
            </a:r>
          </a:p>
          <a:p>
            <a:pPr lvl="1"/>
            <a:r>
              <a:rPr lang="en-US" sz="2400" dirty="0" smtClean="0"/>
              <a:t>Restlessness</a:t>
            </a:r>
          </a:p>
          <a:p>
            <a:pPr lvl="1"/>
            <a:r>
              <a:rPr lang="en-US" sz="2400" dirty="0" smtClean="0"/>
              <a:t>Assumed traits of deceased (?)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Content Placeholder 14" descr="fire fighters n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362200"/>
            <a:ext cx="3118556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Complicated Grief Disorder</a:t>
            </a:r>
            <a:br>
              <a:rPr lang="en-US" dirty="0">
                <a:latin typeface="Comic Sans MS" pitchFamily="66" charset="0"/>
              </a:rPr>
            </a:br>
            <a:r>
              <a:rPr lang="en-US" sz="2400" i="1" dirty="0" smtClean="0">
                <a:latin typeface="Comic Sans MS" pitchFamily="66" charset="0"/>
              </a:rPr>
              <a:t>(</a:t>
            </a:r>
            <a:r>
              <a:rPr lang="en-US" sz="2400" i="1" dirty="0" err="1" smtClean="0">
                <a:latin typeface="Comic Sans MS" pitchFamily="66" charset="0"/>
              </a:rPr>
              <a:t>Dillen</a:t>
            </a:r>
            <a:r>
              <a:rPr lang="en-US" sz="2400" i="1" dirty="0" smtClean="0">
                <a:latin typeface="Comic Sans MS" pitchFamily="66" charset="0"/>
              </a:rPr>
              <a:t>, et al., 2008)</a:t>
            </a:r>
            <a:endParaRPr lang="en-US" sz="2400" i="1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Yearning</a:t>
            </a:r>
          </a:p>
          <a:p>
            <a:r>
              <a:rPr lang="en-US" dirty="0" smtClean="0">
                <a:latin typeface="Comic Sans MS" pitchFamily="66" charset="0"/>
              </a:rPr>
              <a:t>Sometimes misses      deceased</a:t>
            </a:r>
          </a:p>
          <a:p>
            <a:r>
              <a:rPr lang="en-US" dirty="0" smtClean="0">
                <a:latin typeface="Comic Sans MS" pitchFamily="66" charset="0"/>
              </a:rPr>
              <a:t>Painful to recall memories</a:t>
            </a:r>
          </a:p>
          <a:p>
            <a:r>
              <a:rPr lang="en-US" dirty="0" smtClean="0">
                <a:latin typeface="Comic Sans MS" pitchFamily="66" charset="0"/>
              </a:rPr>
              <a:t>Hiding tears</a:t>
            </a:r>
          </a:p>
          <a:p>
            <a:r>
              <a:rPr lang="en-US" dirty="0" smtClean="0">
                <a:latin typeface="Comic Sans MS" pitchFamily="66" charset="0"/>
              </a:rPr>
              <a:t>Cannot avoid thinking about deceased</a:t>
            </a:r>
          </a:p>
          <a:p>
            <a:r>
              <a:rPr lang="en-US" dirty="0" smtClean="0">
                <a:latin typeface="Comic Sans MS" pitchFamily="66" charset="0"/>
              </a:rPr>
              <a:t>Need to cry at times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Complicated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Yearning</a:t>
            </a:r>
          </a:p>
          <a:p>
            <a:r>
              <a:rPr lang="en-US" dirty="0" smtClean="0"/>
              <a:t>Intrusive thoughts</a:t>
            </a:r>
          </a:p>
          <a:p>
            <a:r>
              <a:rPr lang="en-US" dirty="0" smtClean="0"/>
              <a:t>Severe distress</a:t>
            </a:r>
          </a:p>
          <a:p>
            <a:r>
              <a:rPr lang="en-US" dirty="0" smtClean="0"/>
              <a:t>Feelings of emptiness</a:t>
            </a:r>
          </a:p>
          <a:p>
            <a:r>
              <a:rPr lang="en-US" dirty="0" smtClean="0"/>
              <a:t>Extreme bitterness</a:t>
            </a:r>
          </a:p>
          <a:p>
            <a:r>
              <a:rPr lang="en-US" dirty="0" smtClean="0"/>
              <a:t>Numbness</a:t>
            </a:r>
          </a:p>
          <a:p>
            <a:r>
              <a:rPr lang="en-US" dirty="0" smtClean="0"/>
              <a:t>Lack of trust</a:t>
            </a:r>
          </a:p>
          <a:p>
            <a:r>
              <a:rPr lang="en-US" dirty="0" smtClean="0"/>
              <a:t>Life is empty, meaningless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dirty="0" smtClean="0"/>
              <a:t>Depression  or (just)</a:t>
            </a:r>
            <a:br>
              <a:rPr lang="en-US" sz="3600" dirty="0" smtClean="0"/>
            </a:br>
            <a:r>
              <a:rPr lang="en-US" sz="3600" dirty="0" smtClean="0"/>
              <a:t>“Complicated Grief”?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981200"/>
          <a:ext cx="601980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963"/>
                <a:gridCol w="1579269"/>
                <a:gridCol w="1515768"/>
                <a:gridCol w="10668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Grief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Nortriptyline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Reynolds, et al (1999)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ACC &amp; DL</a:t>
                      </a:r>
                      <a:r>
                        <a:rPr lang="he-IL" baseline="0" dirty="0" smtClean="0"/>
                        <a:t>-</a:t>
                      </a:r>
                      <a:r>
                        <a:rPr lang="en-US" baseline="0" dirty="0" smtClean="0"/>
                        <a:t>PFC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Najib</a:t>
                      </a:r>
                      <a:r>
                        <a:rPr lang="en-US" dirty="0" smtClean="0"/>
                        <a:t>, et al (2004)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Nucleus </a:t>
                      </a:r>
                      <a:r>
                        <a:rPr lang="en-US" dirty="0" err="1" smtClean="0"/>
                        <a:t>accumbens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O’Connor, et al (2008)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Prigerson</a:t>
                      </a:r>
                      <a:r>
                        <a:rPr lang="en-US" dirty="0" smtClean="0"/>
                        <a:t>, et al</a:t>
                      </a:r>
                      <a:r>
                        <a:rPr lang="en-US" baseline="0" dirty="0" smtClean="0"/>
                        <a:t> (1996)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Dopamine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Fisher, et al (2005)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Self-dislike</a:t>
                      </a:r>
                    </a:p>
                    <a:p>
                      <a:r>
                        <a:rPr lang="en-US" dirty="0" smtClean="0"/>
                        <a:t>(Beck</a:t>
                      </a:r>
                      <a:r>
                        <a:rPr lang="en-US" baseline="0" dirty="0" smtClean="0"/>
                        <a:t> 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Prigerson</a:t>
                      </a:r>
                      <a:r>
                        <a:rPr lang="en-US" baseline="0" dirty="0" smtClean="0"/>
                        <a:t>, et al (1995)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14600"/>
            <a:ext cx="381000" cy="381000"/>
          </a:xfrm>
          <a:prstGeom prst="rect">
            <a:avLst/>
          </a:prstGeom>
        </p:spPr>
      </p:pic>
      <p:pic>
        <p:nvPicPr>
          <p:cNvPr id="6" name="Picture 5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124200"/>
            <a:ext cx="381000" cy="381000"/>
          </a:xfrm>
          <a:prstGeom prst="rect">
            <a:avLst/>
          </a:prstGeom>
        </p:spPr>
      </p:pic>
      <p:pic>
        <p:nvPicPr>
          <p:cNvPr id="7" name="Picture 6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200400"/>
            <a:ext cx="381000" cy="381000"/>
          </a:xfrm>
          <a:prstGeom prst="rect">
            <a:avLst/>
          </a:prstGeom>
        </p:spPr>
      </p:pic>
      <p:pic>
        <p:nvPicPr>
          <p:cNvPr id="8" name="Picture 7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10000"/>
            <a:ext cx="381000" cy="381000"/>
          </a:xfrm>
          <a:prstGeom prst="rect">
            <a:avLst/>
          </a:prstGeom>
        </p:spPr>
      </p:pic>
      <p:pic>
        <p:nvPicPr>
          <p:cNvPr id="9" name="Picture 8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419600"/>
            <a:ext cx="381000" cy="381000"/>
          </a:xfrm>
          <a:prstGeom prst="rect">
            <a:avLst/>
          </a:prstGeom>
        </p:spPr>
      </p:pic>
      <p:pic>
        <p:nvPicPr>
          <p:cNvPr id="10" name="Picture 9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105400"/>
            <a:ext cx="381000" cy="381000"/>
          </a:xfrm>
          <a:prstGeom prst="rect">
            <a:avLst/>
          </a:prstGeom>
        </p:spPr>
      </p:pic>
      <p:pic>
        <p:nvPicPr>
          <p:cNvPr id="11" name="Picture 10" descr="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57150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Depression v Grief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(Hogan, Worden </a:t>
            </a:r>
            <a:r>
              <a:rPr lang="en-US" sz="2400" i="1" dirty="0">
                <a:latin typeface="Comic Sans MS" pitchFamily="66" charset="0"/>
              </a:rPr>
              <a:t>&amp; Schmidt, </a:t>
            </a:r>
            <a:r>
              <a:rPr lang="en-US" sz="2400" i="1" dirty="0" smtClean="0">
                <a:latin typeface="Comic Sans MS" pitchFamily="66" charset="0"/>
              </a:rPr>
              <a:t>2003-4)</a:t>
            </a:r>
            <a:endParaRPr lang="en-US" sz="2400" i="1" dirty="0">
              <a:latin typeface="Comic Sans MS" pitchFamily="66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800" dirty="0" smtClean="0"/>
              <a:t>Depression</a:t>
            </a:r>
            <a:r>
              <a:rPr lang="en-US" sz="1600" dirty="0" smtClean="0"/>
              <a:t>	 	      </a:t>
            </a:r>
            <a:r>
              <a:rPr lang="en-US" sz="1800" dirty="0" smtClean="0"/>
              <a:t>Grief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Factor analysis: 45% shared variance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95400" y="3276600"/>
            <a:ext cx="1676400" cy="1524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81200" y="3276600"/>
            <a:ext cx="1752600" cy="1524000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“Prolonged Grief Disorder”: DSM-V?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/>
              <a:t>(</a:t>
            </a:r>
            <a:r>
              <a:rPr lang="en-US" sz="2200" i="1" dirty="0" err="1" smtClean="0"/>
              <a:t>Prigerson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Vanderwerker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Maciejewski</a:t>
            </a:r>
            <a:r>
              <a:rPr lang="en-US" sz="2200" i="1" dirty="0" smtClean="0"/>
              <a:t>, 2008) </a:t>
            </a:r>
            <a:endParaRPr lang="en-US" sz="2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“Yearning” + 5 symptoms after 6 months:</a:t>
            </a:r>
          </a:p>
          <a:p>
            <a:pPr lvl="1"/>
            <a:r>
              <a:rPr lang="en-US" sz="2000" dirty="0" smtClean="0"/>
              <a:t>Avoidance of reminders</a:t>
            </a:r>
          </a:p>
          <a:p>
            <a:pPr lvl="1"/>
            <a:r>
              <a:rPr lang="en-US" sz="2000" dirty="0" smtClean="0"/>
              <a:t>Disbelief or trouble accepting the death</a:t>
            </a:r>
          </a:p>
          <a:p>
            <a:pPr lvl="1"/>
            <a:r>
              <a:rPr lang="en-US" sz="2000" dirty="0" smtClean="0"/>
              <a:t>Perception that life is meaningless or empty without the deceased</a:t>
            </a:r>
          </a:p>
          <a:p>
            <a:pPr lvl="1"/>
            <a:r>
              <a:rPr lang="en-US" sz="2000" dirty="0" smtClean="0"/>
              <a:t>Feelings of bitterness or anger</a:t>
            </a:r>
          </a:p>
          <a:p>
            <a:pPr lvl="1"/>
            <a:r>
              <a:rPr lang="en-US" sz="2000" dirty="0" smtClean="0"/>
              <a:t>Numbness</a:t>
            </a:r>
          </a:p>
          <a:p>
            <a:pPr lvl="1"/>
            <a:r>
              <a:rPr lang="en-US" sz="2000" dirty="0" smtClean="0"/>
              <a:t>Feeling stunned, dazed, or shocked</a:t>
            </a:r>
          </a:p>
          <a:p>
            <a:pPr lvl="1"/>
            <a:r>
              <a:rPr lang="en-US" sz="2000" dirty="0" smtClean="0"/>
              <a:t>Feeling that part of oneself has died</a:t>
            </a:r>
          </a:p>
          <a:p>
            <a:pPr lvl="1"/>
            <a:r>
              <a:rPr lang="en-US" sz="2000" dirty="0" smtClean="0"/>
              <a:t>Difficulty trusting others</a:t>
            </a:r>
          </a:p>
          <a:p>
            <a:pPr lvl="1"/>
            <a:r>
              <a:rPr lang="en-US" sz="2000" dirty="0" smtClean="0"/>
              <a:t>Difficulty “moving on”</a:t>
            </a:r>
            <a:endParaRPr lang="en-US" sz="2000" dirty="0"/>
          </a:p>
        </p:txBody>
      </p:sp>
      <p:pic>
        <p:nvPicPr>
          <p:cNvPr id="4" name="Picture 3" descr="psy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962400"/>
            <a:ext cx="1066800" cy="9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On Death and Dying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sz="2400" i="1" dirty="0"/>
              <a:t>(</a:t>
            </a:r>
            <a:r>
              <a:rPr lang="en-US" sz="2400" i="1" dirty="0" err="1"/>
              <a:t>K</a:t>
            </a:r>
            <a:r>
              <a:rPr lang="en-US" sz="2400" i="1" dirty="0" err="1">
                <a:cs typeface="Tahoma" pitchFamily="34" charset="0"/>
              </a:rPr>
              <a:t>ü</a:t>
            </a:r>
            <a:r>
              <a:rPr lang="en-US" sz="2400" i="1" dirty="0" err="1"/>
              <a:t>bler</a:t>
            </a:r>
            <a:r>
              <a:rPr lang="en-US" sz="2400" i="1" dirty="0"/>
              <a:t>-Ross, 1969)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2209800"/>
            <a:ext cx="4038600" cy="4114800"/>
          </a:xfrm>
        </p:spPr>
        <p:txBody>
          <a:bodyPr/>
          <a:lstStyle/>
          <a:p>
            <a:r>
              <a:rPr lang="en-US" dirty="0" smtClean="0">
                <a:latin typeface="Eras Medium ITC" pitchFamily="34" charset="0"/>
              </a:rPr>
              <a:t>Denial</a:t>
            </a:r>
            <a:endParaRPr lang="en-US" dirty="0">
              <a:latin typeface="Eras Medium ITC" pitchFamily="34" charset="0"/>
            </a:endParaRPr>
          </a:p>
          <a:p>
            <a:r>
              <a:rPr lang="en-US" dirty="0">
                <a:latin typeface="Eras Medium ITC" pitchFamily="34" charset="0"/>
              </a:rPr>
              <a:t>Anger</a:t>
            </a:r>
          </a:p>
          <a:p>
            <a:r>
              <a:rPr lang="en-US" dirty="0">
                <a:latin typeface="Eras Medium ITC" pitchFamily="34" charset="0"/>
              </a:rPr>
              <a:t>Bargaining</a:t>
            </a:r>
          </a:p>
          <a:p>
            <a:r>
              <a:rPr lang="en-US" dirty="0">
                <a:latin typeface="Eras Medium ITC" pitchFamily="34" charset="0"/>
              </a:rPr>
              <a:t>Depression</a:t>
            </a:r>
          </a:p>
          <a:p>
            <a:r>
              <a:rPr lang="en-US" dirty="0">
                <a:latin typeface="Eras Medium ITC" pitchFamily="34" charset="0"/>
              </a:rPr>
              <a:t>Acceptance</a:t>
            </a:r>
          </a:p>
        </p:txBody>
      </p:sp>
      <p:pic>
        <p:nvPicPr>
          <p:cNvPr id="5" name="Picture 4" descr="On Death and Dying book 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2068423" cy="328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Q</a:t>
            </a:r>
            <a:r>
              <a:rPr lang="en-US" sz="3600" dirty="0" smtClean="0"/>
              <a:t>uestionnaire items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400" dirty="0" smtClean="0"/>
              <a:t>Stage theory of Grief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Maciejewski</a:t>
            </a:r>
            <a:r>
              <a:rPr lang="en-US" sz="2400" i="1" dirty="0" smtClean="0"/>
              <a:t>, et al, JAMA, 2007)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4648200" cy="4114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500" dirty="0" smtClean="0"/>
              <a:t>I feel I cannot </a:t>
            </a:r>
            <a:r>
              <a:rPr lang="en-US" sz="2500" u="sng" dirty="0" smtClean="0"/>
              <a:t>accept</a:t>
            </a:r>
            <a:r>
              <a:rPr lang="en-US" sz="2500" dirty="0" smtClean="0"/>
              <a:t>…</a:t>
            </a:r>
          </a:p>
          <a:p>
            <a:r>
              <a:rPr lang="en-US" sz="2500" dirty="0" smtClean="0"/>
              <a:t>I feel myself </a:t>
            </a:r>
            <a:r>
              <a:rPr lang="en-US" sz="2500" u="sng" dirty="0" smtClean="0"/>
              <a:t>longing</a:t>
            </a:r>
            <a:r>
              <a:rPr lang="en-US" sz="2500" dirty="0" smtClean="0"/>
              <a:t>…</a:t>
            </a:r>
          </a:p>
          <a:p>
            <a:r>
              <a:rPr lang="en-US" sz="2500" dirty="0" smtClean="0"/>
              <a:t>I can’t help feeling </a:t>
            </a:r>
            <a:r>
              <a:rPr lang="en-US" sz="2500" u="sng" dirty="0" smtClean="0"/>
              <a:t>angry</a:t>
            </a:r>
            <a:r>
              <a:rPr lang="en-US" sz="2500" dirty="0" smtClean="0"/>
              <a:t>…</a:t>
            </a:r>
          </a:p>
          <a:p>
            <a:r>
              <a:rPr lang="en-US" sz="2500" dirty="0" smtClean="0"/>
              <a:t>I feel </a:t>
            </a:r>
            <a:r>
              <a:rPr lang="en-US" sz="2500" u="sng" dirty="0" smtClean="0"/>
              <a:t>disbelief</a:t>
            </a:r>
            <a:r>
              <a:rPr lang="en-US" sz="2500" dirty="0" smtClean="0"/>
              <a:t>…</a:t>
            </a:r>
          </a:p>
          <a:p>
            <a:r>
              <a:rPr lang="en-US" sz="2500" dirty="0" smtClean="0"/>
              <a:t>I feel that </a:t>
            </a:r>
            <a:r>
              <a:rPr lang="en-US" sz="2500" u="sng" dirty="0" smtClean="0"/>
              <a:t>life is empty</a:t>
            </a:r>
            <a:endParaRPr lang="en-US" sz="2500" dirty="0" smtClean="0"/>
          </a:p>
          <a:p>
            <a:endParaRPr lang="en-US" sz="2400" dirty="0"/>
          </a:p>
        </p:txBody>
      </p:sp>
      <p:pic>
        <p:nvPicPr>
          <p:cNvPr id="5" name="Content Placeholder 4" descr="strongly agree survey 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2971800"/>
            <a:ext cx="2413000" cy="1603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Stage theory of Grief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Maciejewski</a:t>
            </a:r>
            <a:r>
              <a:rPr lang="en-US" sz="2400" i="1" dirty="0" smtClean="0"/>
              <a:t>, et al, JAMA, 2007)</a:t>
            </a:r>
            <a:endParaRPr lang="en-US" sz="2400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259" y="2133600"/>
            <a:ext cx="624702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Stage theory of Grief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Maciejewski</a:t>
            </a:r>
            <a:r>
              <a:rPr lang="en-US" sz="2400" i="1" dirty="0" smtClean="0"/>
              <a:t>, et al, JAMA, 2007)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554" y="2209800"/>
            <a:ext cx="63770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dying crying woman Af-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2063261" cy="1371600"/>
          </a:xfrm>
          <a:prstGeom prst="rect">
            <a:avLst/>
          </a:prstGeom>
          <a:noFill/>
        </p:spPr>
      </p:pic>
      <p:pic>
        <p:nvPicPr>
          <p:cNvPr id="2071" name="Picture 23" descr="dying sad Indian 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447800"/>
            <a:ext cx="1600200" cy="2408382"/>
          </a:xfrm>
          <a:prstGeom prst="rect">
            <a:avLst/>
          </a:prstGeom>
          <a:noFill/>
        </p:spPr>
      </p:pic>
      <p:pic>
        <p:nvPicPr>
          <p:cNvPr id="8" name="Picture 7" descr="woman comforting elderly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667000"/>
            <a:ext cx="2873093" cy="1909762"/>
          </a:xfrm>
          <a:prstGeom prst="rect">
            <a:avLst/>
          </a:prstGeom>
        </p:spPr>
      </p:pic>
      <p:pic>
        <p:nvPicPr>
          <p:cNvPr id="10" name="Picture 9" descr="woman crying te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4191000"/>
            <a:ext cx="1524000" cy="2159000"/>
          </a:xfrm>
          <a:prstGeom prst="rect">
            <a:avLst/>
          </a:prstGeom>
        </p:spPr>
      </p:pic>
      <p:pic>
        <p:nvPicPr>
          <p:cNvPr id="7" name="Picture 6" descr="woman dabbing eye with tiss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3657600"/>
            <a:ext cx="2307073" cy="1533525"/>
          </a:xfrm>
          <a:prstGeom prst="rect">
            <a:avLst/>
          </a:prstGeom>
        </p:spPr>
      </p:pic>
      <p:pic>
        <p:nvPicPr>
          <p:cNvPr id="9" name="Picture 8" descr="three people hugging sadl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4953000"/>
            <a:ext cx="2266950" cy="1600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Faces of grief</a:t>
            </a:r>
            <a:endParaRPr lang="en-US" dirty="0"/>
          </a:p>
        </p:txBody>
      </p:sp>
      <p:pic>
        <p:nvPicPr>
          <p:cNvPr id="15" name="Picture 14" descr="Asian man on park ben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762000"/>
            <a:ext cx="215265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“Analytical rumination” hypothesis</a:t>
            </a:r>
            <a:br>
              <a:rPr lang="en-US" sz="4000" dirty="0" smtClean="0"/>
            </a:br>
            <a:r>
              <a:rPr lang="en-US" sz="2400" i="1" dirty="0" smtClean="0"/>
              <a:t>(Andrews and Thompson, 2009)</a:t>
            </a:r>
            <a:endParaRPr lang="en-US" sz="4000" i="1" dirty="0"/>
          </a:p>
        </p:txBody>
      </p:sp>
      <p:pic>
        <p:nvPicPr>
          <p:cNvPr id="4" name="Content Placeholder 3" descr="focus magnifying gla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50" y="2959100"/>
            <a:ext cx="2044700" cy="215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Does grief facilitate </a:t>
            </a:r>
            <a:br>
              <a:rPr lang="en-US" sz="3600" dirty="0" smtClean="0"/>
            </a:br>
            <a:r>
              <a:rPr lang="en-US" sz="3600" dirty="0" smtClean="0"/>
              <a:t>detachment or reunion?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(Freed and Mann, 2007)</a:t>
            </a:r>
            <a:endParaRPr 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Loss 	  grief	  pain   	   reunion</a:t>
            </a:r>
          </a:p>
          <a:p>
            <a:endParaRPr lang="he-IL" dirty="0" smtClean="0"/>
          </a:p>
          <a:p>
            <a:r>
              <a:rPr lang="en-US" dirty="0" smtClean="0"/>
              <a:t>Loss 	 grief	despair      detachment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1828800" y="2667000"/>
            <a:ext cx="5334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657600" y="2667000"/>
            <a:ext cx="6096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486400" y="2667000"/>
            <a:ext cx="5334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1828800" y="3810000"/>
            <a:ext cx="5334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29000" y="3810000"/>
            <a:ext cx="6096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638800" y="3810000"/>
            <a:ext cx="5334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13" name="Picture 12" descr="boy al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648200"/>
            <a:ext cx="2397868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Meaning-making:</a:t>
            </a:r>
            <a:br>
              <a:rPr lang="en-US" sz="3200" dirty="0" smtClean="0"/>
            </a:br>
            <a:r>
              <a:rPr lang="en-US" sz="3200" dirty="0" smtClean="0"/>
              <a:t>reconstructing the self</a:t>
            </a:r>
            <a:br>
              <a:rPr lang="en-US" sz="32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Gillies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Neimeyer</a:t>
            </a:r>
            <a:r>
              <a:rPr lang="en-US" sz="2400" i="1" dirty="0" smtClean="0"/>
              <a:t>, 2006)</a:t>
            </a:r>
            <a:endParaRPr lang="en-US" sz="3200" i="1" dirty="0"/>
          </a:p>
        </p:txBody>
      </p:sp>
      <p:pic>
        <p:nvPicPr>
          <p:cNvPr id="7" name="Content Placeholder 6" descr="defe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743200"/>
            <a:ext cx="2057400" cy="2590800"/>
          </a:xfrm>
        </p:spPr>
      </p:pic>
      <p:pic>
        <p:nvPicPr>
          <p:cNvPr id="8" name="Content Placeholder 7" descr="yoga woman Arizon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96000" y="2667000"/>
            <a:ext cx="1778000" cy="2667000"/>
          </a:xfrm>
        </p:spPr>
      </p:pic>
      <p:sp>
        <p:nvSpPr>
          <p:cNvPr id="10" name="Right Arrow 9"/>
          <p:cNvSpPr/>
          <p:nvPr/>
        </p:nvSpPr>
        <p:spPr bwMode="auto">
          <a:xfrm>
            <a:off x="4267200" y="37338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Stages of reaction to separation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(John </a:t>
            </a:r>
            <a:r>
              <a:rPr lang="en-US" sz="2400" i="1" dirty="0" err="1" smtClean="0"/>
              <a:t>Bowlby</a:t>
            </a:r>
            <a:r>
              <a:rPr lang="en-US" sz="2400" i="1" dirty="0" smtClean="0"/>
              <a:t>, 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en-US" sz="2400" i="1" dirty="0" smtClean="0"/>
              <a:t>1980)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>
                <a:latin typeface="Comic Sans MS" pitchFamily="66" charset="0"/>
              </a:rPr>
              <a:t>Childhood stages  (1960)</a:t>
            </a:r>
          </a:p>
          <a:p>
            <a:pPr lvl="1"/>
            <a:r>
              <a:rPr lang="en-US" sz="2000" dirty="0" smtClean="0"/>
              <a:t>Protest</a:t>
            </a:r>
          </a:p>
          <a:p>
            <a:pPr lvl="1"/>
            <a:r>
              <a:rPr lang="en-US" sz="2000" dirty="0" smtClean="0"/>
              <a:t>Despair</a:t>
            </a:r>
          </a:p>
          <a:p>
            <a:pPr lvl="1"/>
            <a:r>
              <a:rPr lang="en-US" sz="2000" dirty="0" smtClean="0"/>
              <a:t>Detachment</a:t>
            </a:r>
          </a:p>
          <a:p>
            <a:r>
              <a:rPr lang="en-US" sz="2000" dirty="0" smtClean="0">
                <a:latin typeface="Comic Sans MS" pitchFamily="66" charset="0"/>
              </a:rPr>
              <a:t>Adult Stages (1980)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Numbin</a:t>
            </a:r>
            <a:r>
              <a:rPr lang="en-US" sz="2000" dirty="0" smtClean="0"/>
              <a:t>g</a:t>
            </a:r>
          </a:p>
          <a:p>
            <a:pPr lvl="1"/>
            <a:r>
              <a:rPr lang="en-US" sz="2000" dirty="0" smtClean="0"/>
              <a:t>Yearning/searching</a:t>
            </a:r>
          </a:p>
          <a:p>
            <a:pPr lvl="1"/>
            <a:r>
              <a:rPr lang="en-US" sz="2000" dirty="0" smtClean="0"/>
              <a:t>Disorganization/despair</a:t>
            </a:r>
          </a:p>
          <a:p>
            <a:pPr lvl="1"/>
            <a:r>
              <a:rPr lang="en-US" sz="2000" dirty="0" smtClean="0"/>
              <a:t>Reorganization</a:t>
            </a:r>
            <a:endParaRPr lang="en-US" sz="2000" dirty="0"/>
          </a:p>
        </p:txBody>
      </p:sp>
      <p:pic>
        <p:nvPicPr>
          <p:cNvPr id="7" name="Content Placeholder 6" descr="Bowlby Loss Sadness and Depress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2438400"/>
            <a:ext cx="20955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dirty="0" smtClean="0"/>
              <a:t>The prolonged deprivation of a young child of maternal care may have grave and far reaching effects on his character and so on the whole of his future life.  (</a:t>
            </a:r>
            <a:r>
              <a:rPr lang="en-US" sz="2200" dirty="0" err="1" smtClean="0"/>
              <a:t>Bowlby</a:t>
            </a:r>
            <a:r>
              <a:rPr lang="en-US" sz="2200" dirty="0" smtClean="0"/>
              <a:t>, </a:t>
            </a:r>
            <a:r>
              <a:rPr lang="en-US" sz="2200" i="1" dirty="0" smtClean="0"/>
              <a:t>Care and the growth of love</a:t>
            </a:r>
            <a:r>
              <a:rPr lang="en-US" sz="2200" dirty="0" smtClean="0"/>
              <a:t>, 1953)</a:t>
            </a:r>
          </a:p>
        </p:txBody>
      </p:sp>
      <p:pic>
        <p:nvPicPr>
          <p:cNvPr id="7" name="Content Placeholder 6" descr="abandoned child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948656"/>
            <a:ext cx="1789804" cy="3169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4478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1"/>
                </a:solidFill>
                <a:latin typeface="Kabel Bk BT" pitchFamily="34" charset="0"/>
              </a:rPr>
              <a:t>Attachment and Grief</a:t>
            </a:r>
            <a: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</a:b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(Johnson, </a:t>
            </a:r>
            <a:r>
              <a:rPr lang="en-US" sz="2600" b="1" i="1" dirty="0">
                <a:solidFill>
                  <a:schemeClr val="tx1"/>
                </a:solidFill>
                <a:latin typeface="Kabel Bk BT" pitchFamily="34" charset="0"/>
              </a:rPr>
              <a:t>et al., </a:t>
            </a: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2007)</a:t>
            </a:r>
            <a:endParaRPr lang="en-US" sz="2600" b="1" i="1" dirty="0">
              <a:solidFill>
                <a:schemeClr val="tx1"/>
              </a:solidFill>
              <a:latin typeface="Kabel Bk BT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High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Parental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Control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rgbClr val="FFFF00"/>
                </a:solidFill>
              </a:rPr>
              <a:t>p &lt; 0.0001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chemeClr val="accent2"/>
                </a:solidFill>
              </a:rPr>
              <a:t>       	     </a:t>
            </a:r>
            <a:r>
              <a:rPr lang="en-US" sz="2400" dirty="0" smtClean="0">
                <a:solidFill>
                  <a:schemeClr val="tx2"/>
                </a:solidFill>
              </a:rPr>
              <a:t>Complicated Grief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2000" dirty="0">
                <a:solidFill>
                  <a:schemeClr val="tx2"/>
                </a:solidFill>
              </a:rPr>
              <a:t>Low					High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endParaRPr lang="en-US" sz="1800" dirty="0">
              <a:solidFill>
                <a:srgbClr val="9900CC"/>
              </a:solidFill>
            </a:endParaRP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828800" y="4948238"/>
            <a:ext cx="6472238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77" y="0"/>
              </a:cxn>
            </a:cxnLst>
            <a:rect l="0" t="0" r="r" b="b"/>
            <a:pathLst>
              <a:path w="4077" h="11">
                <a:moveTo>
                  <a:pt x="0" y="11"/>
                </a:moveTo>
                <a:lnTo>
                  <a:pt x="4077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2590800" y="2057399"/>
            <a:ext cx="4800600" cy="2285999"/>
          </a:xfrm>
          <a:custGeom>
            <a:avLst/>
            <a:gdLst/>
            <a:ahLst/>
            <a:cxnLst>
              <a:cxn ang="0">
                <a:pos x="0" y="1039"/>
              </a:cxn>
              <a:cxn ang="0">
                <a:pos x="3050" y="0"/>
              </a:cxn>
            </a:cxnLst>
            <a:rect l="0" t="0" r="r" b="b"/>
            <a:pathLst>
              <a:path w="3050" h="1039">
                <a:moveTo>
                  <a:pt x="0" y="1039"/>
                </a:moveTo>
                <a:lnTo>
                  <a:pt x="305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4478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1"/>
                </a:solidFill>
                <a:latin typeface="Kabel Bk BT" pitchFamily="34" charset="0"/>
              </a:rPr>
              <a:t>Attachment and Grief</a:t>
            </a:r>
            <a: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</a:b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(</a:t>
            </a:r>
            <a:r>
              <a:rPr lang="en-US" sz="2600" b="1" i="1" dirty="0" err="1" smtClean="0">
                <a:solidFill>
                  <a:schemeClr val="tx1"/>
                </a:solidFill>
                <a:latin typeface="Kabel Bk BT" pitchFamily="34" charset="0"/>
              </a:rPr>
              <a:t>Vanderwerker</a:t>
            </a: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, </a:t>
            </a:r>
            <a:r>
              <a:rPr lang="en-US" sz="2600" b="1" i="1" dirty="0">
                <a:solidFill>
                  <a:schemeClr val="tx1"/>
                </a:solidFill>
                <a:latin typeface="Kabel Bk BT" pitchFamily="34" charset="0"/>
              </a:rPr>
              <a:t>et al., </a:t>
            </a: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2006)</a:t>
            </a:r>
            <a:endParaRPr lang="en-US" sz="2600" b="1" i="1" dirty="0">
              <a:solidFill>
                <a:schemeClr val="tx1"/>
              </a:solidFill>
              <a:latin typeface="Kabel Bk BT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High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Childhood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Separation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Anxiety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rgbClr val="FFFF00"/>
                </a:solidFill>
              </a:rPr>
              <a:t>p &lt; 0.05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chemeClr val="accent2"/>
                </a:solidFill>
              </a:rPr>
              <a:t>       	     </a:t>
            </a:r>
            <a:r>
              <a:rPr lang="en-US" sz="2400" dirty="0" smtClean="0">
                <a:solidFill>
                  <a:schemeClr val="tx2"/>
                </a:solidFill>
              </a:rPr>
              <a:t>Complicated Grief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2000" dirty="0">
                <a:solidFill>
                  <a:schemeClr val="tx2"/>
                </a:solidFill>
              </a:rPr>
              <a:t>Low					High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endParaRPr lang="en-US" sz="1800" dirty="0">
              <a:solidFill>
                <a:srgbClr val="9900CC"/>
              </a:solidFill>
            </a:endParaRP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828800" y="4948238"/>
            <a:ext cx="6472238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77" y="0"/>
              </a:cxn>
            </a:cxnLst>
            <a:rect l="0" t="0" r="r" b="b"/>
            <a:pathLst>
              <a:path w="4077" h="11">
                <a:moveTo>
                  <a:pt x="0" y="11"/>
                </a:moveTo>
                <a:lnTo>
                  <a:pt x="4077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2590800" y="2057399"/>
            <a:ext cx="4800600" cy="2285999"/>
          </a:xfrm>
          <a:custGeom>
            <a:avLst/>
            <a:gdLst/>
            <a:ahLst/>
            <a:cxnLst>
              <a:cxn ang="0">
                <a:pos x="0" y="1039"/>
              </a:cxn>
              <a:cxn ang="0">
                <a:pos x="3050" y="0"/>
              </a:cxn>
            </a:cxnLst>
            <a:rect l="0" t="0" r="r" b="b"/>
            <a:pathLst>
              <a:path w="3050" h="1039">
                <a:moveTo>
                  <a:pt x="0" y="1039"/>
                </a:moveTo>
                <a:lnTo>
                  <a:pt x="305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4478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1"/>
                </a:solidFill>
                <a:latin typeface="Kabel Bk BT" pitchFamily="34" charset="0"/>
              </a:rPr>
              <a:t>Attachment and Grief</a:t>
            </a:r>
            <a: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</a:b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(Silverman, </a:t>
            </a:r>
            <a:r>
              <a:rPr lang="en-US" sz="2600" b="1" i="1" dirty="0">
                <a:solidFill>
                  <a:schemeClr val="tx1"/>
                </a:solidFill>
                <a:latin typeface="Kabel Bk BT" pitchFamily="34" charset="0"/>
              </a:rPr>
              <a:t>et al., </a:t>
            </a: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2001)</a:t>
            </a:r>
            <a:endParaRPr lang="en-US" sz="2600" b="1" i="1" dirty="0">
              <a:solidFill>
                <a:schemeClr val="tx1"/>
              </a:solidFill>
              <a:latin typeface="Kabel Bk BT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High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Parental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abuse/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Death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parent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parental abuse: </a:t>
            </a:r>
            <a:r>
              <a:rPr lang="en-US" sz="1800" dirty="0" smtClean="0">
                <a:solidFill>
                  <a:srgbClr val="FFFF00"/>
                </a:solidFill>
              </a:rPr>
              <a:t>p &lt; 0.0001 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death of parent: </a:t>
            </a:r>
            <a:r>
              <a:rPr lang="en-US" sz="1800" dirty="0" smtClean="0">
                <a:solidFill>
                  <a:srgbClr val="FFFF00"/>
                </a:solidFill>
              </a:rPr>
              <a:t>p &lt; .01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chemeClr val="accent2"/>
                </a:solidFill>
              </a:rPr>
              <a:t>       	     </a:t>
            </a:r>
            <a:r>
              <a:rPr lang="en-US" sz="2400" dirty="0" smtClean="0">
                <a:solidFill>
                  <a:schemeClr val="tx2"/>
                </a:solidFill>
              </a:rPr>
              <a:t>Traumatic Grief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2000" dirty="0">
                <a:solidFill>
                  <a:schemeClr val="tx2"/>
                </a:solidFill>
              </a:rPr>
              <a:t>Low					High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endParaRPr lang="en-US" sz="1800" dirty="0">
              <a:solidFill>
                <a:srgbClr val="9900CC"/>
              </a:solidFill>
            </a:endParaRP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828800" y="4948238"/>
            <a:ext cx="6472238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77" y="0"/>
              </a:cxn>
            </a:cxnLst>
            <a:rect l="0" t="0" r="r" b="b"/>
            <a:pathLst>
              <a:path w="4077" h="11">
                <a:moveTo>
                  <a:pt x="0" y="11"/>
                </a:moveTo>
                <a:lnTo>
                  <a:pt x="4077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2590800" y="2057399"/>
            <a:ext cx="4800600" cy="2285999"/>
          </a:xfrm>
          <a:custGeom>
            <a:avLst/>
            <a:gdLst/>
            <a:ahLst/>
            <a:cxnLst>
              <a:cxn ang="0">
                <a:pos x="0" y="1039"/>
              </a:cxn>
              <a:cxn ang="0">
                <a:pos x="3050" y="0"/>
              </a:cxn>
            </a:cxnLst>
            <a:rect l="0" t="0" r="r" b="b"/>
            <a:pathLst>
              <a:path w="3050" h="1039">
                <a:moveTo>
                  <a:pt x="0" y="1039"/>
                </a:moveTo>
                <a:lnTo>
                  <a:pt x="305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3008313" cy="1162050"/>
          </a:xfrm>
        </p:spPr>
        <p:txBody>
          <a:bodyPr/>
          <a:lstStyle/>
          <a:p>
            <a:pPr algn="r"/>
            <a:r>
              <a:rPr lang="en-US" sz="2400" dirty="0" smtClean="0"/>
              <a:t>“</a:t>
            </a:r>
            <a:r>
              <a:rPr lang="en-US" sz="2400" dirty="0" err="1" smtClean="0"/>
              <a:t>fMRI</a:t>
            </a:r>
            <a:r>
              <a:rPr lang="en-US" sz="2400" dirty="0" smtClean="0"/>
              <a:t>”: </a:t>
            </a:r>
            <a:r>
              <a:rPr lang="en-US" sz="2400" u="sng" dirty="0" smtClean="0"/>
              <a:t>f</a:t>
            </a:r>
            <a:r>
              <a:rPr lang="en-US" sz="2400" dirty="0" smtClean="0"/>
              <a:t>unctional </a:t>
            </a:r>
            <a:r>
              <a:rPr lang="en-US" sz="2400" u="sng" dirty="0" smtClean="0"/>
              <a:t>M</a:t>
            </a:r>
            <a:r>
              <a:rPr lang="en-US" sz="2400" dirty="0" smtClean="0"/>
              <a:t>agnetic 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u="sng" dirty="0" smtClean="0"/>
              <a:t>R</a:t>
            </a:r>
            <a:r>
              <a:rPr lang="en-US" sz="2400" dirty="0" smtClean="0"/>
              <a:t>esonance </a:t>
            </a:r>
            <a:r>
              <a:rPr lang="en-US" sz="2400" u="sng" dirty="0" smtClean="0"/>
              <a:t>I</a:t>
            </a:r>
            <a:r>
              <a:rPr lang="en-US" sz="2400" dirty="0" smtClean="0"/>
              <a:t>maging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Image: </a:t>
            </a:r>
            <a:r>
              <a:rPr lang="en-US" sz="2000" dirty="0" smtClean="0"/>
              <a:t> blood flow to local blood vessels during neural brain activity</a:t>
            </a:r>
          </a:p>
          <a:p>
            <a:endParaRPr lang="he-IL" sz="2000" i="1" dirty="0" smtClean="0"/>
          </a:p>
          <a:p>
            <a:r>
              <a:rPr lang="en-US" sz="2000" i="1" dirty="0" smtClean="0"/>
              <a:t>marker</a:t>
            </a:r>
            <a:r>
              <a:rPr lang="en-US" sz="2000" dirty="0" smtClean="0"/>
              <a:t>: change in level of </a:t>
            </a:r>
            <a:r>
              <a:rPr lang="en-US" sz="2000" dirty="0" err="1" smtClean="0"/>
              <a:t>deoxyhemoglobin</a:t>
            </a:r>
            <a:r>
              <a:rPr lang="en-US" sz="2000" dirty="0" smtClean="0"/>
              <a:t> (purple-blue, iron-containing hemoglobin without oxygen) </a:t>
            </a:r>
          </a:p>
          <a:p>
            <a:endParaRPr lang="he-IL" sz="2000" i="1" dirty="0" smtClean="0"/>
          </a:p>
          <a:p>
            <a:r>
              <a:rPr lang="en-US" sz="2000" i="1" dirty="0" smtClean="0"/>
              <a:t>BOLD (blood-oxygenation dependent level):</a:t>
            </a:r>
            <a:r>
              <a:rPr lang="en-US" sz="2000" dirty="0" smtClean="0"/>
              <a:t> image intensity that varies with the </a:t>
            </a:r>
            <a:r>
              <a:rPr lang="en-US" sz="2000" dirty="0" err="1" smtClean="0"/>
              <a:t>deoxyhemoglobin</a:t>
            </a:r>
            <a:r>
              <a:rPr lang="en-US" sz="2000" dirty="0" smtClean="0"/>
              <a:t> content in blood</a:t>
            </a:r>
          </a:p>
          <a:p>
            <a:endParaRPr lang="he-IL" sz="20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Functional connectivity</a:t>
            </a:r>
            <a:r>
              <a:rPr lang="en-US" sz="2000" dirty="0" smtClean="0"/>
              <a:t>: the assumed relationship between remote brain regions activated during a mental event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1"/>
            <a:ext cx="28194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MRI entranc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95600"/>
            <a:ext cx="220133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Brain imaging and grief </a:t>
            </a:r>
            <a:br>
              <a:rPr lang="en-US" sz="4000" dirty="0"/>
            </a:br>
            <a:r>
              <a:rPr lang="en-US" sz="2400" dirty="0" smtClean="0"/>
              <a:t>(</a:t>
            </a:r>
            <a:r>
              <a:rPr lang="en-US" sz="2400" i="1" dirty="0" err="1" smtClean="0"/>
              <a:t>Gundel</a:t>
            </a:r>
            <a:r>
              <a:rPr lang="en-US" sz="2400" i="1" dirty="0" smtClean="0"/>
              <a:t>, et al., 2003)</a:t>
            </a:r>
            <a:br>
              <a:rPr lang="en-US" sz="2400" i="1" dirty="0" smtClean="0"/>
            </a:br>
            <a:r>
              <a:rPr lang="en-US" sz="2400" i="1" dirty="0" smtClean="0"/>
              <a:t>(O’Connor, 2005)</a:t>
            </a:r>
            <a:endParaRPr lang="en-US" sz="4000" dirty="0"/>
          </a:p>
        </p:txBody>
      </p:sp>
      <p:pic>
        <p:nvPicPr>
          <p:cNvPr id="35851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743200"/>
            <a:ext cx="2362200" cy="2091531"/>
          </a:xfrm>
          <a:noFill/>
          <a:ln/>
        </p:spPr>
      </p:pic>
      <p:sp>
        <p:nvSpPr>
          <p:cNvPr id="35868" name="Rectangle 28"/>
          <p:cNvSpPr>
            <a:spLocks noGrp="1" noChangeArrowheads="1"/>
          </p:cNvSpPr>
          <p:nvPr>
            <p:ph sz="half" idx="2"/>
          </p:nvPr>
        </p:nvSpPr>
        <p:spPr>
          <a:xfrm>
            <a:off x="4114800" y="2743200"/>
            <a:ext cx="4572000" cy="3352800"/>
          </a:xfrm>
        </p:spPr>
        <p:txBody>
          <a:bodyPr/>
          <a:lstStyle/>
          <a:p>
            <a:r>
              <a:rPr lang="en-US" sz="2000" dirty="0" err="1"/>
              <a:t>fMRI</a:t>
            </a:r>
            <a:r>
              <a:rPr lang="en-US" sz="2000" dirty="0"/>
              <a:t>: </a:t>
            </a:r>
          </a:p>
          <a:p>
            <a:r>
              <a:rPr lang="en-US" sz="2000" dirty="0" smtClean="0"/>
              <a:t>60 Photos (15 x 4):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i="1" dirty="0"/>
              <a:t>~ Deceased / Stranger</a:t>
            </a:r>
          </a:p>
          <a:p>
            <a:pPr>
              <a:buFont typeface="Wingdings" pitchFamily="2" charset="2"/>
              <a:buNone/>
            </a:pPr>
            <a:r>
              <a:rPr lang="en-US" sz="2000" b="1" i="1" dirty="0"/>
              <a:t>	~ Grief word / Neutral word</a:t>
            </a:r>
          </a:p>
          <a:p>
            <a:r>
              <a:rPr lang="en-US" sz="2000" dirty="0"/>
              <a:t>Posterior </a:t>
            </a:r>
            <a:r>
              <a:rPr lang="en-US" sz="2000" dirty="0" err="1" smtClean="0"/>
              <a:t>Cingulate</a:t>
            </a:r>
            <a:r>
              <a:rPr lang="en-US" sz="2000" dirty="0" smtClean="0"/>
              <a:t> Cortex, ACC, </a:t>
            </a:r>
            <a:r>
              <a:rPr lang="en-US" sz="2000" dirty="0" err="1" smtClean="0"/>
              <a:t>Insula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College students?</a:t>
            </a:r>
            <a:endParaRPr lang="en-US" sz="3600" dirty="0"/>
          </a:p>
        </p:txBody>
      </p:sp>
      <p:pic>
        <p:nvPicPr>
          <p:cNvPr id="5" name="Content Placeholder 4" descr="college male cry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3553752" cy="2362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93% (male and female) report that they have been spurned by someone whom they have passionately loved.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(</a:t>
            </a:r>
            <a:r>
              <a:rPr lang="en-US" sz="1600" i="1" dirty="0" err="1" smtClean="0"/>
              <a:t>Baumeister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Wotman</a:t>
            </a:r>
            <a:r>
              <a:rPr lang="en-US" sz="1600" i="1" dirty="0" smtClean="0"/>
              <a:t>, &amp; Stillwell, 1993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ACC PCC amygdala PAG medial lateral vi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838200"/>
            <a:ext cx="6310313" cy="40260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953000"/>
            <a:ext cx="5449888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ACC, PCC, Amygdala, PAG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1828800" y="304800"/>
            <a:ext cx="5486400" cy="41148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52600" y="5562600"/>
            <a:ext cx="5486400" cy="8048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8229600" cy="1371600"/>
          </a:xfrm>
        </p:spPr>
        <p:txBody>
          <a:bodyPr/>
          <a:lstStyle/>
          <a:p>
            <a:r>
              <a:rPr lang="en-US" sz="2800" dirty="0" err="1" smtClean="0"/>
              <a:t>Insula</a:t>
            </a:r>
            <a:r>
              <a:rPr lang="en-US" sz="2800" dirty="0" smtClean="0"/>
              <a:t>  (</a:t>
            </a:r>
            <a:r>
              <a:rPr lang="en-US" sz="2800" dirty="0" smtClean="0">
                <a:solidFill>
                  <a:srgbClr val="E8D29C"/>
                </a:solidFill>
              </a:rPr>
              <a:t>brown) 		   </a:t>
            </a:r>
            <a:r>
              <a:rPr lang="en-US" sz="2800" dirty="0" smtClean="0"/>
              <a:t>ACC (</a:t>
            </a:r>
            <a:r>
              <a:rPr lang="en-US" sz="2800" dirty="0" smtClean="0">
                <a:solidFill>
                  <a:srgbClr val="FFFF00"/>
                </a:solidFill>
              </a:rPr>
              <a:t>yellow</a:t>
            </a:r>
            <a:r>
              <a:rPr lang="en-US" sz="2800" dirty="0" smtClean="0"/>
              <a:t>) 	</a:t>
            </a:r>
            <a:endParaRPr lang="en-US" sz="2800" dirty="0"/>
          </a:p>
        </p:txBody>
      </p:sp>
      <p:pic>
        <p:nvPicPr>
          <p:cNvPr id="5" name="Content Placeholder 4" descr="Brain Anterior Cingulate Cortex insula coronal vie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2819400" cy="3389278"/>
          </a:xfrm>
        </p:spPr>
      </p:pic>
      <p:pic>
        <p:nvPicPr>
          <p:cNvPr id="6" name="Content Placeholder 5" descr="Brain insula NY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219200"/>
            <a:ext cx="2518172" cy="3289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limbic system anatom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5630740" cy="3867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5105400"/>
            <a:ext cx="5486400" cy="566738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Limbic System</a:t>
            </a:r>
            <a:endParaRPr lang="en-US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1905000" y="457200"/>
            <a:ext cx="5486400" cy="41148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28800" y="5334000"/>
            <a:ext cx="6324600" cy="838200"/>
          </a:xfrm>
        </p:spPr>
        <p:txBody>
          <a:bodyPr/>
          <a:lstStyle/>
          <a:p>
            <a:r>
              <a:rPr lang="en-US" sz="2400" i="1" dirty="0" smtClean="0"/>
              <a:t>      </a:t>
            </a:r>
          </a:p>
          <a:p>
            <a:r>
              <a:rPr lang="en-US" sz="2400" i="1" dirty="0" smtClean="0"/>
              <a:t>   Pons   Cerebellum	         Amygdala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solateral-prefrontal-corte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066800"/>
            <a:ext cx="4648200" cy="432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Functional connectivity in grief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500" i="1" dirty="0" smtClean="0"/>
              <a:t>(Freed et al., 2009)</a:t>
            </a:r>
            <a:endParaRPr lang="en-US" sz="2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sz="3000" dirty="0" smtClean="0"/>
              <a:t>DL-PFC	</a:t>
            </a:r>
            <a:r>
              <a:rPr lang="en-US" dirty="0" smtClean="0"/>
              <a:t>	  </a:t>
            </a:r>
            <a:r>
              <a:rPr lang="en-US" sz="3000" dirty="0" err="1" smtClean="0"/>
              <a:t>Amygdala</a:t>
            </a:r>
            <a:r>
              <a:rPr lang="en-US" dirty="0" smtClean="0"/>
              <a:t>		</a:t>
            </a:r>
            <a:r>
              <a:rPr lang="en-US" sz="3000" dirty="0" err="1" smtClean="0"/>
              <a:t>rACC</a:t>
            </a:r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DLPFC mediates </a:t>
            </a:r>
            <a:r>
              <a:rPr lang="en-US" sz="2400" dirty="0" err="1" smtClean="0"/>
              <a:t>amygdala</a:t>
            </a:r>
            <a:r>
              <a:rPr lang="en-US" sz="2400" dirty="0" smtClean="0"/>
              <a:t> distress </a:t>
            </a:r>
          </a:p>
          <a:p>
            <a:pPr lvl="1"/>
            <a:r>
              <a:rPr lang="en-US" sz="2000" dirty="0" smtClean="0"/>
              <a:t>(attention to grief words)</a:t>
            </a:r>
          </a:p>
          <a:p>
            <a:r>
              <a:rPr lang="en-US" sz="2400" dirty="0" err="1" smtClean="0"/>
              <a:t>rACC</a:t>
            </a:r>
            <a:r>
              <a:rPr lang="en-US" sz="2400" dirty="0" smtClean="0"/>
              <a:t> mediates </a:t>
            </a:r>
            <a:r>
              <a:rPr lang="en-US" sz="2400" dirty="0" err="1" smtClean="0"/>
              <a:t>amygdala</a:t>
            </a:r>
            <a:r>
              <a:rPr lang="en-US" sz="2400" dirty="0" smtClean="0"/>
              <a:t> distress </a:t>
            </a:r>
          </a:p>
          <a:p>
            <a:pPr lvl="1"/>
            <a:r>
              <a:rPr lang="en-US" sz="2000" dirty="0" smtClean="0"/>
              <a:t>(emotion in grief memories)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514600" cy="22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62200"/>
            <a:ext cx="2768711" cy="220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200"/>
            <a:ext cx="2549235" cy="219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Social exclusion activates PAG and Dorsal ACC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(</a:t>
            </a:r>
            <a:r>
              <a:rPr lang="en-US" sz="2400" b="1" i="1" dirty="0" err="1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Panksepp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, 1998)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(</a:t>
            </a:r>
            <a:r>
              <a:rPr lang="en-US" sz="2400" b="1" i="1" dirty="0" err="1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Eisenberger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Kabel Bk BT" pitchFamily="34" charset="0"/>
              </a:rPr>
              <a:t>, et al., 2003)</a:t>
            </a:r>
            <a:endParaRPr lang="en-US" sz="2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endParaRPr lang="en-US" dirty="0"/>
          </a:p>
          <a:p>
            <a:pPr>
              <a:buFontTx/>
              <a:buNone/>
            </a:pPr>
            <a:r>
              <a:rPr lang="en-US" sz="2400" i="1" dirty="0"/>
              <a:t>Hi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Feeling </a:t>
            </a:r>
          </a:p>
          <a:p>
            <a:pPr>
              <a:buFontTx/>
              <a:buNone/>
            </a:pPr>
            <a:r>
              <a:rPr lang="en-US" sz="2400" dirty="0" smtClean="0"/>
              <a:t>distressed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400" i="1" dirty="0"/>
              <a:t>Low</a:t>
            </a:r>
          </a:p>
          <a:p>
            <a:pPr lvl="1"/>
            <a:endParaRPr lang="en-US" dirty="0"/>
          </a:p>
          <a:p>
            <a:pPr lvl="3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      </a:t>
            </a:r>
            <a:r>
              <a:rPr lang="en-US" sz="2800" dirty="0" smtClean="0"/>
              <a:t>Social Acceptance</a:t>
            </a:r>
            <a:r>
              <a:rPr lang="en-US" sz="2400" dirty="0"/>
              <a:t>		</a:t>
            </a:r>
            <a:endParaRPr lang="en-US" sz="2400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09800" y="21336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Periaqueductal</a:t>
            </a:r>
            <a:r>
              <a:rPr lang="en-US" dirty="0" smtClean="0"/>
              <a:t> Gray (PAG)</a:t>
            </a:r>
            <a:endParaRPr lang="en-US" dirty="0"/>
          </a:p>
        </p:txBody>
      </p:sp>
      <p:pic>
        <p:nvPicPr>
          <p:cNvPr id="4" name="Content Placeholder 3" descr="PA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1" y="2318309"/>
            <a:ext cx="3429000" cy="2441448"/>
          </a:xfrm>
        </p:spPr>
      </p:pic>
      <p:sp>
        <p:nvSpPr>
          <p:cNvPr id="5" name="Rectangle 4"/>
          <p:cNvSpPr/>
          <p:nvPr/>
        </p:nvSpPr>
        <p:spPr>
          <a:xfrm>
            <a:off x="1600200" y="5562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Section through  superior </a:t>
            </a:r>
            <a:r>
              <a:rPr lang="en-US" dirty="0" err="1" smtClean="0"/>
              <a:t>colliculus</a:t>
            </a:r>
            <a:r>
              <a:rPr lang="en-US" dirty="0" smtClean="0"/>
              <a:t> showing path of </a:t>
            </a:r>
            <a:r>
              <a:rPr lang="en-US" dirty="0" err="1" smtClean="0"/>
              <a:t>oculomotor</a:t>
            </a:r>
            <a:r>
              <a:rPr lang="en-US" dirty="0" smtClean="0"/>
              <a:t> nerve  (midbrain)</a:t>
            </a:r>
            <a:endParaRPr lang="en-US" dirty="0"/>
          </a:p>
        </p:txBody>
      </p:sp>
      <p:pic>
        <p:nvPicPr>
          <p:cNvPr id="6" name="Picture 5" descr="MRI scan of brain top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179383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4478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1"/>
                </a:solidFill>
                <a:latin typeface="Kabel Bk BT" pitchFamily="34" charset="0"/>
              </a:rPr>
              <a:t>A reward factor with grief?</a:t>
            </a:r>
            <a: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Kabel Bk BT" pitchFamily="34" charset="0"/>
              </a:rPr>
            </a:b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(O’Connor, </a:t>
            </a:r>
            <a:r>
              <a:rPr lang="en-US" sz="2600" b="1" i="1" dirty="0">
                <a:solidFill>
                  <a:schemeClr val="tx1"/>
                </a:solidFill>
                <a:latin typeface="Kabel Bk BT" pitchFamily="34" charset="0"/>
              </a:rPr>
              <a:t>et al., </a:t>
            </a:r>
            <a:r>
              <a:rPr lang="en-US" sz="2600" b="1" i="1" dirty="0" smtClean="0">
                <a:solidFill>
                  <a:schemeClr val="tx1"/>
                </a:solidFill>
                <a:latin typeface="Kabel Bk BT" pitchFamily="34" charset="0"/>
              </a:rPr>
              <a:t>2008)</a:t>
            </a:r>
            <a:endParaRPr lang="en-US" sz="2600" b="1" i="1" dirty="0">
              <a:solidFill>
                <a:schemeClr val="tx1"/>
              </a:solidFill>
              <a:latin typeface="Kabel Bk BT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High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Nucl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Accumb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activity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r>
              <a:rPr lang="en-US" sz="2100" dirty="0" smtClean="0">
                <a:solidFill>
                  <a:schemeClr val="tx2"/>
                </a:solidFill>
              </a:rPr>
              <a:t>	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100" dirty="0" smtClean="0">
                <a:solidFill>
                  <a:schemeClr val="tx2"/>
                </a:solidFill>
              </a:rPr>
              <a:t>Grief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r>
              <a:rPr lang="en-US" sz="2000" dirty="0">
                <a:solidFill>
                  <a:schemeClr val="tx2"/>
                </a:solidFill>
              </a:rPr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	</a:t>
            </a:r>
            <a:endParaRPr lang="en-US" sz="1800" dirty="0">
              <a:solidFill>
                <a:srgbClr val="9900CC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905000" y="1905000"/>
          <a:ext cx="55626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5105400"/>
            <a:ext cx="5486400" cy="566738"/>
          </a:xfrm>
        </p:spPr>
        <p:txBody>
          <a:bodyPr/>
          <a:lstStyle/>
          <a:p>
            <a:pPr algn="ctr"/>
            <a:r>
              <a:rPr lang="en-US" sz="2400" dirty="0" smtClean="0"/>
              <a:t>Reward Pathways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5000" y="5867400"/>
            <a:ext cx="5486400" cy="533400"/>
          </a:xfrm>
        </p:spPr>
        <p:txBody>
          <a:bodyPr/>
          <a:lstStyle/>
          <a:p>
            <a:pPr algn="ctr"/>
            <a:r>
              <a:rPr lang="en-US" sz="2400" dirty="0" smtClean="0"/>
              <a:t>Cerebral cortex -&gt; VTA -&gt;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dopmine</a:t>
            </a:r>
            <a:r>
              <a:rPr lang="en-US" sz="2400" dirty="0" smtClean="0"/>
              <a:t> -&gt; </a:t>
            </a:r>
            <a:r>
              <a:rPr lang="en-US" sz="2400" dirty="0" err="1" smtClean="0"/>
              <a:t>nucelus</a:t>
            </a:r>
            <a:r>
              <a:rPr lang="en-US" sz="2400" dirty="0" smtClean="0"/>
              <a:t> </a:t>
            </a:r>
            <a:r>
              <a:rPr lang="en-US" sz="2400" dirty="0" err="1" smtClean="0"/>
              <a:t>accumbens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2" name="Picture Placeholder 11" descr="Brain nucleus accumbens VTA  pleasure cent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67" r="367"/>
          <a:stretch>
            <a:fillRect/>
          </a:stretch>
        </p:blipFill>
        <p:spPr>
          <a:xfrm>
            <a:off x="1676400" y="457200"/>
            <a:ext cx="5687371" cy="472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09600" y="304800"/>
            <a:ext cx="7772400" cy="1828800"/>
          </a:xfrm>
        </p:spPr>
        <p:txBody>
          <a:bodyPr/>
          <a:lstStyle/>
          <a:p>
            <a:r>
              <a:rPr lang="en-US" dirty="0" smtClean="0"/>
              <a:t>“Normalizing”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“This is probably not depression; </a:t>
            </a:r>
            <a:br>
              <a:rPr lang="en-US" dirty="0" smtClean="0"/>
            </a:br>
            <a:r>
              <a:rPr lang="en-US" dirty="0" smtClean="0"/>
              <a:t>you are grieving!”</a:t>
            </a:r>
            <a:endParaRPr lang="en-US" dirty="0"/>
          </a:p>
        </p:txBody>
      </p:sp>
      <p:pic>
        <p:nvPicPr>
          <p:cNvPr id="8" name="Picture 7" descr="bell curve distrib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981200"/>
            <a:ext cx="3657600" cy="246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Grief on the campus</a:t>
            </a:r>
            <a:br>
              <a:rPr lang="en-US" smtClean="0"/>
            </a:br>
            <a:r>
              <a:rPr lang="en-US" sz="2400" smtClean="0"/>
              <a:t>(disenfranchised? often not “finite”)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Loss of family… (separation anxiety)</a:t>
            </a:r>
          </a:p>
          <a:p>
            <a:r>
              <a:rPr lang="en-US" sz="2000" dirty="0" smtClean="0"/>
              <a:t>Loss of place… (home ~ country)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partner… (dating…  93% spurned)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identity (e.g., as athlete, good student)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child (abortion, adoption)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health (std; other illnesses)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family member/friend (death, divorce, prison, mental illness)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“parent I never had…”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trust… belief in meaningful, predictable world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SJFC 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905000"/>
            <a:ext cx="1828800" cy="1828800"/>
          </a:xfrm>
          <a:prstGeom prst="rect">
            <a:avLst/>
          </a:prstGeom>
          <a:noFill/>
          <a:effectLst>
            <a:outerShdw blurRad="12700"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“…working through…”</a:t>
            </a:r>
            <a:endParaRPr lang="en-US" sz="4200" dirty="0"/>
          </a:p>
        </p:txBody>
      </p:sp>
      <p:pic>
        <p:nvPicPr>
          <p:cNvPr id="6" name="Content Placeholder 5" descr="psychiatrist couch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1" y="2209800"/>
            <a:ext cx="2971800" cy="2756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Journaling: bereaved HIV partners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Pennebaker</a:t>
            </a:r>
            <a:r>
              <a:rPr lang="en-US" sz="2400" i="1" dirty="0" smtClean="0"/>
              <a:t> et al., 1997)</a:t>
            </a:r>
            <a:endParaRPr lang="en-US" sz="2400" i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High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Low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low       adjustment       high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Cognitive change </a:t>
            </a:r>
          </a:p>
          <a:p>
            <a:pPr>
              <a:buNone/>
            </a:pPr>
            <a:r>
              <a:rPr lang="en-US" sz="1800" dirty="0" smtClean="0"/>
              <a:t>Emotional expression</a:t>
            </a:r>
            <a:endParaRPr lang="en-US" sz="18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266700" y="35433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524000" y="480060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828800" y="2667000"/>
            <a:ext cx="2286000" cy="137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971800" y="5943600"/>
            <a:ext cx="11430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971800" y="5638800"/>
            <a:ext cx="1143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828800" y="4343400"/>
            <a:ext cx="2514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pic>
        <p:nvPicPr>
          <p:cNvPr id="15" name="Content Placeholder 14" descr="journal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2226469" cy="167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Existential reconstruction: </a:t>
            </a:r>
            <a:br>
              <a:rPr lang="en-US" sz="3200" dirty="0" smtClean="0"/>
            </a:br>
            <a:r>
              <a:rPr lang="en-US" sz="2400" dirty="0" err="1" smtClean="0"/>
              <a:t>Frankl’s</a:t>
            </a:r>
            <a:r>
              <a:rPr lang="en-US" sz="2400" dirty="0" smtClean="0"/>
              <a:t> (1962)  “tragic optimism”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Gillies</a:t>
            </a:r>
            <a:r>
              <a:rPr lang="en-US" sz="1800" dirty="0" smtClean="0"/>
              <a:t> and </a:t>
            </a:r>
            <a:r>
              <a:rPr lang="en-US" sz="1800" dirty="0" err="1" smtClean="0"/>
              <a:t>Neimeyer</a:t>
            </a:r>
            <a:r>
              <a:rPr lang="en-US" sz="1800" dirty="0" smtClean="0"/>
              <a:t>, 2006; Stark, 1994; Edmonds and Hooker,  1992)</a:t>
            </a:r>
            <a:endParaRPr lang="en-US" sz="1800" i="1" dirty="0"/>
          </a:p>
        </p:txBody>
      </p:sp>
      <p:pic>
        <p:nvPicPr>
          <p:cNvPr id="11" name="Content Placeholder 10" descr="inter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559050"/>
            <a:ext cx="3810000" cy="295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z="3600" dirty="0" smtClean="0"/>
              <a:t>Dual Process Model of Grieving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Stroebe</a:t>
            </a:r>
            <a:r>
              <a:rPr lang="en-US" sz="2400" i="1" dirty="0" smtClean="0"/>
              <a:t> &amp; </a:t>
            </a:r>
            <a:r>
              <a:rPr lang="en-US" sz="2400" i="1" dirty="0" err="1" smtClean="0"/>
              <a:t>Schut</a:t>
            </a:r>
            <a:r>
              <a:rPr lang="en-US" sz="2400" i="1" dirty="0" smtClean="0"/>
              <a:t>, 1999)</a:t>
            </a:r>
            <a:endParaRPr lang="en-US" sz="2400" i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				  “Oscillation”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Confrontation  				Avoidance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" name="Picture 12" descr="pendul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4290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 ???</a:t>
            </a:r>
            <a:endParaRPr lang="en-US" dirty="0"/>
          </a:p>
        </p:txBody>
      </p:sp>
      <p:pic>
        <p:nvPicPr>
          <p:cNvPr id="16" name="Content Placeholder 15" descr="medictaions 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752600"/>
            <a:ext cx="1333500" cy="1619250"/>
          </a:xfr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</a:p>
          <a:p>
            <a:pPr lvl="1"/>
            <a:r>
              <a:rPr lang="en-US" dirty="0" smtClean="0"/>
              <a:t>Dopamine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Nortriptyline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Meditation</a:t>
            </a:r>
          </a:p>
          <a:p>
            <a:pPr lvl="1"/>
            <a:r>
              <a:rPr lang="en-US" dirty="0" smtClean="0"/>
              <a:t>Yoga</a:t>
            </a:r>
          </a:p>
          <a:p>
            <a:pPr lvl="1"/>
            <a:r>
              <a:rPr lang="en-US" dirty="0" smtClean="0"/>
              <a:t>Relaxation training</a:t>
            </a:r>
            <a:endParaRPr lang="en-US" dirty="0"/>
          </a:p>
        </p:txBody>
      </p:sp>
      <p:pic>
        <p:nvPicPr>
          <p:cNvPr id="19" name="Picture 18" descr="Yoga medi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810000"/>
            <a:ext cx="129794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838200" y="457200"/>
            <a:ext cx="7772400" cy="1828800"/>
          </a:xfrm>
        </p:spPr>
        <p:txBody>
          <a:bodyPr/>
          <a:lstStyle/>
          <a:p>
            <a:r>
              <a:rPr lang="en-US" dirty="0" smtClean="0"/>
              <a:t>Honoring the grief…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828800" y="4876800"/>
            <a:ext cx="5715000" cy="838200"/>
          </a:xfrm>
        </p:spPr>
        <p:txBody>
          <a:bodyPr/>
          <a:lstStyle/>
          <a:p>
            <a:r>
              <a:rPr lang="en-US" dirty="0" smtClean="0"/>
              <a:t>Lasting connections </a:t>
            </a:r>
            <a:endParaRPr lang="en-US" dirty="0"/>
          </a:p>
        </p:txBody>
      </p:sp>
      <p:pic>
        <p:nvPicPr>
          <p:cNvPr id="12" name="Picture 11" descr="Jigsaw pieces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362200"/>
            <a:ext cx="202882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228600"/>
            <a:ext cx="7772400" cy="1828800"/>
          </a:xfrm>
        </p:spPr>
        <p:txBody>
          <a:bodyPr/>
          <a:lstStyle/>
          <a:p>
            <a:r>
              <a:rPr lang="en-US" sz="4000" dirty="0" smtClean="0"/>
              <a:t>Tears of sadness/joy?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http://www.youtube.com/watch_popup?v=hkGzqpGx1KU</a:t>
            </a:r>
            <a:endParaRPr lang="en-US" sz="1200" dirty="0"/>
          </a:p>
        </p:txBody>
      </p:sp>
      <p:pic>
        <p:nvPicPr>
          <p:cNvPr id="5" name="Content Placeholder 4" descr="coming home from war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819400" y="2209800"/>
            <a:ext cx="3276600" cy="218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Grief that doesn’t go away</a:t>
            </a:r>
            <a:endParaRPr lang="en-US" dirty="0"/>
          </a:p>
        </p:txBody>
      </p:sp>
      <p:pic>
        <p:nvPicPr>
          <p:cNvPr id="6" name="Content Placeholder 5" descr="yearning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048000"/>
            <a:ext cx="2867025" cy="1922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1828800"/>
          </a:xfrm>
        </p:spPr>
        <p:txBody>
          <a:bodyPr/>
          <a:lstStyle/>
          <a:p>
            <a:r>
              <a:rPr lang="en-US" sz="3400" b="1" i="1" dirty="0" smtClean="0">
                <a:latin typeface="Comic Sans MS" pitchFamily="66" charset="0"/>
              </a:rPr>
              <a:t>“Most</a:t>
            </a:r>
            <a:r>
              <a:rPr lang="en-US" sz="3400" b="1" i="1" dirty="0">
                <a:latin typeface="Comic Sans MS" pitchFamily="66" charset="0"/>
              </a:rPr>
              <a:t>, if not all, people </a:t>
            </a:r>
            <a:r>
              <a:rPr lang="en-US" sz="3400" b="1" i="1" u="sng" dirty="0">
                <a:latin typeface="Comic Sans MS" pitchFamily="66" charset="0"/>
              </a:rPr>
              <a:t>never </a:t>
            </a:r>
            <a:r>
              <a:rPr lang="en-US" sz="3400" b="1" i="1" dirty="0">
                <a:latin typeface="Comic Sans MS" pitchFamily="66" charset="0"/>
              </a:rPr>
              <a:t>totally resolve their grief</a:t>
            </a:r>
            <a:r>
              <a:rPr lang="en-US" sz="3400" dirty="0">
                <a:latin typeface="Comic Sans MS" pitchFamily="66" charset="0"/>
              </a:rPr>
              <a:t> .”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/>
          <a:p>
            <a:r>
              <a:rPr lang="en-US" sz="2000" dirty="0" err="1" smtClean="0"/>
              <a:t>Ziskook</a:t>
            </a:r>
            <a:r>
              <a:rPr lang="en-US" sz="2000" dirty="0"/>
              <a:t>, S. &amp; </a:t>
            </a:r>
            <a:r>
              <a:rPr lang="en-US" sz="2000" dirty="0" err="1"/>
              <a:t>DeVaul</a:t>
            </a:r>
            <a:r>
              <a:rPr lang="en-US" sz="2000" dirty="0"/>
              <a:t> R. (1985</a:t>
            </a:r>
            <a:r>
              <a:rPr lang="en-US" sz="2000" i="1" dirty="0"/>
              <a:t>).  </a:t>
            </a:r>
            <a:r>
              <a:rPr lang="en-US" sz="2000" dirty="0"/>
              <a:t>Unresolved </a:t>
            </a:r>
            <a:r>
              <a:rPr lang="en-US" sz="2000" dirty="0" smtClean="0"/>
              <a:t>Grief. </a:t>
            </a:r>
            <a:r>
              <a:rPr lang="en-US" sz="2000" i="1" dirty="0" smtClean="0"/>
              <a:t>American </a:t>
            </a:r>
            <a:r>
              <a:rPr lang="en-US" sz="2000" i="1" dirty="0"/>
              <a:t>Journal of Psychoanalysis, 45</a:t>
            </a:r>
            <a:r>
              <a:rPr lang="en-US" sz="2000" dirty="0"/>
              <a:t>, </a:t>
            </a:r>
            <a:r>
              <a:rPr lang="en-US" sz="2000" dirty="0" smtClean="0"/>
              <a:t>370-379.</a:t>
            </a:r>
            <a:endParaRPr lang="en-US" dirty="0"/>
          </a:p>
        </p:txBody>
      </p:sp>
      <p:pic>
        <p:nvPicPr>
          <p:cNvPr id="4" name="Picture 3" descr="yearn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91000"/>
            <a:ext cx="284078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statements</a:t>
            </a:r>
          </a:p>
          <a:p>
            <a:r>
              <a:rPr lang="en-US" dirty="0" smtClean="0"/>
              <a:t>Models of grief</a:t>
            </a:r>
          </a:p>
          <a:p>
            <a:r>
              <a:rPr lang="en-US" dirty="0" err="1" smtClean="0"/>
              <a:t>fMRI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Clinical interventions</a:t>
            </a:r>
          </a:p>
          <a:p>
            <a:r>
              <a:rPr lang="en-US" dirty="0" smtClean="0"/>
              <a:t>Future?</a:t>
            </a:r>
            <a:endParaRPr lang="en-US" dirty="0"/>
          </a:p>
        </p:txBody>
      </p:sp>
      <p:pic>
        <p:nvPicPr>
          <p:cNvPr id="4" name="Picture 3" descr="document_(t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590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Lucida Bright" pitchFamily="18" charset="0"/>
              </a:rPr>
              <a:t>“I’ll never get over losing you”</a:t>
            </a:r>
            <a:br>
              <a:rPr lang="en-US" sz="3200" dirty="0" smtClean="0">
                <a:latin typeface="Lucida Bright" pitchFamily="18" charset="0"/>
              </a:rPr>
            </a:br>
            <a:r>
              <a:rPr lang="en-US" sz="2400" i="1" dirty="0" smtClean="0"/>
              <a:t>  (Randy Neman)</a:t>
            </a:r>
            <a:endParaRPr lang="en-US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600" u="sng" dirty="0" smtClean="0"/>
          </a:p>
          <a:p>
            <a:endParaRPr lang="en-US" sz="1600" u="sng" dirty="0" smtClean="0"/>
          </a:p>
          <a:p>
            <a:pPr>
              <a:buNone/>
            </a:pPr>
            <a:endParaRPr lang="en-US" sz="1400" dirty="0" smtClean="0">
              <a:hlinkClick r:id="rId3"/>
            </a:endParaRPr>
          </a:p>
          <a:p>
            <a:pPr>
              <a:buNone/>
            </a:pPr>
            <a:endParaRPr lang="en-US" sz="1400" dirty="0" smtClean="0">
              <a:hlinkClick r:id="rId3"/>
            </a:endParaRPr>
          </a:p>
          <a:p>
            <a:pPr>
              <a:buNone/>
            </a:pPr>
            <a:endParaRPr lang="en-US" sz="1400" dirty="0" smtClean="0">
              <a:hlinkClick r:id="rId3"/>
            </a:endParaRPr>
          </a:p>
          <a:p>
            <a:pPr>
              <a:buNone/>
            </a:pPr>
            <a:endParaRPr lang="en-US" sz="1400" dirty="0" smtClean="0">
              <a:hlinkClick r:id="rId3"/>
            </a:endParaRPr>
          </a:p>
          <a:p>
            <a:pPr>
              <a:buNone/>
            </a:pPr>
            <a:r>
              <a:rPr lang="en-US" sz="1400" dirty="0" smtClean="0">
                <a:hlinkClick r:id="rId3"/>
              </a:rPr>
              <a:t>http://www.nonesuch.com/media/videos/randy-newman-the-unforgettable-inspiration-behind-losing-you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friends at the beach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667000"/>
            <a:ext cx="24003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cs typeface="Miriam Transparent" pitchFamily="2" charset="-79"/>
              </a:rPr>
              <a:t>	</a:t>
            </a:r>
            <a:r>
              <a:rPr lang="en-US" sz="2500" dirty="0" smtClean="0">
                <a:latin typeface="Comic Sans MS" pitchFamily="66" charset="0"/>
                <a:cs typeface="Miriam Transparent" pitchFamily="2" charset="-79"/>
              </a:rPr>
              <a:t>” </a:t>
            </a:r>
            <a:r>
              <a:rPr lang="en-US" sz="2500" dirty="0" smtClean="0">
                <a:latin typeface="Comic Sans MS" pitchFamily="66" charset="0"/>
              </a:rPr>
              <a:t>These are definitely movies I love to watch over and over. I never can brace myself enough to stop myself from crying. No matter how many times I have seen the movie, I still end up feeling the tears roll down my face! Believe me these are well worth the rental time…”</a:t>
            </a:r>
            <a:endParaRPr lang="en-US" sz="2500" dirty="0" smtClean="0">
              <a:latin typeface="Comic Sans MS" pitchFamily="66" charset="0"/>
              <a:cs typeface="Miriam Transparent" pitchFamily="2" charset="-79"/>
            </a:endParaRPr>
          </a:p>
          <a:p>
            <a:endParaRPr lang="en-US" sz="2400" dirty="0" smtClean="0"/>
          </a:p>
          <a:p>
            <a:pPr algn="r"/>
            <a:r>
              <a:rPr lang="en-US" sz="1600" u="sng" dirty="0" smtClean="0">
                <a:hlinkClick r:id="rId3"/>
              </a:rPr>
              <a:t>http://www99.epinions.com/content_1316593796</a:t>
            </a:r>
            <a:endParaRPr lang="en-US" sz="2400" dirty="0"/>
          </a:p>
        </p:txBody>
      </p:sp>
      <p:pic>
        <p:nvPicPr>
          <p:cNvPr id="5" name="Picture 4" descr="ET bike against m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343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“How does it work?”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(W. Goldstein, 2009)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3505200"/>
          </a:xfrm>
        </p:spPr>
        <p:txBody>
          <a:bodyPr/>
          <a:lstStyle/>
          <a:p>
            <a:r>
              <a:rPr lang="en-US" dirty="0" smtClean="0"/>
              <a:t>The “homeostasis” model</a:t>
            </a:r>
          </a:p>
          <a:p>
            <a:r>
              <a:rPr lang="en-US" dirty="0" smtClean="0"/>
              <a:t>The “stage” model</a:t>
            </a:r>
          </a:p>
          <a:p>
            <a:r>
              <a:rPr lang="en-US" dirty="0" smtClean="0"/>
              <a:t>The “evolutionary” model</a:t>
            </a:r>
          </a:p>
          <a:p>
            <a:r>
              <a:rPr lang="en-US" dirty="0" smtClean="0"/>
              <a:t>The “reconstruction” model  </a:t>
            </a:r>
          </a:p>
          <a:p>
            <a:r>
              <a:rPr lang="en-US" dirty="0" smtClean="0"/>
              <a:t>The “attachment” model</a:t>
            </a:r>
          </a:p>
          <a:p>
            <a:r>
              <a:rPr lang="en-US" dirty="0" smtClean="0"/>
              <a:t>The “neurological”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18876</TotalTime>
  <Words>828</Words>
  <Application>Microsoft Office PowerPoint</Application>
  <PresentationFormat>On-screen Show (4:3)</PresentationFormat>
  <Paragraphs>358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Textured</vt:lpstr>
      <vt:lpstr>“A time to mourn…” Exploring the mystery of grief </vt:lpstr>
      <vt:lpstr>Slide 2</vt:lpstr>
      <vt:lpstr>College students?</vt:lpstr>
      <vt:lpstr>Grief on the campus (disenfranchised? often not “finite”)</vt:lpstr>
      <vt:lpstr>“Most, if not all, people never totally resolve their grief .”</vt:lpstr>
      <vt:lpstr>Workshop agenda:</vt:lpstr>
      <vt:lpstr>“I’ll never get over losing you”   (Randy Neman)</vt:lpstr>
      <vt:lpstr>Slide 8</vt:lpstr>
      <vt:lpstr>“How does it work?” (W. Goldstein, 2009)</vt:lpstr>
      <vt:lpstr>  Grief is natural and healing </vt:lpstr>
      <vt:lpstr>Grief is psychiatric distress (Lindemann, “Symptomatology…,” 1944)</vt:lpstr>
      <vt:lpstr>Complicated Grief Disorder (Dillen, et al., 2008)</vt:lpstr>
      <vt:lpstr>Depression  or (just) “Complicated Grief”?</vt:lpstr>
      <vt:lpstr> Depression v Grief  (Hogan, Worden &amp; Schmidt, 2003-4)</vt:lpstr>
      <vt:lpstr>“Prolonged Grief Disorder”: DSM-V? (Prigerson, Vanderwerker, Maciejewski, 2008) </vt:lpstr>
      <vt:lpstr>On Death and Dying (Kübler-Ross, 1969)</vt:lpstr>
      <vt:lpstr> Questionnaire items Stage theory of Grief  (Maciejewski, et al, JAMA, 2007)</vt:lpstr>
      <vt:lpstr>Stage theory of Grief (Maciejewski, et al, JAMA, 2007)</vt:lpstr>
      <vt:lpstr>Stage theory of Grief (Maciejewski, et al, JAMA, 2007)</vt:lpstr>
      <vt:lpstr>“Analytical rumination” hypothesis (Andrews and Thompson, 2009)</vt:lpstr>
      <vt:lpstr> Does grief facilitate  detachment or reunion? (Freed and Mann, 2007)</vt:lpstr>
      <vt:lpstr>Meaning-making: reconstructing the self (Gillies and Neimeyer, 2006)</vt:lpstr>
      <vt:lpstr>Stages of reaction to separation (John Bowlby, ,1980)</vt:lpstr>
      <vt:lpstr>Attachment</vt:lpstr>
      <vt:lpstr>Attachment and Grief (Johnson, et al., 2007)</vt:lpstr>
      <vt:lpstr>Attachment and Grief (Vanderwerker, et al., 2006)</vt:lpstr>
      <vt:lpstr>Attachment and Grief (Silverman, et al., 2001)</vt:lpstr>
      <vt:lpstr>“fMRI”: functional Magnetic  Resonance Imaging </vt:lpstr>
      <vt:lpstr>Brain imaging and grief  (Gundel, et al., 2003) (O’Connor, 2005)</vt:lpstr>
      <vt:lpstr>   ACC, PCC, Amygdala, PAG</vt:lpstr>
      <vt:lpstr>Insula  (brown)      ACC (yellow)  </vt:lpstr>
      <vt:lpstr> Limbic System</vt:lpstr>
      <vt:lpstr>Slide 33</vt:lpstr>
      <vt:lpstr>Functional connectivity in grief (Freed et al., 2009)</vt:lpstr>
      <vt:lpstr>Social exclusion activates PAG and Dorsal ACC (Panksepp, 1998) (Eisenberger, et al., 2003)</vt:lpstr>
      <vt:lpstr>Periaqueductal Gray (PAG)</vt:lpstr>
      <vt:lpstr>A reward factor with grief? (O’Connor, et al., 2008)</vt:lpstr>
      <vt:lpstr>Reward Pathways</vt:lpstr>
      <vt:lpstr>“Normalizing” </vt:lpstr>
      <vt:lpstr>“…working through…”</vt:lpstr>
      <vt:lpstr>Journaling: bereaved HIV partners (Pennebaker et al., 1997)</vt:lpstr>
      <vt:lpstr>Existential reconstruction:  Frankl’s (1962)  “tragic optimism” (Gillies and Neimeyer, 2006; Stark, 1994; Edmonds and Hooker,  1992)</vt:lpstr>
      <vt:lpstr>Dual Process Model of Grieving  (Stroebe &amp; Schut, 1999)</vt:lpstr>
      <vt:lpstr>Other approaches ???</vt:lpstr>
      <vt:lpstr>Honoring the grief…</vt:lpstr>
      <vt:lpstr>Tears of sadness/joy?</vt:lpstr>
      <vt:lpstr>Grief that doesn’t go away</vt:lpstr>
    </vt:vector>
  </TitlesOfParts>
  <Company>St. John Fisher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mherzbrun</dc:creator>
  <cp:lastModifiedBy>wagnerkl</cp:lastModifiedBy>
  <cp:revision>1451</cp:revision>
  <dcterms:created xsi:type="dcterms:W3CDTF">2008-08-09T18:00:37Z</dcterms:created>
  <dcterms:modified xsi:type="dcterms:W3CDTF">2010-06-14T15:43:24Z</dcterms:modified>
</cp:coreProperties>
</file>