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Lst>
  <p:notesMasterIdLst>
    <p:notesMasterId r:id="rId34"/>
  </p:notesMasterIdLst>
  <p:sldIdLst>
    <p:sldId id="257" r:id="rId4"/>
    <p:sldId id="259" r:id="rId5"/>
    <p:sldId id="290" r:id="rId6"/>
    <p:sldId id="260" r:id="rId7"/>
    <p:sldId id="261" r:id="rId8"/>
    <p:sldId id="262" r:id="rId9"/>
    <p:sldId id="263" r:id="rId10"/>
    <p:sldId id="264" r:id="rId11"/>
    <p:sldId id="265" r:id="rId12"/>
    <p:sldId id="266" r:id="rId13"/>
    <p:sldId id="267" r:id="rId14"/>
    <p:sldId id="268" r:id="rId15"/>
    <p:sldId id="269" r:id="rId16"/>
    <p:sldId id="280" r:id="rId17"/>
    <p:sldId id="281" r:id="rId18"/>
    <p:sldId id="282" r:id="rId19"/>
    <p:sldId id="271" r:id="rId20"/>
    <p:sldId id="273" r:id="rId21"/>
    <p:sldId id="274" r:id="rId22"/>
    <p:sldId id="275" r:id="rId23"/>
    <p:sldId id="276" r:id="rId24"/>
    <p:sldId id="278" r:id="rId25"/>
    <p:sldId id="283" r:id="rId26"/>
    <p:sldId id="284" r:id="rId27"/>
    <p:sldId id="285" r:id="rId28"/>
    <p:sldId id="279" r:id="rId29"/>
    <p:sldId id="289" r:id="rId30"/>
    <p:sldId id="286" r:id="rId31"/>
    <p:sldId id="287" r:id="rId32"/>
    <p:sldId id="288"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4" autoAdjust="0"/>
    <p:restoredTop sz="94707" autoAdjust="0"/>
  </p:normalViewPr>
  <p:slideViewPr>
    <p:cSldViewPr>
      <p:cViewPr varScale="1">
        <p:scale>
          <a:sx n="65" d="100"/>
          <a:sy n="65" d="100"/>
        </p:scale>
        <p:origin x="-1212" y="-108"/>
      </p:cViewPr>
      <p:guideLst>
        <p:guide orient="horz" pos="2160"/>
        <p:guide pos="2880"/>
      </p:guideLst>
    </p:cSldViewPr>
  </p:slideViewPr>
  <p:outlineViewPr>
    <p:cViewPr>
      <p:scale>
        <a:sx n="33" d="100"/>
        <a:sy n="33" d="100"/>
      </p:scale>
      <p:origin x="0" y="2670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63BA834-EAAB-4609-9B3C-F79682677287}" type="datetimeFigureOut">
              <a:rPr lang="en-US" smtClean="0"/>
              <a:t>5/30/2011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7952A68-4ED3-4C4C-AF81-E7F91BFB4292}" type="slidenum">
              <a:rPr lang="en-US" smtClean="0"/>
              <a:t>‹#›</a:t>
            </a:fld>
            <a:endParaRPr lang="en-US"/>
          </a:p>
        </p:txBody>
      </p:sp>
    </p:spTree>
    <p:extLst>
      <p:ext uri="{BB962C8B-B14F-4D97-AF65-F5344CB8AC3E}">
        <p14:creationId xmlns:p14="http://schemas.microsoft.com/office/powerpoint/2010/main" val="25816659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A9E59B-2E5E-47F0-96D3-1B4FEE8F7FDB}" type="slidenum">
              <a:rPr lang="en-US" smtClean="0"/>
              <a:t>6</a:t>
            </a:fld>
            <a:endParaRPr lang="en-US"/>
          </a:p>
        </p:txBody>
      </p:sp>
    </p:spTree>
    <p:extLst>
      <p:ext uri="{BB962C8B-B14F-4D97-AF65-F5344CB8AC3E}">
        <p14:creationId xmlns:p14="http://schemas.microsoft.com/office/powerpoint/2010/main" val="11849682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952A68-4ED3-4C4C-AF81-E7F91BFB4292}" type="slidenum">
              <a:rPr lang="en-US" smtClean="0"/>
              <a:t>29</a:t>
            </a:fld>
            <a:endParaRPr lang="en-US"/>
          </a:p>
        </p:txBody>
      </p:sp>
    </p:spTree>
    <p:extLst>
      <p:ext uri="{BB962C8B-B14F-4D97-AF65-F5344CB8AC3E}">
        <p14:creationId xmlns:p14="http://schemas.microsoft.com/office/powerpoint/2010/main" val="10646027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4A9D325-C6DC-4A69-822B-F160DBF27AEE}" type="datetimeFigureOut">
              <a:rPr lang="en-US" smtClean="0">
                <a:solidFill>
                  <a:srgbClr val="000000">
                    <a:tint val="75000"/>
                  </a:srgbClr>
                </a:solidFill>
              </a:rPr>
              <a:pPr/>
              <a:t>5/30/2011</a:t>
            </a:fld>
            <a:endParaRPr lang="en-US">
              <a:solidFill>
                <a:srgbClr val="000000">
                  <a:tint val="75000"/>
                </a:srgbClr>
              </a:solidFill>
            </a:endParaRPr>
          </a:p>
        </p:txBody>
      </p:sp>
      <p:sp>
        <p:nvSpPr>
          <p:cNvPr id="5" name="Footer Placeholder 4"/>
          <p:cNvSpPr>
            <a:spLocks noGrp="1"/>
          </p:cNvSpPr>
          <p:nvPr>
            <p:ph type="ftr" sz="quarter" idx="11"/>
          </p:nvPr>
        </p:nvSpPr>
        <p:spPr/>
        <p:txBody>
          <a:bodyPr/>
          <a:lstStyle/>
          <a:p>
            <a:endParaRPr lang="en-US">
              <a:solidFill>
                <a:srgbClr val="000000">
                  <a:tint val="75000"/>
                </a:srgbClr>
              </a:solidFill>
            </a:endParaRPr>
          </a:p>
        </p:txBody>
      </p:sp>
      <p:sp>
        <p:nvSpPr>
          <p:cNvPr id="6" name="Slide Number Placeholder 5"/>
          <p:cNvSpPr>
            <a:spLocks noGrp="1"/>
          </p:cNvSpPr>
          <p:nvPr>
            <p:ph type="sldNum" sz="quarter" idx="12"/>
          </p:nvPr>
        </p:nvSpPr>
        <p:spPr/>
        <p:txBody>
          <a:bodyPr/>
          <a:lstStyle/>
          <a:p>
            <a:fld id="{E9527A48-91ED-41AC-81B1-0158C432981D}" type="slidenum">
              <a:rPr lang="en-US" smtClean="0">
                <a:solidFill>
                  <a:srgbClr val="000000">
                    <a:tint val="75000"/>
                  </a:srgbClr>
                </a:solidFill>
              </a:rPr>
              <a:pPr/>
              <a:t>‹#›</a:t>
            </a:fld>
            <a:endParaRPr lang="en-US">
              <a:solidFill>
                <a:srgbClr val="000000">
                  <a:tint val="75000"/>
                </a:srgbClr>
              </a:solidFill>
            </a:endParaRPr>
          </a:p>
        </p:txBody>
      </p:sp>
    </p:spTree>
    <p:extLst>
      <p:ext uri="{BB962C8B-B14F-4D97-AF65-F5344CB8AC3E}">
        <p14:creationId xmlns:p14="http://schemas.microsoft.com/office/powerpoint/2010/main" val="29668192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A9D325-C6DC-4A69-822B-F160DBF27AEE}" type="datetimeFigureOut">
              <a:rPr lang="en-US" smtClean="0">
                <a:solidFill>
                  <a:srgbClr val="000000">
                    <a:tint val="75000"/>
                  </a:srgbClr>
                </a:solidFill>
              </a:rPr>
              <a:pPr/>
              <a:t>5/30/2011</a:t>
            </a:fld>
            <a:endParaRPr lang="en-US">
              <a:solidFill>
                <a:srgbClr val="000000">
                  <a:tint val="75000"/>
                </a:srgbClr>
              </a:solidFill>
            </a:endParaRPr>
          </a:p>
        </p:txBody>
      </p:sp>
      <p:sp>
        <p:nvSpPr>
          <p:cNvPr id="5" name="Footer Placeholder 4"/>
          <p:cNvSpPr>
            <a:spLocks noGrp="1"/>
          </p:cNvSpPr>
          <p:nvPr>
            <p:ph type="ftr" sz="quarter" idx="11"/>
          </p:nvPr>
        </p:nvSpPr>
        <p:spPr/>
        <p:txBody>
          <a:bodyPr/>
          <a:lstStyle/>
          <a:p>
            <a:endParaRPr lang="en-US">
              <a:solidFill>
                <a:srgbClr val="000000">
                  <a:tint val="75000"/>
                </a:srgbClr>
              </a:solidFill>
            </a:endParaRPr>
          </a:p>
        </p:txBody>
      </p:sp>
      <p:sp>
        <p:nvSpPr>
          <p:cNvPr id="6" name="Slide Number Placeholder 5"/>
          <p:cNvSpPr>
            <a:spLocks noGrp="1"/>
          </p:cNvSpPr>
          <p:nvPr>
            <p:ph type="sldNum" sz="quarter" idx="12"/>
          </p:nvPr>
        </p:nvSpPr>
        <p:spPr/>
        <p:txBody>
          <a:bodyPr/>
          <a:lstStyle/>
          <a:p>
            <a:fld id="{E9527A48-91ED-41AC-81B1-0158C432981D}" type="slidenum">
              <a:rPr lang="en-US" smtClean="0">
                <a:solidFill>
                  <a:srgbClr val="000000">
                    <a:tint val="75000"/>
                  </a:srgbClr>
                </a:solidFill>
              </a:rPr>
              <a:pPr/>
              <a:t>‹#›</a:t>
            </a:fld>
            <a:endParaRPr lang="en-US">
              <a:solidFill>
                <a:srgbClr val="000000">
                  <a:tint val="75000"/>
                </a:srgbClr>
              </a:solidFill>
            </a:endParaRPr>
          </a:p>
        </p:txBody>
      </p:sp>
    </p:spTree>
    <p:extLst>
      <p:ext uri="{BB962C8B-B14F-4D97-AF65-F5344CB8AC3E}">
        <p14:creationId xmlns:p14="http://schemas.microsoft.com/office/powerpoint/2010/main" val="4172683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A9D325-C6DC-4A69-822B-F160DBF27AEE}" type="datetimeFigureOut">
              <a:rPr lang="en-US" smtClean="0">
                <a:solidFill>
                  <a:srgbClr val="000000">
                    <a:tint val="75000"/>
                  </a:srgbClr>
                </a:solidFill>
              </a:rPr>
              <a:pPr/>
              <a:t>5/30/2011</a:t>
            </a:fld>
            <a:endParaRPr lang="en-US">
              <a:solidFill>
                <a:srgbClr val="000000">
                  <a:tint val="75000"/>
                </a:srgbClr>
              </a:solidFill>
            </a:endParaRPr>
          </a:p>
        </p:txBody>
      </p:sp>
      <p:sp>
        <p:nvSpPr>
          <p:cNvPr id="5" name="Footer Placeholder 4"/>
          <p:cNvSpPr>
            <a:spLocks noGrp="1"/>
          </p:cNvSpPr>
          <p:nvPr>
            <p:ph type="ftr" sz="quarter" idx="11"/>
          </p:nvPr>
        </p:nvSpPr>
        <p:spPr/>
        <p:txBody>
          <a:bodyPr/>
          <a:lstStyle/>
          <a:p>
            <a:endParaRPr lang="en-US">
              <a:solidFill>
                <a:srgbClr val="000000">
                  <a:tint val="75000"/>
                </a:srgbClr>
              </a:solidFill>
            </a:endParaRPr>
          </a:p>
        </p:txBody>
      </p:sp>
      <p:sp>
        <p:nvSpPr>
          <p:cNvPr id="6" name="Slide Number Placeholder 5"/>
          <p:cNvSpPr>
            <a:spLocks noGrp="1"/>
          </p:cNvSpPr>
          <p:nvPr>
            <p:ph type="sldNum" sz="quarter" idx="12"/>
          </p:nvPr>
        </p:nvSpPr>
        <p:spPr/>
        <p:txBody>
          <a:bodyPr/>
          <a:lstStyle/>
          <a:p>
            <a:fld id="{E9527A48-91ED-41AC-81B1-0158C432981D}" type="slidenum">
              <a:rPr lang="en-US" smtClean="0">
                <a:solidFill>
                  <a:srgbClr val="000000">
                    <a:tint val="75000"/>
                  </a:srgbClr>
                </a:solidFill>
              </a:rPr>
              <a:pPr/>
              <a:t>‹#›</a:t>
            </a:fld>
            <a:endParaRPr lang="en-US">
              <a:solidFill>
                <a:srgbClr val="000000">
                  <a:tint val="75000"/>
                </a:srgbClr>
              </a:solidFill>
            </a:endParaRPr>
          </a:p>
        </p:txBody>
      </p:sp>
    </p:spTree>
    <p:extLst>
      <p:ext uri="{BB962C8B-B14F-4D97-AF65-F5344CB8AC3E}">
        <p14:creationId xmlns:p14="http://schemas.microsoft.com/office/powerpoint/2010/main" val="3469080477"/>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4A9D325-C6DC-4A69-822B-F160DBF27AEE}" type="datetimeFigureOut">
              <a:rPr lang="en-US" smtClean="0">
                <a:solidFill>
                  <a:srgbClr val="000000">
                    <a:tint val="75000"/>
                  </a:srgbClr>
                </a:solidFill>
              </a:rPr>
              <a:pPr/>
              <a:t>5/30/2011</a:t>
            </a:fld>
            <a:endParaRPr lang="en-US">
              <a:solidFill>
                <a:srgbClr val="000000">
                  <a:tint val="75000"/>
                </a:srgbClr>
              </a:solidFill>
            </a:endParaRPr>
          </a:p>
        </p:txBody>
      </p:sp>
      <p:sp>
        <p:nvSpPr>
          <p:cNvPr id="5" name="Footer Placeholder 4"/>
          <p:cNvSpPr>
            <a:spLocks noGrp="1"/>
          </p:cNvSpPr>
          <p:nvPr>
            <p:ph type="ftr" sz="quarter" idx="11"/>
          </p:nvPr>
        </p:nvSpPr>
        <p:spPr/>
        <p:txBody>
          <a:bodyPr/>
          <a:lstStyle/>
          <a:p>
            <a:endParaRPr lang="en-US">
              <a:solidFill>
                <a:srgbClr val="000000">
                  <a:tint val="75000"/>
                </a:srgbClr>
              </a:solidFill>
            </a:endParaRPr>
          </a:p>
        </p:txBody>
      </p:sp>
      <p:sp>
        <p:nvSpPr>
          <p:cNvPr id="6" name="Slide Number Placeholder 5"/>
          <p:cNvSpPr>
            <a:spLocks noGrp="1"/>
          </p:cNvSpPr>
          <p:nvPr>
            <p:ph type="sldNum" sz="quarter" idx="12"/>
          </p:nvPr>
        </p:nvSpPr>
        <p:spPr/>
        <p:txBody>
          <a:bodyPr/>
          <a:lstStyle/>
          <a:p>
            <a:fld id="{E9527A48-91ED-41AC-81B1-0158C432981D}" type="slidenum">
              <a:rPr lang="en-US" smtClean="0">
                <a:solidFill>
                  <a:srgbClr val="000000">
                    <a:tint val="75000"/>
                  </a:srgbClr>
                </a:solidFill>
              </a:rPr>
              <a:pPr/>
              <a:t>‹#›</a:t>
            </a:fld>
            <a:endParaRPr lang="en-US">
              <a:solidFill>
                <a:srgbClr val="000000">
                  <a:tint val="75000"/>
                </a:srgbClr>
              </a:solidFill>
            </a:endParaRPr>
          </a:p>
        </p:txBody>
      </p:sp>
    </p:spTree>
    <p:extLst>
      <p:ext uri="{BB962C8B-B14F-4D97-AF65-F5344CB8AC3E}">
        <p14:creationId xmlns:p14="http://schemas.microsoft.com/office/powerpoint/2010/main" val="27352183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A9D325-C6DC-4A69-822B-F160DBF27AEE}" type="datetimeFigureOut">
              <a:rPr lang="en-US" smtClean="0">
                <a:solidFill>
                  <a:srgbClr val="000000">
                    <a:tint val="75000"/>
                  </a:srgbClr>
                </a:solidFill>
              </a:rPr>
              <a:pPr/>
              <a:t>5/30/2011</a:t>
            </a:fld>
            <a:endParaRPr lang="en-US">
              <a:solidFill>
                <a:srgbClr val="000000">
                  <a:tint val="75000"/>
                </a:srgbClr>
              </a:solidFill>
            </a:endParaRPr>
          </a:p>
        </p:txBody>
      </p:sp>
      <p:sp>
        <p:nvSpPr>
          <p:cNvPr id="5" name="Footer Placeholder 4"/>
          <p:cNvSpPr>
            <a:spLocks noGrp="1"/>
          </p:cNvSpPr>
          <p:nvPr>
            <p:ph type="ftr" sz="quarter" idx="11"/>
          </p:nvPr>
        </p:nvSpPr>
        <p:spPr/>
        <p:txBody>
          <a:bodyPr/>
          <a:lstStyle/>
          <a:p>
            <a:endParaRPr lang="en-US">
              <a:solidFill>
                <a:srgbClr val="000000">
                  <a:tint val="75000"/>
                </a:srgbClr>
              </a:solidFill>
            </a:endParaRPr>
          </a:p>
        </p:txBody>
      </p:sp>
      <p:sp>
        <p:nvSpPr>
          <p:cNvPr id="6" name="Slide Number Placeholder 5"/>
          <p:cNvSpPr>
            <a:spLocks noGrp="1"/>
          </p:cNvSpPr>
          <p:nvPr>
            <p:ph type="sldNum" sz="quarter" idx="12"/>
          </p:nvPr>
        </p:nvSpPr>
        <p:spPr/>
        <p:txBody>
          <a:bodyPr/>
          <a:lstStyle/>
          <a:p>
            <a:fld id="{E9527A48-91ED-41AC-81B1-0158C432981D}" type="slidenum">
              <a:rPr lang="en-US" smtClean="0">
                <a:solidFill>
                  <a:srgbClr val="000000">
                    <a:tint val="75000"/>
                  </a:srgbClr>
                </a:solidFill>
              </a:rPr>
              <a:pPr/>
              <a:t>‹#›</a:t>
            </a:fld>
            <a:endParaRPr lang="en-US">
              <a:solidFill>
                <a:srgbClr val="000000">
                  <a:tint val="75000"/>
                </a:srgbClr>
              </a:solidFill>
            </a:endParaRPr>
          </a:p>
        </p:txBody>
      </p:sp>
    </p:spTree>
    <p:extLst>
      <p:ext uri="{BB962C8B-B14F-4D97-AF65-F5344CB8AC3E}">
        <p14:creationId xmlns:p14="http://schemas.microsoft.com/office/powerpoint/2010/main" val="92470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4A9D325-C6DC-4A69-822B-F160DBF27AEE}" type="datetimeFigureOut">
              <a:rPr lang="en-US" smtClean="0">
                <a:solidFill>
                  <a:srgbClr val="000000">
                    <a:tint val="75000"/>
                  </a:srgbClr>
                </a:solidFill>
              </a:rPr>
              <a:pPr/>
              <a:t>5/30/2011</a:t>
            </a:fld>
            <a:endParaRPr lang="en-US">
              <a:solidFill>
                <a:srgbClr val="000000">
                  <a:tint val="75000"/>
                </a:srgbClr>
              </a:solidFill>
            </a:endParaRPr>
          </a:p>
        </p:txBody>
      </p:sp>
      <p:sp>
        <p:nvSpPr>
          <p:cNvPr id="5" name="Footer Placeholder 4"/>
          <p:cNvSpPr>
            <a:spLocks noGrp="1"/>
          </p:cNvSpPr>
          <p:nvPr>
            <p:ph type="ftr" sz="quarter" idx="11"/>
          </p:nvPr>
        </p:nvSpPr>
        <p:spPr/>
        <p:txBody>
          <a:bodyPr/>
          <a:lstStyle/>
          <a:p>
            <a:endParaRPr lang="en-US">
              <a:solidFill>
                <a:srgbClr val="000000">
                  <a:tint val="75000"/>
                </a:srgbClr>
              </a:solidFill>
            </a:endParaRPr>
          </a:p>
        </p:txBody>
      </p:sp>
      <p:sp>
        <p:nvSpPr>
          <p:cNvPr id="6" name="Slide Number Placeholder 5"/>
          <p:cNvSpPr>
            <a:spLocks noGrp="1"/>
          </p:cNvSpPr>
          <p:nvPr>
            <p:ph type="sldNum" sz="quarter" idx="12"/>
          </p:nvPr>
        </p:nvSpPr>
        <p:spPr/>
        <p:txBody>
          <a:bodyPr/>
          <a:lstStyle/>
          <a:p>
            <a:fld id="{E9527A48-91ED-41AC-81B1-0158C432981D}" type="slidenum">
              <a:rPr lang="en-US" smtClean="0">
                <a:solidFill>
                  <a:srgbClr val="000000">
                    <a:tint val="75000"/>
                  </a:srgbClr>
                </a:solidFill>
              </a:rPr>
              <a:pPr/>
              <a:t>‹#›</a:t>
            </a:fld>
            <a:endParaRPr lang="en-US">
              <a:solidFill>
                <a:srgbClr val="000000">
                  <a:tint val="75000"/>
                </a:srgbClr>
              </a:solidFill>
            </a:endParaRPr>
          </a:p>
        </p:txBody>
      </p:sp>
    </p:spTree>
    <p:extLst>
      <p:ext uri="{BB962C8B-B14F-4D97-AF65-F5344CB8AC3E}">
        <p14:creationId xmlns:p14="http://schemas.microsoft.com/office/powerpoint/2010/main" val="31294762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4A9D325-C6DC-4A69-822B-F160DBF27AEE}" type="datetimeFigureOut">
              <a:rPr lang="en-US" smtClean="0">
                <a:solidFill>
                  <a:srgbClr val="000000">
                    <a:tint val="75000"/>
                  </a:srgbClr>
                </a:solidFill>
              </a:rPr>
              <a:pPr/>
              <a:t>5/30/2011</a:t>
            </a:fld>
            <a:endParaRPr lang="en-US">
              <a:solidFill>
                <a:srgbClr val="000000">
                  <a:tint val="75000"/>
                </a:srgbClr>
              </a:solidFill>
            </a:endParaRPr>
          </a:p>
        </p:txBody>
      </p:sp>
      <p:sp>
        <p:nvSpPr>
          <p:cNvPr id="6" name="Footer Placeholder 5"/>
          <p:cNvSpPr>
            <a:spLocks noGrp="1"/>
          </p:cNvSpPr>
          <p:nvPr>
            <p:ph type="ftr" sz="quarter" idx="11"/>
          </p:nvPr>
        </p:nvSpPr>
        <p:spPr/>
        <p:txBody>
          <a:bodyPr/>
          <a:lstStyle/>
          <a:p>
            <a:endParaRPr lang="en-US">
              <a:solidFill>
                <a:srgbClr val="000000">
                  <a:tint val="75000"/>
                </a:srgbClr>
              </a:solidFill>
            </a:endParaRPr>
          </a:p>
        </p:txBody>
      </p:sp>
      <p:sp>
        <p:nvSpPr>
          <p:cNvPr id="7" name="Slide Number Placeholder 6"/>
          <p:cNvSpPr>
            <a:spLocks noGrp="1"/>
          </p:cNvSpPr>
          <p:nvPr>
            <p:ph type="sldNum" sz="quarter" idx="12"/>
          </p:nvPr>
        </p:nvSpPr>
        <p:spPr/>
        <p:txBody>
          <a:bodyPr/>
          <a:lstStyle/>
          <a:p>
            <a:fld id="{E9527A48-91ED-41AC-81B1-0158C432981D}" type="slidenum">
              <a:rPr lang="en-US" smtClean="0">
                <a:solidFill>
                  <a:srgbClr val="000000">
                    <a:tint val="75000"/>
                  </a:srgbClr>
                </a:solidFill>
              </a:rPr>
              <a:pPr/>
              <a:t>‹#›</a:t>
            </a:fld>
            <a:endParaRPr lang="en-US">
              <a:solidFill>
                <a:srgbClr val="000000">
                  <a:tint val="75000"/>
                </a:srgbClr>
              </a:solidFill>
            </a:endParaRPr>
          </a:p>
        </p:txBody>
      </p:sp>
    </p:spTree>
    <p:extLst>
      <p:ext uri="{BB962C8B-B14F-4D97-AF65-F5344CB8AC3E}">
        <p14:creationId xmlns:p14="http://schemas.microsoft.com/office/powerpoint/2010/main" val="3476744938"/>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4A9D325-C6DC-4A69-822B-F160DBF27AEE}" type="datetimeFigureOut">
              <a:rPr lang="en-US" smtClean="0">
                <a:solidFill>
                  <a:srgbClr val="000000">
                    <a:tint val="75000"/>
                  </a:srgbClr>
                </a:solidFill>
              </a:rPr>
              <a:pPr/>
              <a:t>5/30/2011</a:t>
            </a:fld>
            <a:endParaRPr lang="en-US">
              <a:solidFill>
                <a:srgbClr val="000000">
                  <a:tint val="75000"/>
                </a:srgbClr>
              </a:solidFill>
            </a:endParaRPr>
          </a:p>
        </p:txBody>
      </p:sp>
      <p:sp>
        <p:nvSpPr>
          <p:cNvPr id="8" name="Footer Placeholder 7"/>
          <p:cNvSpPr>
            <a:spLocks noGrp="1"/>
          </p:cNvSpPr>
          <p:nvPr>
            <p:ph type="ftr" sz="quarter" idx="11"/>
          </p:nvPr>
        </p:nvSpPr>
        <p:spPr/>
        <p:txBody>
          <a:bodyPr/>
          <a:lstStyle/>
          <a:p>
            <a:endParaRPr lang="en-US">
              <a:solidFill>
                <a:srgbClr val="000000">
                  <a:tint val="75000"/>
                </a:srgbClr>
              </a:solidFill>
            </a:endParaRPr>
          </a:p>
        </p:txBody>
      </p:sp>
      <p:sp>
        <p:nvSpPr>
          <p:cNvPr id="9" name="Slide Number Placeholder 8"/>
          <p:cNvSpPr>
            <a:spLocks noGrp="1"/>
          </p:cNvSpPr>
          <p:nvPr>
            <p:ph type="sldNum" sz="quarter" idx="12"/>
          </p:nvPr>
        </p:nvSpPr>
        <p:spPr/>
        <p:txBody>
          <a:bodyPr/>
          <a:lstStyle/>
          <a:p>
            <a:fld id="{E9527A48-91ED-41AC-81B1-0158C432981D}" type="slidenum">
              <a:rPr lang="en-US" smtClean="0">
                <a:solidFill>
                  <a:srgbClr val="000000">
                    <a:tint val="75000"/>
                  </a:srgbClr>
                </a:solidFill>
              </a:rPr>
              <a:pPr/>
              <a:t>‹#›</a:t>
            </a:fld>
            <a:endParaRPr lang="en-US">
              <a:solidFill>
                <a:srgbClr val="000000">
                  <a:tint val="75000"/>
                </a:srgbClr>
              </a:solidFill>
            </a:endParaRPr>
          </a:p>
        </p:txBody>
      </p:sp>
    </p:spTree>
    <p:extLst>
      <p:ext uri="{BB962C8B-B14F-4D97-AF65-F5344CB8AC3E}">
        <p14:creationId xmlns:p14="http://schemas.microsoft.com/office/powerpoint/2010/main" val="771261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4A9D325-C6DC-4A69-822B-F160DBF27AEE}" type="datetimeFigureOut">
              <a:rPr lang="en-US" smtClean="0">
                <a:solidFill>
                  <a:srgbClr val="000000">
                    <a:tint val="75000"/>
                  </a:srgbClr>
                </a:solidFill>
              </a:rPr>
              <a:pPr/>
              <a:t>5/30/2011</a:t>
            </a:fld>
            <a:endParaRPr lang="en-US">
              <a:solidFill>
                <a:srgbClr val="000000">
                  <a:tint val="75000"/>
                </a:srgbClr>
              </a:solidFill>
            </a:endParaRPr>
          </a:p>
        </p:txBody>
      </p:sp>
      <p:sp>
        <p:nvSpPr>
          <p:cNvPr id="4" name="Footer Placeholder 3"/>
          <p:cNvSpPr>
            <a:spLocks noGrp="1"/>
          </p:cNvSpPr>
          <p:nvPr>
            <p:ph type="ftr" sz="quarter" idx="11"/>
          </p:nvPr>
        </p:nvSpPr>
        <p:spPr/>
        <p:txBody>
          <a:bodyPr/>
          <a:lstStyle/>
          <a:p>
            <a:endParaRPr lang="en-US">
              <a:solidFill>
                <a:srgbClr val="000000">
                  <a:tint val="75000"/>
                </a:srgbClr>
              </a:solidFill>
            </a:endParaRPr>
          </a:p>
        </p:txBody>
      </p:sp>
      <p:sp>
        <p:nvSpPr>
          <p:cNvPr id="5" name="Slide Number Placeholder 4"/>
          <p:cNvSpPr>
            <a:spLocks noGrp="1"/>
          </p:cNvSpPr>
          <p:nvPr>
            <p:ph type="sldNum" sz="quarter" idx="12"/>
          </p:nvPr>
        </p:nvSpPr>
        <p:spPr/>
        <p:txBody>
          <a:bodyPr/>
          <a:lstStyle/>
          <a:p>
            <a:fld id="{E9527A48-91ED-41AC-81B1-0158C432981D}" type="slidenum">
              <a:rPr lang="en-US" smtClean="0">
                <a:solidFill>
                  <a:srgbClr val="000000">
                    <a:tint val="75000"/>
                  </a:srgbClr>
                </a:solidFill>
              </a:rPr>
              <a:pPr/>
              <a:t>‹#›</a:t>
            </a:fld>
            <a:endParaRPr lang="en-US">
              <a:solidFill>
                <a:srgbClr val="000000">
                  <a:tint val="75000"/>
                </a:srgbClr>
              </a:solidFill>
            </a:endParaRPr>
          </a:p>
        </p:txBody>
      </p:sp>
    </p:spTree>
    <p:extLst>
      <p:ext uri="{BB962C8B-B14F-4D97-AF65-F5344CB8AC3E}">
        <p14:creationId xmlns:p14="http://schemas.microsoft.com/office/powerpoint/2010/main" val="100387456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A9D325-C6DC-4A69-822B-F160DBF27AEE}" type="datetimeFigureOut">
              <a:rPr lang="en-US" smtClean="0">
                <a:solidFill>
                  <a:srgbClr val="000000">
                    <a:tint val="75000"/>
                  </a:srgbClr>
                </a:solidFill>
              </a:rPr>
              <a:pPr/>
              <a:t>5/30/2011</a:t>
            </a:fld>
            <a:endParaRPr lang="en-US">
              <a:solidFill>
                <a:srgbClr val="000000">
                  <a:tint val="75000"/>
                </a:srgbClr>
              </a:solidFill>
            </a:endParaRPr>
          </a:p>
        </p:txBody>
      </p:sp>
      <p:sp>
        <p:nvSpPr>
          <p:cNvPr id="3" name="Footer Placeholder 2"/>
          <p:cNvSpPr>
            <a:spLocks noGrp="1"/>
          </p:cNvSpPr>
          <p:nvPr>
            <p:ph type="ftr" sz="quarter" idx="11"/>
          </p:nvPr>
        </p:nvSpPr>
        <p:spPr/>
        <p:txBody>
          <a:bodyPr/>
          <a:lstStyle/>
          <a:p>
            <a:endParaRPr lang="en-US">
              <a:solidFill>
                <a:srgbClr val="000000">
                  <a:tint val="75000"/>
                </a:srgbClr>
              </a:solidFill>
            </a:endParaRPr>
          </a:p>
        </p:txBody>
      </p:sp>
      <p:sp>
        <p:nvSpPr>
          <p:cNvPr id="4" name="Slide Number Placeholder 3"/>
          <p:cNvSpPr>
            <a:spLocks noGrp="1"/>
          </p:cNvSpPr>
          <p:nvPr>
            <p:ph type="sldNum" sz="quarter" idx="12"/>
          </p:nvPr>
        </p:nvSpPr>
        <p:spPr/>
        <p:txBody>
          <a:bodyPr/>
          <a:lstStyle/>
          <a:p>
            <a:fld id="{E9527A48-91ED-41AC-81B1-0158C432981D}" type="slidenum">
              <a:rPr lang="en-US" smtClean="0">
                <a:solidFill>
                  <a:srgbClr val="000000">
                    <a:tint val="75000"/>
                  </a:srgbClr>
                </a:solidFill>
              </a:rPr>
              <a:pPr/>
              <a:t>‹#›</a:t>
            </a:fld>
            <a:endParaRPr lang="en-US">
              <a:solidFill>
                <a:srgbClr val="000000">
                  <a:tint val="75000"/>
                </a:srgbClr>
              </a:solidFill>
            </a:endParaRPr>
          </a:p>
        </p:txBody>
      </p:sp>
    </p:spTree>
    <p:extLst>
      <p:ext uri="{BB962C8B-B14F-4D97-AF65-F5344CB8AC3E}">
        <p14:creationId xmlns:p14="http://schemas.microsoft.com/office/powerpoint/2010/main" val="29152579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4A9D325-C6DC-4A69-822B-F160DBF27AEE}" type="datetimeFigureOut">
              <a:rPr lang="en-US" smtClean="0">
                <a:solidFill>
                  <a:srgbClr val="000000">
                    <a:tint val="75000"/>
                  </a:srgbClr>
                </a:solidFill>
              </a:rPr>
              <a:pPr/>
              <a:t>5/30/2011</a:t>
            </a:fld>
            <a:endParaRPr lang="en-US">
              <a:solidFill>
                <a:srgbClr val="000000">
                  <a:tint val="75000"/>
                </a:srgbClr>
              </a:solidFill>
            </a:endParaRPr>
          </a:p>
        </p:txBody>
      </p:sp>
      <p:sp>
        <p:nvSpPr>
          <p:cNvPr id="6" name="Footer Placeholder 5"/>
          <p:cNvSpPr>
            <a:spLocks noGrp="1"/>
          </p:cNvSpPr>
          <p:nvPr>
            <p:ph type="ftr" sz="quarter" idx="11"/>
          </p:nvPr>
        </p:nvSpPr>
        <p:spPr/>
        <p:txBody>
          <a:bodyPr/>
          <a:lstStyle/>
          <a:p>
            <a:endParaRPr lang="en-US">
              <a:solidFill>
                <a:srgbClr val="000000">
                  <a:tint val="75000"/>
                </a:srgbClr>
              </a:solidFill>
            </a:endParaRPr>
          </a:p>
        </p:txBody>
      </p:sp>
      <p:sp>
        <p:nvSpPr>
          <p:cNvPr id="7" name="Slide Number Placeholder 6"/>
          <p:cNvSpPr>
            <a:spLocks noGrp="1"/>
          </p:cNvSpPr>
          <p:nvPr>
            <p:ph type="sldNum" sz="quarter" idx="12"/>
          </p:nvPr>
        </p:nvSpPr>
        <p:spPr/>
        <p:txBody>
          <a:bodyPr/>
          <a:lstStyle/>
          <a:p>
            <a:fld id="{E9527A48-91ED-41AC-81B1-0158C432981D}" type="slidenum">
              <a:rPr lang="en-US" smtClean="0">
                <a:solidFill>
                  <a:srgbClr val="000000">
                    <a:tint val="75000"/>
                  </a:srgbClr>
                </a:solidFill>
              </a:rPr>
              <a:pPr/>
              <a:t>‹#›</a:t>
            </a:fld>
            <a:endParaRPr lang="en-US">
              <a:solidFill>
                <a:srgbClr val="000000">
                  <a:tint val="75000"/>
                </a:srgbClr>
              </a:solidFill>
            </a:endParaRPr>
          </a:p>
        </p:txBody>
      </p:sp>
    </p:spTree>
    <p:extLst>
      <p:ext uri="{BB962C8B-B14F-4D97-AF65-F5344CB8AC3E}">
        <p14:creationId xmlns:p14="http://schemas.microsoft.com/office/powerpoint/2010/main" val="218043452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A9D325-C6DC-4A69-822B-F160DBF27AEE}" type="datetimeFigureOut">
              <a:rPr lang="en-US" smtClean="0">
                <a:solidFill>
                  <a:srgbClr val="000000">
                    <a:tint val="75000"/>
                  </a:srgbClr>
                </a:solidFill>
              </a:rPr>
              <a:pPr/>
              <a:t>5/30/2011</a:t>
            </a:fld>
            <a:endParaRPr lang="en-US">
              <a:solidFill>
                <a:srgbClr val="000000">
                  <a:tint val="75000"/>
                </a:srgbClr>
              </a:solidFill>
            </a:endParaRPr>
          </a:p>
        </p:txBody>
      </p:sp>
      <p:sp>
        <p:nvSpPr>
          <p:cNvPr id="5" name="Footer Placeholder 4"/>
          <p:cNvSpPr>
            <a:spLocks noGrp="1"/>
          </p:cNvSpPr>
          <p:nvPr>
            <p:ph type="ftr" sz="quarter" idx="11"/>
          </p:nvPr>
        </p:nvSpPr>
        <p:spPr/>
        <p:txBody>
          <a:bodyPr/>
          <a:lstStyle/>
          <a:p>
            <a:endParaRPr lang="en-US">
              <a:solidFill>
                <a:srgbClr val="000000">
                  <a:tint val="75000"/>
                </a:srgbClr>
              </a:solidFill>
            </a:endParaRPr>
          </a:p>
        </p:txBody>
      </p:sp>
      <p:sp>
        <p:nvSpPr>
          <p:cNvPr id="6" name="Slide Number Placeholder 5"/>
          <p:cNvSpPr>
            <a:spLocks noGrp="1"/>
          </p:cNvSpPr>
          <p:nvPr>
            <p:ph type="sldNum" sz="quarter" idx="12"/>
          </p:nvPr>
        </p:nvSpPr>
        <p:spPr/>
        <p:txBody>
          <a:bodyPr/>
          <a:lstStyle/>
          <a:p>
            <a:fld id="{E9527A48-91ED-41AC-81B1-0158C432981D}" type="slidenum">
              <a:rPr lang="en-US" smtClean="0">
                <a:solidFill>
                  <a:srgbClr val="000000">
                    <a:tint val="75000"/>
                  </a:srgbClr>
                </a:solidFill>
              </a:rPr>
              <a:pPr/>
              <a:t>‹#›</a:t>
            </a:fld>
            <a:endParaRPr lang="en-US">
              <a:solidFill>
                <a:srgbClr val="000000">
                  <a:tint val="75000"/>
                </a:srgbClr>
              </a:solidFill>
            </a:endParaRPr>
          </a:p>
        </p:txBody>
      </p:sp>
    </p:spTree>
    <p:extLst>
      <p:ext uri="{BB962C8B-B14F-4D97-AF65-F5344CB8AC3E}">
        <p14:creationId xmlns:p14="http://schemas.microsoft.com/office/powerpoint/2010/main" val="24909181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4A9D325-C6DC-4A69-822B-F160DBF27AEE}" type="datetimeFigureOut">
              <a:rPr lang="en-US" smtClean="0">
                <a:solidFill>
                  <a:srgbClr val="000000">
                    <a:tint val="75000"/>
                  </a:srgbClr>
                </a:solidFill>
              </a:rPr>
              <a:pPr/>
              <a:t>5/30/2011</a:t>
            </a:fld>
            <a:endParaRPr lang="en-US">
              <a:solidFill>
                <a:srgbClr val="000000">
                  <a:tint val="75000"/>
                </a:srgbClr>
              </a:solidFill>
            </a:endParaRPr>
          </a:p>
        </p:txBody>
      </p:sp>
      <p:sp>
        <p:nvSpPr>
          <p:cNvPr id="6" name="Footer Placeholder 5"/>
          <p:cNvSpPr>
            <a:spLocks noGrp="1"/>
          </p:cNvSpPr>
          <p:nvPr>
            <p:ph type="ftr" sz="quarter" idx="11"/>
          </p:nvPr>
        </p:nvSpPr>
        <p:spPr/>
        <p:txBody>
          <a:bodyPr/>
          <a:lstStyle/>
          <a:p>
            <a:endParaRPr lang="en-US">
              <a:solidFill>
                <a:srgbClr val="000000">
                  <a:tint val="75000"/>
                </a:srgbClr>
              </a:solidFill>
            </a:endParaRPr>
          </a:p>
        </p:txBody>
      </p:sp>
      <p:sp>
        <p:nvSpPr>
          <p:cNvPr id="7" name="Slide Number Placeholder 6"/>
          <p:cNvSpPr>
            <a:spLocks noGrp="1"/>
          </p:cNvSpPr>
          <p:nvPr>
            <p:ph type="sldNum" sz="quarter" idx="12"/>
          </p:nvPr>
        </p:nvSpPr>
        <p:spPr/>
        <p:txBody>
          <a:bodyPr/>
          <a:lstStyle/>
          <a:p>
            <a:fld id="{E9527A48-91ED-41AC-81B1-0158C432981D}" type="slidenum">
              <a:rPr lang="en-US" smtClean="0">
                <a:solidFill>
                  <a:srgbClr val="000000">
                    <a:tint val="75000"/>
                  </a:srgbClr>
                </a:solidFill>
              </a:rPr>
              <a:pPr/>
              <a:t>‹#›</a:t>
            </a:fld>
            <a:endParaRPr lang="en-US">
              <a:solidFill>
                <a:srgbClr val="000000">
                  <a:tint val="75000"/>
                </a:srgbClr>
              </a:solidFill>
            </a:endParaRPr>
          </a:p>
        </p:txBody>
      </p:sp>
    </p:spTree>
    <p:extLst>
      <p:ext uri="{BB962C8B-B14F-4D97-AF65-F5344CB8AC3E}">
        <p14:creationId xmlns:p14="http://schemas.microsoft.com/office/powerpoint/2010/main" val="42797239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A9D325-C6DC-4A69-822B-F160DBF27AEE}" type="datetimeFigureOut">
              <a:rPr lang="en-US" smtClean="0">
                <a:solidFill>
                  <a:srgbClr val="000000">
                    <a:tint val="75000"/>
                  </a:srgbClr>
                </a:solidFill>
              </a:rPr>
              <a:pPr/>
              <a:t>5/30/2011</a:t>
            </a:fld>
            <a:endParaRPr lang="en-US">
              <a:solidFill>
                <a:srgbClr val="000000">
                  <a:tint val="75000"/>
                </a:srgbClr>
              </a:solidFill>
            </a:endParaRPr>
          </a:p>
        </p:txBody>
      </p:sp>
      <p:sp>
        <p:nvSpPr>
          <p:cNvPr id="5" name="Footer Placeholder 4"/>
          <p:cNvSpPr>
            <a:spLocks noGrp="1"/>
          </p:cNvSpPr>
          <p:nvPr>
            <p:ph type="ftr" sz="quarter" idx="11"/>
          </p:nvPr>
        </p:nvSpPr>
        <p:spPr/>
        <p:txBody>
          <a:bodyPr/>
          <a:lstStyle/>
          <a:p>
            <a:endParaRPr lang="en-US">
              <a:solidFill>
                <a:srgbClr val="000000">
                  <a:tint val="75000"/>
                </a:srgbClr>
              </a:solidFill>
            </a:endParaRPr>
          </a:p>
        </p:txBody>
      </p:sp>
      <p:sp>
        <p:nvSpPr>
          <p:cNvPr id="6" name="Slide Number Placeholder 5"/>
          <p:cNvSpPr>
            <a:spLocks noGrp="1"/>
          </p:cNvSpPr>
          <p:nvPr>
            <p:ph type="sldNum" sz="quarter" idx="12"/>
          </p:nvPr>
        </p:nvSpPr>
        <p:spPr/>
        <p:txBody>
          <a:bodyPr/>
          <a:lstStyle/>
          <a:p>
            <a:fld id="{E9527A48-91ED-41AC-81B1-0158C432981D}" type="slidenum">
              <a:rPr lang="en-US" smtClean="0">
                <a:solidFill>
                  <a:srgbClr val="000000">
                    <a:tint val="75000"/>
                  </a:srgbClr>
                </a:solidFill>
              </a:rPr>
              <a:pPr/>
              <a:t>‹#›</a:t>
            </a:fld>
            <a:endParaRPr lang="en-US">
              <a:solidFill>
                <a:srgbClr val="000000">
                  <a:tint val="75000"/>
                </a:srgbClr>
              </a:solidFill>
            </a:endParaRPr>
          </a:p>
        </p:txBody>
      </p:sp>
    </p:spTree>
    <p:extLst>
      <p:ext uri="{BB962C8B-B14F-4D97-AF65-F5344CB8AC3E}">
        <p14:creationId xmlns:p14="http://schemas.microsoft.com/office/powerpoint/2010/main" val="413749846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A9D325-C6DC-4A69-822B-F160DBF27AEE}" type="datetimeFigureOut">
              <a:rPr lang="en-US" smtClean="0">
                <a:solidFill>
                  <a:srgbClr val="000000">
                    <a:tint val="75000"/>
                  </a:srgbClr>
                </a:solidFill>
              </a:rPr>
              <a:pPr/>
              <a:t>5/30/2011</a:t>
            </a:fld>
            <a:endParaRPr lang="en-US">
              <a:solidFill>
                <a:srgbClr val="000000">
                  <a:tint val="75000"/>
                </a:srgbClr>
              </a:solidFill>
            </a:endParaRPr>
          </a:p>
        </p:txBody>
      </p:sp>
      <p:sp>
        <p:nvSpPr>
          <p:cNvPr id="5" name="Footer Placeholder 4"/>
          <p:cNvSpPr>
            <a:spLocks noGrp="1"/>
          </p:cNvSpPr>
          <p:nvPr>
            <p:ph type="ftr" sz="quarter" idx="11"/>
          </p:nvPr>
        </p:nvSpPr>
        <p:spPr/>
        <p:txBody>
          <a:bodyPr/>
          <a:lstStyle/>
          <a:p>
            <a:endParaRPr lang="en-US">
              <a:solidFill>
                <a:srgbClr val="000000">
                  <a:tint val="75000"/>
                </a:srgbClr>
              </a:solidFill>
            </a:endParaRPr>
          </a:p>
        </p:txBody>
      </p:sp>
      <p:sp>
        <p:nvSpPr>
          <p:cNvPr id="6" name="Slide Number Placeholder 5"/>
          <p:cNvSpPr>
            <a:spLocks noGrp="1"/>
          </p:cNvSpPr>
          <p:nvPr>
            <p:ph type="sldNum" sz="quarter" idx="12"/>
          </p:nvPr>
        </p:nvSpPr>
        <p:spPr/>
        <p:txBody>
          <a:bodyPr/>
          <a:lstStyle/>
          <a:p>
            <a:fld id="{E9527A48-91ED-41AC-81B1-0158C432981D}" type="slidenum">
              <a:rPr lang="en-US" smtClean="0">
                <a:solidFill>
                  <a:srgbClr val="000000">
                    <a:tint val="75000"/>
                  </a:srgbClr>
                </a:solidFill>
              </a:rPr>
              <a:pPr/>
              <a:t>‹#›</a:t>
            </a:fld>
            <a:endParaRPr lang="en-US">
              <a:solidFill>
                <a:srgbClr val="000000">
                  <a:tint val="75000"/>
                </a:srgbClr>
              </a:solidFill>
            </a:endParaRPr>
          </a:p>
        </p:txBody>
      </p:sp>
    </p:spTree>
    <p:extLst>
      <p:ext uri="{BB962C8B-B14F-4D97-AF65-F5344CB8AC3E}">
        <p14:creationId xmlns:p14="http://schemas.microsoft.com/office/powerpoint/2010/main" val="2824433002"/>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4A9D325-C6DC-4A69-822B-F160DBF27AEE}" type="datetimeFigureOut">
              <a:rPr lang="en-US" smtClean="0">
                <a:solidFill>
                  <a:srgbClr val="000000">
                    <a:tint val="75000"/>
                  </a:srgbClr>
                </a:solidFill>
              </a:rPr>
              <a:pPr/>
              <a:t>5/30/2011</a:t>
            </a:fld>
            <a:endParaRPr lang="en-US">
              <a:solidFill>
                <a:srgbClr val="000000">
                  <a:tint val="75000"/>
                </a:srgbClr>
              </a:solidFill>
            </a:endParaRPr>
          </a:p>
        </p:txBody>
      </p:sp>
      <p:sp>
        <p:nvSpPr>
          <p:cNvPr id="5" name="Footer Placeholder 4"/>
          <p:cNvSpPr>
            <a:spLocks noGrp="1"/>
          </p:cNvSpPr>
          <p:nvPr>
            <p:ph type="ftr" sz="quarter" idx="11"/>
          </p:nvPr>
        </p:nvSpPr>
        <p:spPr/>
        <p:txBody>
          <a:bodyPr/>
          <a:lstStyle/>
          <a:p>
            <a:endParaRPr lang="en-US">
              <a:solidFill>
                <a:srgbClr val="000000">
                  <a:tint val="75000"/>
                </a:srgbClr>
              </a:solidFill>
            </a:endParaRPr>
          </a:p>
        </p:txBody>
      </p:sp>
      <p:sp>
        <p:nvSpPr>
          <p:cNvPr id="6" name="Slide Number Placeholder 5"/>
          <p:cNvSpPr>
            <a:spLocks noGrp="1"/>
          </p:cNvSpPr>
          <p:nvPr>
            <p:ph type="sldNum" sz="quarter" idx="12"/>
          </p:nvPr>
        </p:nvSpPr>
        <p:spPr/>
        <p:txBody>
          <a:bodyPr/>
          <a:lstStyle/>
          <a:p>
            <a:fld id="{E9527A48-91ED-41AC-81B1-0158C432981D}" type="slidenum">
              <a:rPr lang="en-US" smtClean="0">
                <a:solidFill>
                  <a:srgbClr val="000000">
                    <a:tint val="75000"/>
                  </a:srgbClr>
                </a:solidFill>
              </a:rPr>
              <a:pPr/>
              <a:t>‹#›</a:t>
            </a:fld>
            <a:endParaRPr lang="en-US">
              <a:solidFill>
                <a:srgbClr val="000000">
                  <a:tint val="75000"/>
                </a:srgbClr>
              </a:solidFill>
            </a:endParaRPr>
          </a:p>
        </p:txBody>
      </p:sp>
    </p:spTree>
    <p:extLst>
      <p:ext uri="{BB962C8B-B14F-4D97-AF65-F5344CB8AC3E}">
        <p14:creationId xmlns:p14="http://schemas.microsoft.com/office/powerpoint/2010/main" val="168332929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A9D325-C6DC-4A69-822B-F160DBF27AEE}" type="datetimeFigureOut">
              <a:rPr lang="en-US" smtClean="0">
                <a:solidFill>
                  <a:srgbClr val="000000">
                    <a:tint val="75000"/>
                  </a:srgbClr>
                </a:solidFill>
              </a:rPr>
              <a:pPr/>
              <a:t>5/30/2011</a:t>
            </a:fld>
            <a:endParaRPr lang="en-US">
              <a:solidFill>
                <a:srgbClr val="000000">
                  <a:tint val="75000"/>
                </a:srgbClr>
              </a:solidFill>
            </a:endParaRPr>
          </a:p>
        </p:txBody>
      </p:sp>
      <p:sp>
        <p:nvSpPr>
          <p:cNvPr id="5" name="Footer Placeholder 4"/>
          <p:cNvSpPr>
            <a:spLocks noGrp="1"/>
          </p:cNvSpPr>
          <p:nvPr>
            <p:ph type="ftr" sz="quarter" idx="11"/>
          </p:nvPr>
        </p:nvSpPr>
        <p:spPr/>
        <p:txBody>
          <a:bodyPr/>
          <a:lstStyle/>
          <a:p>
            <a:endParaRPr lang="en-US">
              <a:solidFill>
                <a:srgbClr val="000000">
                  <a:tint val="75000"/>
                </a:srgbClr>
              </a:solidFill>
            </a:endParaRPr>
          </a:p>
        </p:txBody>
      </p:sp>
      <p:sp>
        <p:nvSpPr>
          <p:cNvPr id="6" name="Slide Number Placeholder 5"/>
          <p:cNvSpPr>
            <a:spLocks noGrp="1"/>
          </p:cNvSpPr>
          <p:nvPr>
            <p:ph type="sldNum" sz="quarter" idx="12"/>
          </p:nvPr>
        </p:nvSpPr>
        <p:spPr/>
        <p:txBody>
          <a:bodyPr/>
          <a:lstStyle/>
          <a:p>
            <a:fld id="{E9527A48-91ED-41AC-81B1-0158C432981D}" type="slidenum">
              <a:rPr lang="en-US" smtClean="0">
                <a:solidFill>
                  <a:srgbClr val="000000">
                    <a:tint val="75000"/>
                  </a:srgbClr>
                </a:solidFill>
              </a:rPr>
              <a:pPr/>
              <a:t>‹#›</a:t>
            </a:fld>
            <a:endParaRPr lang="en-US">
              <a:solidFill>
                <a:srgbClr val="000000">
                  <a:tint val="75000"/>
                </a:srgbClr>
              </a:solidFill>
            </a:endParaRPr>
          </a:p>
        </p:txBody>
      </p:sp>
    </p:spTree>
    <p:extLst>
      <p:ext uri="{BB962C8B-B14F-4D97-AF65-F5344CB8AC3E}">
        <p14:creationId xmlns:p14="http://schemas.microsoft.com/office/powerpoint/2010/main" val="299836961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4A9D325-C6DC-4A69-822B-F160DBF27AEE}" type="datetimeFigureOut">
              <a:rPr lang="en-US" smtClean="0">
                <a:solidFill>
                  <a:srgbClr val="000000">
                    <a:tint val="75000"/>
                  </a:srgbClr>
                </a:solidFill>
              </a:rPr>
              <a:pPr/>
              <a:t>5/30/2011</a:t>
            </a:fld>
            <a:endParaRPr lang="en-US">
              <a:solidFill>
                <a:srgbClr val="000000">
                  <a:tint val="75000"/>
                </a:srgbClr>
              </a:solidFill>
            </a:endParaRPr>
          </a:p>
        </p:txBody>
      </p:sp>
      <p:sp>
        <p:nvSpPr>
          <p:cNvPr id="5" name="Footer Placeholder 4"/>
          <p:cNvSpPr>
            <a:spLocks noGrp="1"/>
          </p:cNvSpPr>
          <p:nvPr>
            <p:ph type="ftr" sz="quarter" idx="11"/>
          </p:nvPr>
        </p:nvSpPr>
        <p:spPr/>
        <p:txBody>
          <a:bodyPr/>
          <a:lstStyle/>
          <a:p>
            <a:endParaRPr lang="en-US">
              <a:solidFill>
                <a:srgbClr val="000000">
                  <a:tint val="75000"/>
                </a:srgbClr>
              </a:solidFill>
            </a:endParaRPr>
          </a:p>
        </p:txBody>
      </p:sp>
      <p:sp>
        <p:nvSpPr>
          <p:cNvPr id="6" name="Slide Number Placeholder 5"/>
          <p:cNvSpPr>
            <a:spLocks noGrp="1"/>
          </p:cNvSpPr>
          <p:nvPr>
            <p:ph type="sldNum" sz="quarter" idx="12"/>
          </p:nvPr>
        </p:nvSpPr>
        <p:spPr/>
        <p:txBody>
          <a:bodyPr/>
          <a:lstStyle/>
          <a:p>
            <a:fld id="{E9527A48-91ED-41AC-81B1-0158C432981D}" type="slidenum">
              <a:rPr lang="en-US" smtClean="0">
                <a:solidFill>
                  <a:srgbClr val="000000">
                    <a:tint val="75000"/>
                  </a:srgbClr>
                </a:solidFill>
              </a:rPr>
              <a:pPr/>
              <a:t>‹#›</a:t>
            </a:fld>
            <a:endParaRPr lang="en-US">
              <a:solidFill>
                <a:srgbClr val="000000">
                  <a:tint val="75000"/>
                </a:srgbClr>
              </a:solidFill>
            </a:endParaRPr>
          </a:p>
        </p:txBody>
      </p:sp>
    </p:spTree>
    <p:extLst>
      <p:ext uri="{BB962C8B-B14F-4D97-AF65-F5344CB8AC3E}">
        <p14:creationId xmlns:p14="http://schemas.microsoft.com/office/powerpoint/2010/main" val="841557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4A9D325-C6DC-4A69-822B-F160DBF27AEE}" type="datetimeFigureOut">
              <a:rPr lang="en-US" smtClean="0">
                <a:solidFill>
                  <a:srgbClr val="000000">
                    <a:tint val="75000"/>
                  </a:srgbClr>
                </a:solidFill>
              </a:rPr>
              <a:pPr/>
              <a:t>5/30/2011</a:t>
            </a:fld>
            <a:endParaRPr lang="en-US">
              <a:solidFill>
                <a:srgbClr val="000000">
                  <a:tint val="75000"/>
                </a:srgbClr>
              </a:solidFill>
            </a:endParaRPr>
          </a:p>
        </p:txBody>
      </p:sp>
      <p:sp>
        <p:nvSpPr>
          <p:cNvPr id="6" name="Footer Placeholder 5"/>
          <p:cNvSpPr>
            <a:spLocks noGrp="1"/>
          </p:cNvSpPr>
          <p:nvPr>
            <p:ph type="ftr" sz="quarter" idx="11"/>
          </p:nvPr>
        </p:nvSpPr>
        <p:spPr/>
        <p:txBody>
          <a:bodyPr/>
          <a:lstStyle/>
          <a:p>
            <a:endParaRPr lang="en-US">
              <a:solidFill>
                <a:srgbClr val="000000">
                  <a:tint val="75000"/>
                </a:srgbClr>
              </a:solidFill>
            </a:endParaRPr>
          </a:p>
        </p:txBody>
      </p:sp>
      <p:sp>
        <p:nvSpPr>
          <p:cNvPr id="7" name="Slide Number Placeholder 6"/>
          <p:cNvSpPr>
            <a:spLocks noGrp="1"/>
          </p:cNvSpPr>
          <p:nvPr>
            <p:ph type="sldNum" sz="quarter" idx="12"/>
          </p:nvPr>
        </p:nvSpPr>
        <p:spPr/>
        <p:txBody>
          <a:bodyPr/>
          <a:lstStyle/>
          <a:p>
            <a:fld id="{E9527A48-91ED-41AC-81B1-0158C432981D}" type="slidenum">
              <a:rPr lang="en-US" smtClean="0">
                <a:solidFill>
                  <a:srgbClr val="000000">
                    <a:tint val="75000"/>
                  </a:srgbClr>
                </a:solidFill>
              </a:rPr>
              <a:pPr/>
              <a:t>‹#›</a:t>
            </a:fld>
            <a:endParaRPr lang="en-US">
              <a:solidFill>
                <a:srgbClr val="000000">
                  <a:tint val="75000"/>
                </a:srgbClr>
              </a:solidFill>
            </a:endParaRPr>
          </a:p>
        </p:txBody>
      </p:sp>
    </p:spTree>
    <p:extLst>
      <p:ext uri="{BB962C8B-B14F-4D97-AF65-F5344CB8AC3E}">
        <p14:creationId xmlns:p14="http://schemas.microsoft.com/office/powerpoint/2010/main" val="3948732242"/>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4A9D325-C6DC-4A69-822B-F160DBF27AEE}" type="datetimeFigureOut">
              <a:rPr lang="en-US" smtClean="0">
                <a:solidFill>
                  <a:srgbClr val="000000">
                    <a:tint val="75000"/>
                  </a:srgbClr>
                </a:solidFill>
              </a:rPr>
              <a:pPr/>
              <a:t>5/30/2011</a:t>
            </a:fld>
            <a:endParaRPr lang="en-US">
              <a:solidFill>
                <a:srgbClr val="000000">
                  <a:tint val="75000"/>
                </a:srgbClr>
              </a:solidFill>
            </a:endParaRPr>
          </a:p>
        </p:txBody>
      </p:sp>
      <p:sp>
        <p:nvSpPr>
          <p:cNvPr id="8" name="Footer Placeholder 7"/>
          <p:cNvSpPr>
            <a:spLocks noGrp="1"/>
          </p:cNvSpPr>
          <p:nvPr>
            <p:ph type="ftr" sz="quarter" idx="11"/>
          </p:nvPr>
        </p:nvSpPr>
        <p:spPr/>
        <p:txBody>
          <a:bodyPr/>
          <a:lstStyle/>
          <a:p>
            <a:endParaRPr lang="en-US">
              <a:solidFill>
                <a:srgbClr val="000000">
                  <a:tint val="75000"/>
                </a:srgbClr>
              </a:solidFill>
            </a:endParaRPr>
          </a:p>
        </p:txBody>
      </p:sp>
      <p:sp>
        <p:nvSpPr>
          <p:cNvPr id="9" name="Slide Number Placeholder 8"/>
          <p:cNvSpPr>
            <a:spLocks noGrp="1"/>
          </p:cNvSpPr>
          <p:nvPr>
            <p:ph type="sldNum" sz="quarter" idx="12"/>
          </p:nvPr>
        </p:nvSpPr>
        <p:spPr/>
        <p:txBody>
          <a:bodyPr/>
          <a:lstStyle/>
          <a:p>
            <a:fld id="{E9527A48-91ED-41AC-81B1-0158C432981D}" type="slidenum">
              <a:rPr lang="en-US" smtClean="0">
                <a:solidFill>
                  <a:srgbClr val="000000">
                    <a:tint val="75000"/>
                  </a:srgbClr>
                </a:solidFill>
              </a:rPr>
              <a:pPr/>
              <a:t>‹#›</a:t>
            </a:fld>
            <a:endParaRPr lang="en-US">
              <a:solidFill>
                <a:srgbClr val="000000">
                  <a:tint val="75000"/>
                </a:srgbClr>
              </a:solidFill>
            </a:endParaRPr>
          </a:p>
        </p:txBody>
      </p:sp>
    </p:spTree>
    <p:extLst>
      <p:ext uri="{BB962C8B-B14F-4D97-AF65-F5344CB8AC3E}">
        <p14:creationId xmlns:p14="http://schemas.microsoft.com/office/powerpoint/2010/main" val="71537337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4A9D325-C6DC-4A69-822B-F160DBF27AEE}" type="datetimeFigureOut">
              <a:rPr lang="en-US" smtClean="0">
                <a:solidFill>
                  <a:srgbClr val="000000">
                    <a:tint val="75000"/>
                  </a:srgbClr>
                </a:solidFill>
              </a:rPr>
              <a:pPr/>
              <a:t>5/30/2011</a:t>
            </a:fld>
            <a:endParaRPr lang="en-US">
              <a:solidFill>
                <a:srgbClr val="000000">
                  <a:tint val="75000"/>
                </a:srgbClr>
              </a:solidFill>
            </a:endParaRPr>
          </a:p>
        </p:txBody>
      </p:sp>
      <p:sp>
        <p:nvSpPr>
          <p:cNvPr id="4" name="Footer Placeholder 3"/>
          <p:cNvSpPr>
            <a:spLocks noGrp="1"/>
          </p:cNvSpPr>
          <p:nvPr>
            <p:ph type="ftr" sz="quarter" idx="11"/>
          </p:nvPr>
        </p:nvSpPr>
        <p:spPr/>
        <p:txBody>
          <a:bodyPr/>
          <a:lstStyle/>
          <a:p>
            <a:endParaRPr lang="en-US">
              <a:solidFill>
                <a:srgbClr val="000000">
                  <a:tint val="75000"/>
                </a:srgbClr>
              </a:solidFill>
            </a:endParaRPr>
          </a:p>
        </p:txBody>
      </p:sp>
      <p:sp>
        <p:nvSpPr>
          <p:cNvPr id="5" name="Slide Number Placeholder 4"/>
          <p:cNvSpPr>
            <a:spLocks noGrp="1"/>
          </p:cNvSpPr>
          <p:nvPr>
            <p:ph type="sldNum" sz="quarter" idx="12"/>
          </p:nvPr>
        </p:nvSpPr>
        <p:spPr/>
        <p:txBody>
          <a:bodyPr/>
          <a:lstStyle/>
          <a:p>
            <a:fld id="{E9527A48-91ED-41AC-81B1-0158C432981D}" type="slidenum">
              <a:rPr lang="en-US" smtClean="0">
                <a:solidFill>
                  <a:srgbClr val="000000">
                    <a:tint val="75000"/>
                  </a:srgbClr>
                </a:solidFill>
              </a:rPr>
              <a:pPr/>
              <a:t>‹#›</a:t>
            </a:fld>
            <a:endParaRPr lang="en-US">
              <a:solidFill>
                <a:srgbClr val="000000">
                  <a:tint val="75000"/>
                </a:srgbClr>
              </a:solidFill>
            </a:endParaRPr>
          </a:p>
        </p:txBody>
      </p:sp>
    </p:spTree>
    <p:extLst>
      <p:ext uri="{BB962C8B-B14F-4D97-AF65-F5344CB8AC3E}">
        <p14:creationId xmlns:p14="http://schemas.microsoft.com/office/powerpoint/2010/main" val="305742247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A9D325-C6DC-4A69-822B-F160DBF27AEE}" type="datetimeFigureOut">
              <a:rPr lang="en-US" smtClean="0">
                <a:solidFill>
                  <a:srgbClr val="000000">
                    <a:tint val="75000"/>
                  </a:srgbClr>
                </a:solidFill>
              </a:rPr>
              <a:pPr/>
              <a:t>5/30/2011</a:t>
            </a:fld>
            <a:endParaRPr lang="en-US">
              <a:solidFill>
                <a:srgbClr val="000000">
                  <a:tint val="75000"/>
                </a:srgbClr>
              </a:solidFill>
            </a:endParaRPr>
          </a:p>
        </p:txBody>
      </p:sp>
      <p:sp>
        <p:nvSpPr>
          <p:cNvPr id="3" name="Footer Placeholder 2"/>
          <p:cNvSpPr>
            <a:spLocks noGrp="1"/>
          </p:cNvSpPr>
          <p:nvPr>
            <p:ph type="ftr" sz="quarter" idx="11"/>
          </p:nvPr>
        </p:nvSpPr>
        <p:spPr/>
        <p:txBody>
          <a:bodyPr/>
          <a:lstStyle/>
          <a:p>
            <a:endParaRPr lang="en-US">
              <a:solidFill>
                <a:srgbClr val="000000">
                  <a:tint val="75000"/>
                </a:srgbClr>
              </a:solidFill>
            </a:endParaRPr>
          </a:p>
        </p:txBody>
      </p:sp>
      <p:sp>
        <p:nvSpPr>
          <p:cNvPr id="4" name="Slide Number Placeholder 3"/>
          <p:cNvSpPr>
            <a:spLocks noGrp="1"/>
          </p:cNvSpPr>
          <p:nvPr>
            <p:ph type="sldNum" sz="quarter" idx="12"/>
          </p:nvPr>
        </p:nvSpPr>
        <p:spPr/>
        <p:txBody>
          <a:bodyPr/>
          <a:lstStyle/>
          <a:p>
            <a:fld id="{E9527A48-91ED-41AC-81B1-0158C432981D}" type="slidenum">
              <a:rPr lang="en-US" smtClean="0">
                <a:solidFill>
                  <a:srgbClr val="000000">
                    <a:tint val="75000"/>
                  </a:srgbClr>
                </a:solidFill>
              </a:rPr>
              <a:pPr/>
              <a:t>‹#›</a:t>
            </a:fld>
            <a:endParaRPr lang="en-US">
              <a:solidFill>
                <a:srgbClr val="000000">
                  <a:tint val="75000"/>
                </a:srgbClr>
              </a:solidFill>
            </a:endParaRPr>
          </a:p>
        </p:txBody>
      </p:sp>
    </p:spTree>
    <p:extLst>
      <p:ext uri="{BB962C8B-B14F-4D97-AF65-F5344CB8AC3E}">
        <p14:creationId xmlns:p14="http://schemas.microsoft.com/office/powerpoint/2010/main" val="40268934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4A9D325-C6DC-4A69-822B-F160DBF27AEE}" type="datetimeFigureOut">
              <a:rPr lang="en-US" smtClean="0">
                <a:solidFill>
                  <a:srgbClr val="000000">
                    <a:tint val="75000"/>
                  </a:srgbClr>
                </a:solidFill>
              </a:rPr>
              <a:pPr/>
              <a:t>5/30/2011</a:t>
            </a:fld>
            <a:endParaRPr lang="en-US">
              <a:solidFill>
                <a:srgbClr val="000000">
                  <a:tint val="75000"/>
                </a:srgbClr>
              </a:solidFill>
            </a:endParaRPr>
          </a:p>
        </p:txBody>
      </p:sp>
      <p:sp>
        <p:nvSpPr>
          <p:cNvPr id="5" name="Footer Placeholder 4"/>
          <p:cNvSpPr>
            <a:spLocks noGrp="1"/>
          </p:cNvSpPr>
          <p:nvPr>
            <p:ph type="ftr" sz="quarter" idx="11"/>
          </p:nvPr>
        </p:nvSpPr>
        <p:spPr/>
        <p:txBody>
          <a:bodyPr/>
          <a:lstStyle/>
          <a:p>
            <a:endParaRPr lang="en-US">
              <a:solidFill>
                <a:srgbClr val="000000">
                  <a:tint val="75000"/>
                </a:srgbClr>
              </a:solidFill>
            </a:endParaRPr>
          </a:p>
        </p:txBody>
      </p:sp>
      <p:sp>
        <p:nvSpPr>
          <p:cNvPr id="6" name="Slide Number Placeholder 5"/>
          <p:cNvSpPr>
            <a:spLocks noGrp="1"/>
          </p:cNvSpPr>
          <p:nvPr>
            <p:ph type="sldNum" sz="quarter" idx="12"/>
          </p:nvPr>
        </p:nvSpPr>
        <p:spPr/>
        <p:txBody>
          <a:bodyPr/>
          <a:lstStyle/>
          <a:p>
            <a:fld id="{E9527A48-91ED-41AC-81B1-0158C432981D}" type="slidenum">
              <a:rPr lang="en-US" smtClean="0">
                <a:solidFill>
                  <a:srgbClr val="000000">
                    <a:tint val="75000"/>
                  </a:srgbClr>
                </a:solidFill>
              </a:rPr>
              <a:pPr/>
              <a:t>‹#›</a:t>
            </a:fld>
            <a:endParaRPr lang="en-US">
              <a:solidFill>
                <a:srgbClr val="000000">
                  <a:tint val="75000"/>
                </a:srgbClr>
              </a:solidFill>
            </a:endParaRPr>
          </a:p>
        </p:txBody>
      </p:sp>
    </p:spTree>
    <p:extLst>
      <p:ext uri="{BB962C8B-B14F-4D97-AF65-F5344CB8AC3E}">
        <p14:creationId xmlns:p14="http://schemas.microsoft.com/office/powerpoint/2010/main" val="267140312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4A9D325-C6DC-4A69-822B-F160DBF27AEE}" type="datetimeFigureOut">
              <a:rPr lang="en-US" smtClean="0">
                <a:solidFill>
                  <a:srgbClr val="000000">
                    <a:tint val="75000"/>
                  </a:srgbClr>
                </a:solidFill>
              </a:rPr>
              <a:pPr/>
              <a:t>5/30/2011</a:t>
            </a:fld>
            <a:endParaRPr lang="en-US">
              <a:solidFill>
                <a:srgbClr val="000000">
                  <a:tint val="75000"/>
                </a:srgbClr>
              </a:solidFill>
            </a:endParaRPr>
          </a:p>
        </p:txBody>
      </p:sp>
      <p:sp>
        <p:nvSpPr>
          <p:cNvPr id="6" name="Footer Placeholder 5"/>
          <p:cNvSpPr>
            <a:spLocks noGrp="1"/>
          </p:cNvSpPr>
          <p:nvPr>
            <p:ph type="ftr" sz="quarter" idx="11"/>
          </p:nvPr>
        </p:nvSpPr>
        <p:spPr/>
        <p:txBody>
          <a:bodyPr/>
          <a:lstStyle/>
          <a:p>
            <a:endParaRPr lang="en-US">
              <a:solidFill>
                <a:srgbClr val="000000">
                  <a:tint val="75000"/>
                </a:srgbClr>
              </a:solidFill>
            </a:endParaRPr>
          </a:p>
        </p:txBody>
      </p:sp>
      <p:sp>
        <p:nvSpPr>
          <p:cNvPr id="7" name="Slide Number Placeholder 6"/>
          <p:cNvSpPr>
            <a:spLocks noGrp="1"/>
          </p:cNvSpPr>
          <p:nvPr>
            <p:ph type="sldNum" sz="quarter" idx="12"/>
          </p:nvPr>
        </p:nvSpPr>
        <p:spPr/>
        <p:txBody>
          <a:bodyPr/>
          <a:lstStyle/>
          <a:p>
            <a:fld id="{E9527A48-91ED-41AC-81B1-0158C432981D}" type="slidenum">
              <a:rPr lang="en-US" smtClean="0">
                <a:solidFill>
                  <a:srgbClr val="000000">
                    <a:tint val="75000"/>
                  </a:srgbClr>
                </a:solidFill>
              </a:rPr>
              <a:pPr/>
              <a:t>‹#›</a:t>
            </a:fld>
            <a:endParaRPr lang="en-US">
              <a:solidFill>
                <a:srgbClr val="000000">
                  <a:tint val="75000"/>
                </a:srgbClr>
              </a:solidFill>
            </a:endParaRPr>
          </a:p>
        </p:txBody>
      </p:sp>
    </p:spTree>
    <p:extLst>
      <p:ext uri="{BB962C8B-B14F-4D97-AF65-F5344CB8AC3E}">
        <p14:creationId xmlns:p14="http://schemas.microsoft.com/office/powerpoint/2010/main" val="1365214600"/>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4A9D325-C6DC-4A69-822B-F160DBF27AEE}" type="datetimeFigureOut">
              <a:rPr lang="en-US" smtClean="0">
                <a:solidFill>
                  <a:srgbClr val="000000">
                    <a:tint val="75000"/>
                  </a:srgbClr>
                </a:solidFill>
              </a:rPr>
              <a:pPr/>
              <a:t>5/30/2011</a:t>
            </a:fld>
            <a:endParaRPr lang="en-US">
              <a:solidFill>
                <a:srgbClr val="000000">
                  <a:tint val="75000"/>
                </a:srgbClr>
              </a:solidFill>
            </a:endParaRPr>
          </a:p>
        </p:txBody>
      </p:sp>
      <p:sp>
        <p:nvSpPr>
          <p:cNvPr id="6" name="Footer Placeholder 5"/>
          <p:cNvSpPr>
            <a:spLocks noGrp="1"/>
          </p:cNvSpPr>
          <p:nvPr>
            <p:ph type="ftr" sz="quarter" idx="11"/>
          </p:nvPr>
        </p:nvSpPr>
        <p:spPr/>
        <p:txBody>
          <a:bodyPr/>
          <a:lstStyle/>
          <a:p>
            <a:endParaRPr lang="en-US">
              <a:solidFill>
                <a:srgbClr val="000000">
                  <a:tint val="75000"/>
                </a:srgbClr>
              </a:solidFill>
            </a:endParaRPr>
          </a:p>
        </p:txBody>
      </p:sp>
      <p:sp>
        <p:nvSpPr>
          <p:cNvPr id="7" name="Slide Number Placeholder 6"/>
          <p:cNvSpPr>
            <a:spLocks noGrp="1"/>
          </p:cNvSpPr>
          <p:nvPr>
            <p:ph type="sldNum" sz="quarter" idx="12"/>
          </p:nvPr>
        </p:nvSpPr>
        <p:spPr/>
        <p:txBody>
          <a:bodyPr/>
          <a:lstStyle/>
          <a:p>
            <a:fld id="{E9527A48-91ED-41AC-81B1-0158C432981D}" type="slidenum">
              <a:rPr lang="en-US" smtClean="0">
                <a:solidFill>
                  <a:srgbClr val="000000">
                    <a:tint val="75000"/>
                  </a:srgbClr>
                </a:solidFill>
              </a:rPr>
              <a:pPr/>
              <a:t>‹#›</a:t>
            </a:fld>
            <a:endParaRPr lang="en-US">
              <a:solidFill>
                <a:srgbClr val="000000">
                  <a:tint val="75000"/>
                </a:srgbClr>
              </a:solidFill>
            </a:endParaRPr>
          </a:p>
        </p:txBody>
      </p:sp>
    </p:spTree>
    <p:extLst>
      <p:ext uri="{BB962C8B-B14F-4D97-AF65-F5344CB8AC3E}">
        <p14:creationId xmlns:p14="http://schemas.microsoft.com/office/powerpoint/2010/main" val="208747552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A9D325-C6DC-4A69-822B-F160DBF27AEE}" type="datetimeFigureOut">
              <a:rPr lang="en-US" smtClean="0">
                <a:solidFill>
                  <a:srgbClr val="000000">
                    <a:tint val="75000"/>
                  </a:srgbClr>
                </a:solidFill>
              </a:rPr>
              <a:pPr/>
              <a:t>5/30/2011</a:t>
            </a:fld>
            <a:endParaRPr lang="en-US">
              <a:solidFill>
                <a:srgbClr val="000000">
                  <a:tint val="75000"/>
                </a:srgbClr>
              </a:solidFill>
            </a:endParaRPr>
          </a:p>
        </p:txBody>
      </p:sp>
      <p:sp>
        <p:nvSpPr>
          <p:cNvPr id="5" name="Footer Placeholder 4"/>
          <p:cNvSpPr>
            <a:spLocks noGrp="1"/>
          </p:cNvSpPr>
          <p:nvPr>
            <p:ph type="ftr" sz="quarter" idx="11"/>
          </p:nvPr>
        </p:nvSpPr>
        <p:spPr/>
        <p:txBody>
          <a:bodyPr/>
          <a:lstStyle/>
          <a:p>
            <a:endParaRPr lang="en-US">
              <a:solidFill>
                <a:srgbClr val="000000">
                  <a:tint val="75000"/>
                </a:srgbClr>
              </a:solidFill>
            </a:endParaRPr>
          </a:p>
        </p:txBody>
      </p:sp>
      <p:sp>
        <p:nvSpPr>
          <p:cNvPr id="6" name="Slide Number Placeholder 5"/>
          <p:cNvSpPr>
            <a:spLocks noGrp="1"/>
          </p:cNvSpPr>
          <p:nvPr>
            <p:ph type="sldNum" sz="quarter" idx="12"/>
          </p:nvPr>
        </p:nvSpPr>
        <p:spPr/>
        <p:txBody>
          <a:bodyPr/>
          <a:lstStyle/>
          <a:p>
            <a:fld id="{E9527A48-91ED-41AC-81B1-0158C432981D}" type="slidenum">
              <a:rPr lang="en-US" smtClean="0">
                <a:solidFill>
                  <a:srgbClr val="000000">
                    <a:tint val="75000"/>
                  </a:srgbClr>
                </a:solidFill>
              </a:rPr>
              <a:pPr/>
              <a:t>‹#›</a:t>
            </a:fld>
            <a:endParaRPr lang="en-US">
              <a:solidFill>
                <a:srgbClr val="000000">
                  <a:tint val="75000"/>
                </a:srgbClr>
              </a:solidFill>
            </a:endParaRPr>
          </a:p>
        </p:txBody>
      </p:sp>
    </p:spTree>
    <p:extLst>
      <p:ext uri="{BB962C8B-B14F-4D97-AF65-F5344CB8AC3E}">
        <p14:creationId xmlns:p14="http://schemas.microsoft.com/office/powerpoint/2010/main" val="139746921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A9D325-C6DC-4A69-822B-F160DBF27AEE}" type="datetimeFigureOut">
              <a:rPr lang="en-US" smtClean="0">
                <a:solidFill>
                  <a:srgbClr val="000000">
                    <a:tint val="75000"/>
                  </a:srgbClr>
                </a:solidFill>
              </a:rPr>
              <a:pPr/>
              <a:t>5/30/2011</a:t>
            </a:fld>
            <a:endParaRPr lang="en-US">
              <a:solidFill>
                <a:srgbClr val="000000">
                  <a:tint val="75000"/>
                </a:srgbClr>
              </a:solidFill>
            </a:endParaRPr>
          </a:p>
        </p:txBody>
      </p:sp>
      <p:sp>
        <p:nvSpPr>
          <p:cNvPr id="5" name="Footer Placeholder 4"/>
          <p:cNvSpPr>
            <a:spLocks noGrp="1"/>
          </p:cNvSpPr>
          <p:nvPr>
            <p:ph type="ftr" sz="quarter" idx="11"/>
          </p:nvPr>
        </p:nvSpPr>
        <p:spPr/>
        <p:txBody>
          <a:bodyPr/>
          <a:lstStyle/>
          <a:p>
            <a:endParaRPr lang="en-US">
              <a:solidFill>
                <a:srgbClr val="000000">
                  <a:tint val="75000"/>
                </a:srgbClr>
              </a:solidFill>
            </a:endParaRPr>
          </a:p>
        </p:txBody>
      </p:sp>
      <p:sp>
        <p:nvSpPr>
          <p:cNvPr id="6" name="Slide Number Placeholder 5"/>
          <p:cNvSpPr>
            <a:spLocks noGrp="1"/>
          </p:cNvSpPr>
          <p:nvPr>
            <p:ph type="sldNum" sz="quarter" idx="12"/>
          </p:nvPr>
        </p:nvSpPr>
        <p:spPr/>
        <p:txBody>
          <a:bodyPr/>
          <a:lstStyle/>
          <a:p>
            <a:fld id="{E9527A48-91ED-41AC-81B1-0158C432981D}" type="slidenum">
              <a:rPr lang="en-US" smtClean="0">
                <a:solidFill>
                  <a:srgbClr val="000000">
                    <a:tint val="75000"/>
                  </a:srgbClr>
                </a:solidFill>
              </a:rPr>
              <a:pPr/>
              <a:t>‹#›</a:t>
            </a:fld>
            <a:endParaRPr lang="en-US">
              <a:solidFill>
                <a:srgbClr val="000000">
                  <a:tint val="75000"/>
                </a:srgbClr>
              </a:solidFill>
            </a:endParaRPr>
          </a:p>
        </p:txBody>
      </p:sp>
    </p:spTree>
    <p:extLst>
      <p:ext uri="{BB962C8B-B14F-4D97-AF65-F5344CB8AC3E}">
        <p14:creationId xmlns:p14="http://schemas.microsoft.com/office/powerpoint/2010/main" val="13377685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4A9D325-C6DC-4A69-822B-F160DBF27AEE}" type="datetimeFigureOut">
              <a:rPr lang="en-US" smtClean="0">
                <a:solidFill>
                  <a:srgbClr val="000000">
                    <a:tint val="75000"/>
                  </a:srgbClr>
                </a:solidFill>
              </a:rPr>
              <a:pPr/>
              <a:t>5/30/2011</a:t>
            </a:fld>
            <a:endParaRPr lang="en-US">
              <a:solidFill>
                <a:srgbClr val="000000">
                  <a:tint val="75000"/>
                </a:srgbClr>
              </a:solidFill>
            </a:endParaRPr>
          </a:p>
        </p:txBody>
      </p:sp>
      <p:sp>
        <p:nvSpPr>
          <p:cNvPr id="6" name="Footer Placeholder 5"/>
          <p:cNvSpPr>
            <a:spLocks noGrp="1"/>
          </p:cNvSpPr>
          <p:nvPr>
            <p:ph type="ftr" sz="quarter" idx="11"/>
          </p:nvPr>
        </p:nvSpPr>
        <p:spPr/>
        <p:txBody>
          <a:bodyPr/>
          <a:lstStyle/>
          <a:p>
            <a:endParaRPr lang="en-US">
              <a:solidFill>
                <a:srgbClr val="000000">
                  <a:tint val="75000"/>
                </a:srgbClr>
              </a:solidFill>
            </a:endParaRPr>
          </a:p>
        </p:txBody>
      </p:sp>
      <p:sp>
        <p:nvSpPr>
          <p:cNvPr id="7" name="Slide Number Placeholder 6"/>
          <p:cNvSpPr>
            <a:spLocks noGrp="1"/>
          </p:cNvSpPr>
          <p:nvPr>
            <p:ph type="sldNum" sz="quarter" idx="12"/>
          </p:nvPr>
        </p:nvSpPr>
        <p:spPr/>
        <p:txBody>
          <a:bodyPr/>
          <a:lstStyle/>
          <a:p>
            <a:fld id="{E9527A48-91ED-41AC-81B1-0158C432981D}" type="slidenum">
              <a:rPr lang="en-US" smtClean="0">
                <a:solidFill>
                  <a:srgbClr val="000000">
                    <a:tint val="75000"/>
                  </a:srgbClr>
                </a:solidFill>
              </a:rPr>
              <a:pPr/>
              <a:t>‹#›</a:t>
            </a:fld>
            <a:endParaRPr lang="en-US">
              <a:solidFill>
                <a:srgbClr val="000000">
                  <a:tint val="75000"/>
                </a:srgbClr>
              </a:solidFill>
            </a:endParaRPr>
          </a:p>
        </p:txBody>
      </p:sp>
    </p:spTree>
    <p:extLst>
      <p:ext uri="{BB962C8B-B14F-4D97-AF65-F5344CB8AC3E}">
        <p14:creationId xmlns:p14="http://schemas.microsoft.com/office/powerpoint/2010/main" val="301699055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4A9D325-C6DC-4A69-822B-F160DBF27AEE}" type="datetimeFigureOut">
              <a:rPr lang="en-US" smtClean="0">
                <a:solidFill>
                  <a:srgbClr val="000000">
                    <a:tint val="75000"/>
                  </a:srgbClr>
                </a:solidFill>
              </a:rPr>
              <a:pPr/>
              <a:t>5/30/2011</a:t>
            </a:fld>
            <a:endParaRPr lang="en-US">
              <a:solidFill>
                <a:srgbClr val="000000">
                  <a:tint val="75000"/>
                </a:srgbClr>
              </a:solidFill>
            </a:endParaRPr>
          </a:p>
        </p:txBody>
      </p:sp>
      <p:sp>
        <p:nvSpPr>
          <p:cNvPr id="8" name="Footer Placeholder 7"/>
          <p:cNvSpPr>
            <a:spLocks noGrp="1"/>
          </p:cNvSpPr>
          <p:nvPr>
            <p:ph type="ftr" sz="quarter" idx="11"/>
          </p:nvPr>
        </p:nvSpPr>
        <p:spPr/>
        <p:txBody>
          <a:bodyPr/>
          <a:lstStyle/>
          <a:p>
            <a:endParaRPr lang="en-US">
              <a:solidFill>
                <a:srgbClr val="000000">
                  <a:tint val="75000"/>
                </a:srgbClr>
              </a:solidFill>
            </a:endParaRPr>
          </a:p>
        </p:txBody>
      </p:sp>
      <p:sp>
        <p:nvSpPr>
          <p:cNvPr id="9" name="Slide Number Placeholder 8"/>
          <p:cNvSpPr>
            <a:spLocks noGrp="1"/>
          </p:cNvSpPr>
          <p:nvPr>
            <p:ph type="sldNum" sz="quarter" idx="12"/>
          </p:nvPr>
        </p:nvSpPr>
        <p:spPr/>
        <p:txBody>
          <a:bodyPr/>
          <a:lstStyle/>
          <a:p>
            <a:fld id="{E9527A48-91ED-41AC-81B1-0158C432981D}" type="slidenum">
              <a:rPr lang="en-US" smtClean="0">
                <a:solidFill>
                  <a:srgbClr val="000000">
                    <a:tint val="75000"/>
                  </a:srgbClr>
                </a:solidFill>
              </a:rPr>
              <a:pPr/>
              <a:t>‹#›</a:t>
            </a:fld>
            <a:endParaRPr lang="en-US">
              <a:solidFill>
                <a:srgbClr val="000000">
                  <a:tint val="75000"/>
                </a:srgbClr>
              </a:solidFill>
            </a:endParaRPr>
          </a:p>
        </p:txBody>
      </p:sp>
    </p:spTree>
    <p:extLst>
      <p:ext uri="{BB962C8B-B14F-4D97-AF65-F5344CB8AC3E}">
        <p14:creationId xmlns:p14="http://schemas.microsoft.com/office/powerpoint/2010/main" val="1242326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4A9D325-C6DC-4A69-822B-F160DBF27AEE}" type="datetimeFigureOut">
              <a:rPr lang="en-US" smtClean="0">
                <a:solidFill>
                  <a:srgbClr val="000000">
                    <a:tint val="75000"/>
                  </a:srgbClr>
                </a:solidFill>
              </a:rPr>
              <a:pPr/>
              <a:t>5/30/2011</a:t>
            </a:fld>
            <a:endParaRPr lang="en-US">
              <a:solidFill>
                <a:srgbClr val="000000">
                  <a:tint val="75000"/>
                </a:srgbClr>
              </a:solidFill>
            </a:endParaRPr>
          </a:p>
        </p:txBody>
      </p:sp>
      <p:sp>
        <p:nvSpPr>
          <p:cNvPr id="4" name="Footer Placeholder 3"/>
          <p:cNvSpPr>
            <a:spLocks noGrp="1"/>
          </p:cNvSpPr>
          <p:nvPr>
            <p:ph type="ftr" sz="quarter" idx="11"/>
          </p:nvPr>
        </p:nvSpPr>
        <p:spPr/>
        <p:txBody>
          <a:bodyPr/>
          <a:lstStyle/>
          <a:p>
            <a:endParaRPr lang="en-US">
              <a:solidFill>
                <a:srgbClr val="000000">
                  <a:tint val="75000"/>
                </a:srgbClr>
              </a:solidFill>
            </a:endParaRPr>
          </a:p>
        </p:txBody>
      </p:sp>
      <p:sp>
        <p:nvSpPr>
          <p:cNvPr id="5" name="Slide Number Placeholder 4"/>
          <p:cNvSpPr>
            <a:spLocks noGrp="1"/>
          </p:cNvSpPr>
          <p:nvPr>
            <p:ph type="sldNum" sz="quarter" idx="12"/>
          </p:nvPr>
        </p:nvSpPr>
        <p:spPr/>
        <p:txBody>
          <a:bodyPr/>
          <a:lstStyle/>
          <a:p>
            <a:fld id="{E9527A48-91ED-41AC-81B1-0158C432981D}" type="slidenum">
              <a:rPr lang="en-US" smtClean="0">
                <a:solidFill>
                  <a:srgbClr val="000000">
                    <a:tint val="75000"/>
                  </a:srgbClr>
                </a:solidFill>
              </a:rPr>
              <a:pPr/>
              <a:t>‹#›</a:t>
            </a:fld>
            <a:endParaRPr lang="en-US">
              <a:solidFill>
                <a:srgbClr val="000000">
                  <a:tint val="75000"/>
                </a:srgbClr>
              </a:solidFill>
            </a:endParaRPr>
          </a:p>
        </p:txBody>
      </p:sp>
    </p:spTree>
    <p:extLst>
      <p:ext uri="{BB962C8B-B14F-4D97-AF65-F5344CB8AC3E}">
        <p14:creationId xmlns:p14="http://schemas.microsoft.com/office/powerpoint/2010/main" val="3599995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A9D325-C6DC-4A69-822B-F160DBF27AEE}" type="datetimeFigureOut">
              <a:rPr lang="en-US" smtClean="0">
                <a:solidFill>
                  <a:srgbClr val="000000">
                    <a:tint val="75000"/>
                  </a:srgbClr>
                </a:solidFill>
              </a:rPr>
              <a:pPr/>
              <a:t>5/30/2011</a:t>
            </a:fld>
            <a:endParaRPr lang="en-US">
              <a:solidFill>
                <a:srgbClr val="000000">
                  <a:tint val="75000"/>
                </a:srgbClr>
              </a:solidFill>
            </a:endParaRPr>
          </a:p>
        </p:txBody>
      </p:sp>
      <p:sp>
        <p:nvSpPr>
          <p:cNvPr id="3" name="Footer Placeholder 2"/>
          <p:cNvSpPr>
            <a:spLocks noGrp="1"/>
          </p:cNvSpPr>
          <p:nvPr>
            <p:ph type="ftr" sz="quarter" idx="11"/>
          </p:nvPr>
        </p:nvSpPr>
        <p:spPr/>
        <p:txBody>
          <a:bodyPr/>
          <a:lstStyle/>
          <a:p>
            <a:endParaRPr lang="en-US">
              <a:solidFill>
                <a:srgbClr val="000000">
                  <a:tint val="75000"/>
                </a:srgbClr>
              </a:solidFill>
            </a:endParaRPr>
          </a:p>
        </p:txBody>
      </p:sp>
      <p:sp>
        <p:nvSpPr>
          <p:cNvPr id="4" name="Slide Number Placeholder 3"/>
          <p:cNvSpPr>
            <a:spLocks noGrp="1"/>
          </p:cNvSpPr>
          <p:nvPr>
            <p:ph type="sldNum" sz="quarter" idx="12"/>
          </p:nvPr>
        </p:nvSpPr>
        <p:spPr/>
        <p:txBody>
          <a:bodyPr/>
          <a:lstStyle/>
          <a:p>
            <a:fld id="{E9527A48-91ED-41AC-81B1-0158C432981D}" type="slidenum">
              <a:rPr lang="en-US" smtClean="0">
                <a:solidFill>
                  <a:srgbClr val="000000">
                    <a:tint val="75000"/>
                  </a:srgbClr>
                </a:solidFill>
              </a:rPr>
              <a:pPr/>
              <a:t>‹#›</a:t>
            </a:fld>
            <a:endParaRPr lang="en-US">
              <a:solidFill>
                <a:srgbClr val="000000">
                  <a:tint val="75000"/>
                </a:srgbClr>
              </a:solidFill>
            </a:endParaRPr>
          </a:p>
        </p:txBody>
      </p:sp>
    </p:spTree>
    <p:extLst>
      <p:ext uri="{BB962C8B-B14F-4D97-AF65-F5344CB8AC3E}">
        <p14:creationId xmlns:p14="http://schemas.microsoft.com/office/powerpoint/2010/main" val="14066461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4A9D325-C6DC-4A69-822B-F160DBF27AEE}" type="datetimeFigureOut">
              <a:rPr lang="en-US" smtClean="0">
                <a:solidFill>
                  <a:srgbClr val="000000">
                    <a:tint val="75000"/>
                  </a:srgbClr>
                </a:solidFill>
              </a:rPr>
              <a:pPr/>
              <a:t>5/30/2011</a:t>
            </a:fld>
            <a:endParaRPr lang="en-US">
              <a:solidFill>
                <a:srgbClr val="000000">
                  <a:tint val="75000"/>
                </a:srgbClr>
              </a:solidFill>
            </a:endParaRPr>
          </a:p>
        </p:txBody>
      </p:sp>
      <p:sp>
        <p:nvSpPr>
          <p:cNvPr id="6" name="Footer Placeholder 5"/>
          <p:cNvSpPr>
            <a:spLocks noGrp="1"/>
          </p:cNvSpPr>
          <p:nvPr>
            <p:ph type="ftr" sz="quarter" idx="11"/>
          </p:nvPr>
        </p:nvSpPr>
        <p:spPr/>
        <p:txBody>
          <a:bodyPr/>
          <a:lstStyle/>
          <a:p>
            <a:endParaRPr lang="en-US">
              <a:solidFill>
                <a:srgbClr val="000000">
                  <a:tint val="75000"/>
                </a:srgbClr>
              </a:solidFill>
            </a:endParaRPr>
          </a:p>
        </p:txBody>
      </p:sp>
      <p:sp>
        <p:nvSpPr>
          <p:cNvPr id="7" name="Slide Number Placeholder 6"/>
          <p:cNvSpPr>
            <a:spLocks noGrp="1"/>
          </p:cNvSpPr>
          <p:nvPr>
            <p:ph type="sldNum" sz="quarter" idx="12"/>
          </p:nvPr>
        </p:nvSpPr>
        <p:spPr/>
        <p:txBody>
          <a:bodyPr/>
          <a:lstStyle/>
          <a:p>
            <a:fld id="{E9527A48-91ED-41AC-81B1-0158C432981D}" type="slidenum">
              <a:rPr lang="en-US" smtClean="0">
                <a:solidFill>
                  <a:srgbClr val="000000">
                    <a:tint val="75000"/>
                  </a:srgbClr>
                </a:solidFill>
              </a:rPr>
              <a:pPr/>
              <a:t>‹#›</a:t>
            </a:fld>
            <a:endParaRPr lang="en-US">
              <a:solidFill>
                <a:srgbClr val="000000">
                  <a:tint val="75000"/>
                </a:srgbClr>
              </a:solidFill>
            </a:endParaRPr>
          </a:p>
        </p:txBody>
      </p:sp>
    </p:spTree>
    <p:extLst>
      <p:ext uri="{BB962C8B-B14F-4D97-AF65-F5344CB8AC3E}">
        <p14:creationId xmlns:p14="http://schemas.microsoft.com/office/powerpoint/2010/main" val="33050533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4A9D325-C6DC-4A69-822B-F160DBF27AEE}" type="datetimeFigureOut">
              <a:rPr lang="en-US" smtClean="0">
                <a:solidFill>
                  <a:srgbClr val="000000">
                    <a:tint val="75000"/>
                  </a:srgbClr>
                </a:solidFill>
              </a:rPr>
              <a:pPr/>
              <a:t>5/30/2011</a:t>
            </a:fld>
            <a:endParaRPr lang="en-US">
              <a:solidFill>
                <a:srgbClr val="000000">
                  <a:tint val="75000"/>
                </a:srgbClr>
              </a:solidFill>
            </a:endParaRPr>
          </a:p>
        </p:txBody>
      </p:sp>
      <p:sp>
        <p:nvSpPr>
          <p:cNvPr id="6" name="Footer Placeholder 5"/>
          <p:cNvSpPr>
            <a:spLocks noGrp="1"/>
          </p:cNvSpPr>
          <p:nvPr>
            <p:ph type="ftr" sz="quarter" idx="11"/>
          </p:nvPr>
        </p:nvSpPr>
        <p:spPr/>
        <p:txBody>
          <a:bodyPr/>
          <a:lstStyle/>
          <a:p>
            <a:endParaRPr lang="en-US">
              <a:solidFill>
                <a:srgbClr val="000000">
                  <a:tint val="75000"/>
                </a:srgbClr>
              </a:solidFill>
            </a:endParaRPr>
          </a:p>
        </p:txBody>
      </p:sp>
      <p:sp>
        <p:nvSpPr>
          <p:cNvPr id="7" name="Slide Number Placeholder 6"/>
          <p:cNvSpPr>
            <a:spLocks noGrp="1"/>
          </p:cNvSpPr>
          <p:nvPr>
            <p:ph type="sldNum" sz="quarter" idx="12"/>
          </p:nvPr>
        </p:nvSpPr>
        <p:spPr/>
        <p:txBody>
          <a:bodyPr/>
          <a:lstStyle/>
          <a:p>
            <a:fld id="{E9527A48-91ED-41AC-81B1-0158C432981D}" type="slidenum">
              <a:rPr lang="en-US" smtClean="0">
                <a:solidFill>
                  <a:srgbClr val="000000">
                    <a:tint val="75000"/>
                  </a:srgbClr>
                </a:solidFill>
              </a:rPr>
              <a:pPr/>
              <a:t>‹#›</a:t>
            </a:fld>
            <a:endParaRPr lang="en-US">
              <a:solidFill>
                <a:srgbClr val="000000">
                  <a:tint val="75000"/>
                </a:srgbClr>
              </a:solidFill>
            </a:endParaRPr>
          </a:p>
        </p:txBody>
      </p:sp>
    </p:spTree>
    <p:extLst>
      <p:ext uri="{BB962C8B-B14F-4D97-AF65-F5344CB8AC3E}">
        <p14:creationId xmlns:p14="http://schemas.microsoft.com/office/powerpoint/2010/main" val="22264873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A9D325-C6DC-4A69-822B-F160DBF27AEE}" type="datetimeFigureOut">
              <a:rPr lang="en-US" smtClean="0">
                <a:solidFill>
                  <a:srgbClr val="000000">
                    <a:tint val="75000"/>
                  </a:srgbClr>
                </a:solidFill>
              </a:rPr>
              <a:pPr/>
              <a:t>5/30/2011</a:t>
            </a:fld>
            <a:endParaRPr lang="en-US">
              <a:solidFill>
                <a:srgbClr val="000000">
                  <a:tint val="75000"/>
                </a:srgb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srgbClr val="000000">
                  <a:tint val="75000"/>
                </a:srgb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527A48-91ED-41AC-81B1-0158C432981D}" type="slidenum">
              <a:rPr lang="en-US" smtClean="0">
                <a:solidFill>
                  <a:srgbClr val="000000">
                    <a:tint val="75000"/>
                  </a:srgbClr>
                </a:solidFill>
              </a:rPr>
              <a:pPr/>
              <a:t>‹#›</a:t>
            </a:fld>
            <a:endParaRPr lang="en-US">
              <a:solidFill>
                <a:srgbClr val="000000">
                  <a:tint val="75000"/>
                </a:srgbClr>
              </a:solidFill>
            </a:endParaRPr>
          </a:p>
        </p:txBody>
      </p:sp>
    </p:spTree>
    <p:extLst>
      <p:ext uri="{BB962C8B-B14F-4D97-AF65-F5344CB8AC3E}">
        <p14:creationId xmlns:p14="http://schemas.microsoft.com/office/powerpoint/2010/main" val="16875360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A9D325-C6DC-4A69-822B-F160DBF27AEE}" type="datetimeFigureOut">
              <a:rPr lang="en-US" smtClean="0">
                <a:solidFill>
                  <a:srgbClr val="000000">
                    <a:tint val="75000"/>
                  </a:srgbClr>
                </a:solidFill>
              </a:rPr>
              <a:pPr/>
              <a:t>5/30/2011</a:t>
            </a:fld>
            <a:endParaRPr lang="en-US">
              <a:solidFill>
                <a:srgbClr val="000000">
                  <a:tint val="75000"/>
                </a:srgb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srgbClr val="000000">
                  <a:tint val="75000"/>
                </a:srgb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527A48-91ED-41AC-81B1-0158C432981D}" type="slidenum">
              <a:rPr lang="en-US" smtClean="0">
                <a:solidFill>
                  <a:srgbClr val="000000">
                    <a:tint val="75000"/>
                  </a:srgbClr>
                </a:solidFill>
              </a:rPr>
              <a:pPr/>
              <a:t>‹#›</a:t>
            </a:fld>
            <a:endParaRPr lang="en-US">
              <a:solidFill>
                <a:srgbClr val="000000">
                  <a:tint val="75000"/>
                </a:srgbClr>
              </a:solidFill>
            </a:endParaRPr>
          </a:p>
        </p:txBody>
      </p:sp>
    </p:spTree>
    <p:extLst>
      <p:ext uri="{BB962C8B-B14F-4D97-AF65-F5344CB8AC3E}">
        <p14:creationId xmlns:p14="http://schemas.microsoft.com/office/powerpoint/2010/main" val="194783438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A9D325-C6DC-4A69-822B-F160DBF27AEE}" type="datetimeFigureOut">
              <a:rPr lang="en-US" smtClean="0">
                <a:solidFill>
                  <a:srgbClr val="000000">
                    <a:tint val="75000"/>
                  </a:srgbClr>
                </a:solidFill>
              </a:rPr>
              <a:pPr/>
              <a:t>5/30/2011</a:t>
            </a:fld>
            <a:endParaRPr lang="en-US">
              <a:solidFill>
                <a:srgbClr val="000000">
                  <a:tint val="75000"/>
                </a:srgb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srgbClr val="000000">
                  <a:tint val="75000"/>
                </a:srgb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527A48-91ED-41AC-81B1-0158C432981D}" type="slidenum">
              <a:rPr lang="en-US" smtClean="0">
                <a:solidFill>
                  <a:srgbClr val="000000">
                    <a:tint val="75000"/>
                  </a:srgbClr>
                </a:solidFill>
              </a:rPr>
              <a:pPr/>
              <a:t>‹#›</a:t>
            </a:fld>
            <a:endParaRPr lang="en-US">
              <a:solidFill>
                <a:srgbClr val="000000">
                  <a:tint val="75000"/>
                </a:srgbClr>
              </a:solidFill>
            </a:endParaRPr>
          </a:p>
        </p:txBody>
      </p:sp>
    </p:spTree>
    <p:extLst>
      <p:ext uri="{BB962C8B-B14F-4D97-AF65-F5344CB8AC3E}">
        <p14:creationId xmlns:p14="http://schemas.microsoft.com/office/powerpoint/2010/main" val="120757530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4.jpg"/><Relationship Id="rId1" Type="http://schemas.openxmlformats.org/officeDocument/2006/relationships/slideLayout" Target="../slideLayouts/slideLayout26.xml"/></Relationships>
</file>

<file path=ppt/slides/_rels/slide14.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6.xml"/></Relationships>
</file>

<file path=ppt/slides/_rels/slide15.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6.xml"/></Relationships>
</file>

<file path=ppt/slides/_rels/slide16.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6.xml"/></Relationships>
</file>

<file path=ppt/slides/_rels/slide17.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6.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2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819400" y="152401"/>
            <a:ext cx="5638800" cy="3124200"/>
          </a:xfrm>
        </p:spPr>
        <p:txBody>
          <a:bodyPr>
            <a:normAutofit fontScale="90000"/>
          </a:bodyPr>
          <a:lstStyle/>
          <a:p>
            <a:r>
              <a:rPr lang="en-US" sz="8000" b="1" dirty="0" smtClean="0">
                <a:solidFill>
                  <a:schemeClr val="accent2">
                    <a:lumMod val="50000"/>
                  </a:schemeClr>
                </a:solidFill>
              </a:rPr>
              <a:t>Wellness and Well-Being</a:t>
            </a:r>
            <a:endParaRPr lang="en-US" sz="4800" b="1" dirty="0">
              <a:solidFill>
                <a:schemeClr val="accent2">
                  <a:lumMod val="50000"/>
                </a:schemeClr>
              </a:solidFill>
            </a:endParaRPr>
          </a:p>
        </p:txBody>
      </p:sp>
      <p:sp>
        <p:nvSpPr>
          <p:cNvPr id="3" name="Subtitle 2"/>
          <p:cNvSpPr>
            <a:spLocks noGrp="1"/>
          </p:cNvSpPr>
          <p:nvPr>
            <p:ph type="subTitle" idx="1"/>
          </p:nvPr>
        </p:nvSpPr>
        <p:spPr>
          <a:xfrm>
            <a:off x="2590800" y="4724400"/>
            <a:ext cx="6400800" cy="1676400"/>
          </a:xfrm>
        </p:spPr>
        <p:txBody>
          <a:bodyPr>
            <a:normAutofit/>
          </a:bodyPr>
          <a:lstStyle/>
          <a:p>
            <a:r>
              <a:rPr lang="en-US" b="1" dirty="0" smtClean="0">
                <a:solidFill>
                  <a:schemeClr val="tx1">
                    <a:lumMod val="85000"/>
                    <a:lumOff val="15000"/>
                  </a:schemeClr>
                </a:solidFill>
              </a:rPr>
              <a:t>Sarah F. Spiegelhoff, M.A., </a:t>
            </a:r>
            <a:r>
              <a:rPr lang="en-US" b="1" dirty="0" err="1" smtClean="0">
                <a:solidFill>
                  <a:schemeClr val="tx1">
                    <a:lumMod val="85000"/>
                    <a:lumOff val="15000"/>
                  </a:schemeClr>
                </a:solidFill>
              </a:rPr>
              <a:t>Ed.S</a:t>
            </a:r>
            <a:r>
              <a:rPr lang="en-US" b="1" dirty="0" smtClean="0">
                <a:solidFill>
                  <a:schemeClr val="tx1">
                    <a:lumMod val="85000"/>
                    <a:lumOff val="15000"/>
                  </a:schemeClr>
                </a:solidFill>
              </a:rPr>
              <a:t>., </a:t>
            </a:r>
            <a:r>
              <a:rPr lang="en-US" b="1" dirty="0" smtClean="0">
                <a:solidFill>
                  <a:schemeClr val="tx1">
                    <a:lumMod val="85000"/>
                    <a:lumOff val="15000"/>
                  </a:schemeClr>
                </a:solidFill>
              </a:rPr>
              <a:t>NCC</a:t>
            </a:r>
          </a:p>
          <a:p>
            <a:r>
              <a:rPr lang="en-US" b="1" dirty="0" smtClean="0">
                <a:solidFill>
                  <a:schemeClr val="tx1">
                    <a:lumMod val="85000"/>
                    <a:lumOff val="15000"/>
                  </a:schemeClr>
                </a:solidFill>
              </a:rPr>
              <a:t>sfspiege@syr.edu</a:t>
            </a:r>
          </a:p>
          <a:p>
            <a:endParaRPr lang="en-US" sz="2800" dirty="0" smtClean="0">
              <a:solidFill>
                <a:schemeClr val="tx1">
                  <a:lumMod val="85000"/>
                  <a:lumOff val="15000"/>
                </a:schemeClr>
              </a:solidFill>
            </a:endParaRPr>
          </a:p>
          <a:p>
            <a:endParaRPr lang="en-US" sz="2800" dirty="0">
              <a:solidFill>
                <a:schemeClr val="tx1">
                  <a:lumMod val="85000"/>
                  <a:lumOff val="15000"/>
                </a:schemeClr>
              </a:solidFill>
            </a:endParaRPr>
          </a:p>
        </p:txBody>
      </p:sp>
    </p:spTree>
    <p:extLst>
      <p:ext uri="{BB962C8B-B14F-4D97-AF65-F5344CB8AC3E}">
        <p14:creationId xmlns:p14="http://schemas.microsoft.com/office/powerpoint/2010/main" val="15755124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Wellness Models</a:t>
            </a:r>
            <a:endParaRPr lang="en-US" dirty="0"/>
          </a:p>
        </p:txBody>
      </p:sp>
      <p:sp>
        <p:nvSpPr>
          <p:cNvPr id="3" name="Content Placeholder 2"/>
          <p:cNvSpPr>
            <a:spLocks noGrp="1"/>
          </p:cNvSpPr>
          <p:nvPr>
            <p:ph idx="1"/>
          </p:nvPr>
        </p:nvSpPr>
        <p:spPr/>
        <p:txBody>
          <a:bodyPr/>
          <a:lstStyle/>
          <a:p>
            <a:r>
              <a:rPr lang="en-US" dirty="0" smtClean="0"/>
              <a:t>Myers &amp; Sweeney claim—only empirical  models based on counseling literature/theory</a:t>
            </a:r>
          </a:p>
          <a:p>
            <a:r>
              <a:rPr lang="en-US" dirty="0" smtClean="0"/>
              <a:t>Where/Are there other similar models in </a:t>
            </a:r>
            <a:r>
              <a:rPr lang="en-US" dirty="0" smtClean="0"/>
              <a:t>existence, and what are counseling centers using?</a:t>
            </a:r>
            <a:endParaRPr lang="en-US" dirty="0" smtClean="0"/>
          </a:p>
          <a:p>
            <a:pPr marL="0" indent="0">
              <a:buNone/>
            </a:pPr>
            <a:endParaRPr lang="en-US" dirty="0"/>
          </a:p>
          <a:p>
            <a:pPr marL="0" indent="0" algn="ctr">
              <a:buNone/>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4600" y="3809999"/>
            <a:ext cx="4114800" cy="2632121"/>
          </a:xfrm>
          <a:prstGeom prst="rect">
            <a:avLst/>
          </a:prstGeom>
        </p:spPr>
      </p:pic>
    </p:spTree>
    <p:extLst>
      <p:ext uri="{BB962C8B-B14F-4D97-AF65-F5344CB8AC3E}">
        <p14:creationId xmlns:p14="http://schemas.microsoft.com/office/powerpoint/2010/main" val="33667924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Wellness Models</a:t>
            </a:r>
            <a:endParaRPr lang="en-US" dirty="0"/>
          </a:p>
        </p:txBody>
      </p:sp>
      <p:sp>
        <p:nvSpPr>
          <p:cNvPr id="4" name="Content Placeholder 3"/>
          <p:cNvSpPr>
            <a:spLocks noGrp="1"/>
          </p:cNvSpPr>
          <p:nvPr>
            <p:ph sz="half" idx="1"/>
          </p:nvPr>
        </p:nvSpPr>
        <p:spPr/>
        <p:txBody>
          <a:bodyPr/>
          <a:lstStyle/>
          <a:p>
            <a:r>
              <a:rPr lang="en-US" dirty="0" err="1" smtClean="0"/>
              <a:t>Hettler’s</a:t>
            </a:r>
            <a:r>
              <a:rPr lang="en-US" dirty="0" smtClean="0"/>
              <a:t> </a:t>
            </a:r>
            <a:r>
              <a:rPr lang="en-US" dirty="0" smtClean="0"/>
              <a:t>Six Dimensions of Wellness Model (SDWM)</a:t>
            </a:r>
            <a:endParaRPr lang="en-US" dirty="0" smtClean="0"/>
          </a:p>
          <a:p>
            <a:pPr lvl="1"/>
            <a:r>
              <a:rPr lang="en-US" i="1" dirty="0" smtClean="0"/>
              <a:t>Father</a:t>
            </a:r>
            <a:r>
              <a:rPr lang="en-US" dirty="0" smtClean="0"/>
              <a:t> of modern wellness movement</a:t>
            </a:r>
          </a:p>
          <a:p>
            <a:pPr lvl="1"/>
            <a:r>
              <a:rPr lang="en-US" i="1" dirty="0" smtClean="0"/>
              <a:t>Wellness is an active process through which people become aware of, and make choices toward a more successful existence</a:t>
            </a:r>
          </a:p>
          <a:p>
            <a:endParaRPr lang="en-US" dirty="0"/>
          </a:p>
        </p:txBody>
      </p:sp>
      <p:pic>
        <p:nvPicPr>
          <p:cNvPr id="9" name="Content Placeholder 8"/>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4667183" y="1447800"/>
            <a:ext cx="4164186" cy="4648200"/>
          </a:xfrm>
        </p:spPr>
      </p:pic>
    </p:spTree>
    <p:extLst>
      <p:ext uri="{BB962C8B-B14F-4D97-AF65-F5344CB8AC3E}">
        <p14:creationId xmlns:p14="http://schemas.microsoft.com/office/powerpoint/2010/main" val="41495524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Wellness Models</a:t>
            </a:r>
            <a:endParaRPr lang="en-US" dirty="0"/>
          </a:p>
        </p:txBody>
      </p:sp>
      <p:sp>
        <p:nvSpPr>
          <p:cNvPr id="5" name="Content Placeholder 4"/>
          <p:cNvSpPr>
            <a:spLocks noGrp="1"/>
          </p:cNvSpPr>
          <p:nvPr>
            <p:ph idx="1"/>
          </p:nvPr>
        </p:nvSpPr>
        <p:spPr/>
        <p:txBody>
          <a:bodyPr/>
          <a:lstStyle/>
          <a:p>
            <a:r>
              <a:rPr lang="en-US" dirty="0" smtClean="0"/>
              <a:t>Criticism by Myers and Sweeney</a:t>
            </a:r>
          </a:p>
          <a:p>
            <a:pPr lvl="1"/>
            <a:r>
              <a:rPr lang="en-US" dirty="0" smtClean="0"/>
              <a:t>In practical use, primarily focused on physical health</a:t>
            </a:r>
          </a:p>
          <a:p>
            <a:r>
              <a:rPr lang="en-US" dirty="0" smtClean="0"/>
              <a:t>Incongruence?</a:t>
            </a:r>
          </a:p>
          <a:p>
            <a:pPr lvl="1"/>
            <a:r>
              <a:rPr lang="en-US" dirty="0" smtClean="0"/>
              <a:t>6 dimensions: social, occupational, spiritual, physical, intellectual, emotional</a:t>
            </a:r>
          </a:p>
          <a:p>
            <a:pPr marL="457200" lvl="1" indent="0">
              <a:buNone/>
            </a:pPr>
            <a:endParaRPr lang="en-US" dirty="0"/>
          </a:p>
        </p:txBody>
      </p:sp>
    </p:spTree>
    <p:extLst>
      <p:ext uri="{BB962C8B-B14F-4D97-AF65-F5344CB8AC3E}">
        <p14:creationId xmlns:p14="http://schemas.microsoft.com/office/powerpoint/2010/main" val="297906970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Wellness Model</a:t>
            </a:r>
            <a:endParaRPr lang="en-US" dirty="0"/>
          </a:p>
        </p:txBody>
      </p:sp>
      <p:sp>
        <p:nvSpPr>
          <p:cNvPr id="4" name="Content Placeholder 3"/>
          <p:cNvSpPr>
            <a:spLocks noGrp="1"/>
          </p:cNvSpPr>
          <p:nvPr>
            <p:ph sz="half" idx="1"/>
          </p:nvPr>
        </p:nvSpPr>
        <p:spPr/>
        <p:txBody>
          <a:bodyPr/>
          <a:lstStyle/>
          <a:p>
            <a:pPr marL="0" indent="0">
              <a:buNone/>
            </a:pPr>
            <a:r>
              <a:rPr lang="en-US" dirty="0" smtClean="0"/>
              <a:t>Indivisible Self</a:t>
            </a:r>
          </a:p>
          <a:p>
            <a:pPr marL="0" indent="0" algn="ctr">
              <a:buNone/>
            </a:pPr>
            <a:endParaRPr lang="en-US" dirty="0"/>
          </a:p>
        </p:txBody>
      </p:sp>
      <p:sp>
        <p:nvSpPr>
          <p:cNvPr id="8" name="Content Placeholder 7"/>
          <p:cNvSpPr>
            <a:spLocks noGrp="1"/>
          </p:cNvSpPr>
          <p:nvPr>
            <p:ph sz="half" idx="2"/>
          </p:nvPr>
        </p:nvSpPr>
        <p:spPr/>
        <p:txBody>
          <a:bodyPr/>
          <a:lstStyle/>
          <a:p>
            <a:pPr marL="0" indent="0">
              <a:buNone/>
            </a:pPr>
            <a:r>
              <a:rPr lang="en-US" dirty="0" err="1" smtClean="0"/>
              <a:t>Hettler’s</a:t>
            </a:r>
            <a:r>
              <a:rPr lang="en-US" dirty="0" smtClean="0"/>
              <a:t> </a:t>
            </a:r>
            <a:r>
              <a:rPr lang="en-US" dirty="0" smtClean="0"/>
              <a:t>SDWM</a:t>
            </a:r>
            <a:endParaRPr lang="en-US" dirty="0" smtClean="0"/>
          </a:p>
          <a:p>
            <a:pPr marL="0" indent="0">
              <a:buNone/>
            </a:pPr>
            <a:endParaRPr lang="en-US" dirty="0" smtClean="0"/>
          </a:p>
          <a:p>
            <a:pPr marL="0" indent="0">
              <a:buNone/>
            </a:pPr>
            <a:endParaRPr lang="en-US" dirty="0"/>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 y="2286000"/>
            <a:ext cx="3867244" cy="4025900"/>
          </a:xfrm>
          <a:prstGeom prst="rect">
            <a:avLst/>
          </a:prstGeom>
        </p:spPr>
      </p:pic>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00600" y="2285999"/>
            <a:ext cx="3581400" cy="3997675"/>
          </a:xfrm>
          <a:prstGeom prst="rect">
            <a:avLst/>
          </a:prstGeom>
        </p:spPr>
      </p:pic>
      <p:cxnSp>
        <p:nvCxnSpPr>
          <p:cNvPr id="13" name="Straight Arrow Connector 12"/>
          <p:cNvCxnSpPr/>
          <p:nvPr/>
        </p:nvCxnSpPr>
        <p:spPr>
          <a:xfrm flipH="1" flipV="1">
            <a:off x="1676400" y="3200400"/>
            <a:ext cx="3733800" cy="228600"/>
          </a:xfrm>
          <a:prstGeom prst="straightConnector1">
            <a:avLst/>
          </a:prstGeom>
          <a:ln w="22225">
            <a:headEnd type="arrow"/>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H="1">
            <a:off x="3543300" y="2819400"/>
            <a:ext cx="3048000" cy="1676400"/>
          </a:xfrm>
          <a:prstGeom prst="straightConnector1">
            <a:avLst/>
          </a:prstGeom>
          <a:ln w="22225">
            <a:solidFill>
              <a:srgbClr val="FD6E03"/>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H="1" flipV="1">
            <a:off x="1524000" y="3314700"/>
            <a:ext cx="4038600" cy="1562100"/>
          </a:xfrm>
          <a:prstGeom prst="straightConnector1">
            <a:avLst/>
          </a:prstGeom>
          <a:ln w="22225">
            <a:solidFill>
              <a:srgbClr val="CC3399"/>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H="1" flipV="1">
            <a:off x="1219200" y="4495800"/>
            <a:ext cx="5351628" cy="990600"/>
          </a:xfrm>
          <a:prstGeom prst="straightConnector1">
            <a:avLst/>
          </a:prstGeom>
          <a:ln w="22225">
            <a:solidFill>
              <a:srgbClr val="0066FF"/>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flipH="1">
            <a:off x="2238422" y="4724400"/>
            <a:ext cx="5305378" cy="762000"/>
          </a:xfrm>
          <a:prstGeom prst="straightConnector1">
            <a:avLst/>
          </a:prstGeom>
          <a:ln w="22225">
            <a:solidFill>
              <a:srgbClr val="FF0066"/>
            </a:solidFill>
            <a:headEnd type="arrow"/>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37775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Wellness Models</a:t>
            </a:r>
            <a:endParaRPr lang="en-US" dirty="0"/>
          </a:p>
        </p:txBody>
      </p:sp>
      <p:sp>
        <p:nvSpPr>
          <p:cNvPr id="3" name="Content Placeholder 2"/>
          <p:cNvSpPr>
            <a:spLocks noGrp="1"/>
          </p:cNvSpPr>
          <p:nvPr>
            <p:ph sz="half" idx="1"/>
          </p:nvPr>
        </p:nvSpPr>
        <p:spPr>
          <a:xfrm>
            <a:off x="457200" y="1600200"/>
            <a:ext cx="3733800" cy="4525963"/>
          </a:xfrm>
        </p:spPr>
        <p:txBody>
          <a:bodyPr>
            <a:normAutofit fontScale="85000" lnSpcReduction="10000"/>
          </a:bodyPr>
          <a:lstStyle/>
          <a:p>
            <a:r>
              <a:rPr lang="en-US" dirty="0" smtClean="0"/>
              <a:t>Travis’ Iceberg Model</a:t>
            </a:r>
          </a:p>
          <a:p>
            <a:pPr lvl="1"/>
            <a:r>
              <a:rPr lang="en-US" dirty="0" smtClean="0"/>
              <a:t>Varying degrees of wellness and illness</a:t>
            </a:r>
          </a:p>
          <a:p>
            <a:pPr lvl="1"/>
            <a:r>
              <a:rPr lang="en-US" dirty="0" smtClean="0"/>
              <a:t>Wellness is not static</a:t>
            </a:r>
          </a:p>
          <a:p>
            <a:pPr lvl="1"/>
            <a:r>
              <a:rPr lang="en-US" dirty="0" smtClean="0"/>
              <a:t>High wellness is: </a:t>
            </a:r>
            <a:r>
              <a:rPr lang="en-US" i="1" dirty="0"/>
              <a:t>giving good care to your physical self, using your mind constructively, expressing your emotions effectively, being creatively involved with those around you, and being concerned about your physical, psychological and spiritual environments</a:t>
            </a:r>
            <a:endParaRPr lang="en-US" i="1" dirty="0" smtClean="0"/>
          </a:p>
          <a:p>
            <a:pPr marL="0" indent="0">
              <a:buNone/>
            </a:pPr>
            <a:endParaRPr lang="en-US" dirty="0"/>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267200" y="1676400"/>
            <a:ext cx="4419600" cy="3962400"/>
          </a:xfrm>
        </p:spPr>
      </p:pic>
    </p:spTree>
    <p:extLst>
      <p:ext uri="{BB962C8B-B14F-4D97-AF65-F5344CB8AC3E}">
        <p14:creationId xmlns:p14="http://schemas.microsoft.com/office/powerpoint/2010/main" val="4162740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Wellness Models</a:t>
            </a:r>
            <a:endParaRPr lang="en-US" dirty="0"/>
          </a:p>
        </p:txBody>
      </p:sp>
      <p:sp>
        <p:nvSpPr>
          <p:cNvPr id="3" name="Content Placeholder 2"/>
          <p:cNvSpPr>
            <a:spLocks noGrp="1"/>
          </p:cNvSpPr>
          <p:nvPr>
            <p:ph sz="half" idx="1"/>
          </p:nvPr>
        </p:nvSpPr>
        <p:spPr>
          <a:xfrm>
            <a:off x="457200" y="1600200"/>
            <a:ext cx="3886200" cy="4525963"/>
          </a:xfrm>
        </p:spPr>
        <p:txBody>
          <a:bodyPr/>
          <a:lstStyle/>
          <a:p>
            <a:r>
              <a:rPr lang="en-US" dirty="0" smtClean="0"/>
              <a:t>Travis’ Iceberg Model</a:t>
            </a:r>
          </a:p>
          <a:p>
            <a:pPr lvl="1"/>
            <a:r>
              <a:rPr lang="en-US" dirty="0"/>
              <a:t>L</a:t>
            </a:r>
            <a:r>
              <a:rPr lang="en-US" dirty="0" smtClean="0"/>
              <a:t>ike </a:t>
            </a:r>
            <a:r>
              <a:rPr lang="en-US" dirty="0"/>
              <a:t>the structure of an iceberg, wellness and illness is what is seen; whereas other facets of wellness (e.g., lifestyle, culture, spirit, motivation, etc.) must be explored below the surface</a:t>
            </a:r>
            <a:endParaRPr lang="en-US" dirty="0"/>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419600" y="1676400"/>
            <a:ext cx="4495800" cy="4419600"/>
          </a:xfrm>
        </p:spPr>
      </p:pic>
    </p:spTree>
    <p:extLst>
      <p:ext uri="{BB962C8B-B14F-4D97-AF65-F5344CB8AC3E}">
        <p14:creationId xmlns:p14="http://schemas.microsoft.com/office/powerpoint/2010/main" val="14940467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Wellness Models</a:t>
            </a:r>
            <a:endParaRPr lang="en-US" dirty="0"/>
          </a:p>
        </p:txBody>
      </p:sp>
      <p:sp>
        <p:nvSpPr>
          <p:cNvPr id="3" name="Content Placeholder 2"/>
          <p:cNvSpPr>
            <a:spLocks noGrp="1"/>
          </p:cNvSpPr>
          <p:nvPr>
            <p:ph sz="half" idx="1"/>
          </p:nvPr>
        </p:nvSpPr>
        <p:spPr>
          <a:xfrm>
            <a:off x="457200" y="1600200"/>
            <a:ext cx="3962400" cy="4525963"/>
          </a:xfrm>
        </p:spPr>
        <p:txBody>
          <a:bodyPr>
            <a:normAutofit fontScale="92500" lnSpcReduction="20000"/>
          </a:bodyPr>
          <a:lstStyle/>
          <a:p>
            <a:r>
              <a:rPr lang="en-US" dirty="0" smtClean="0"/>
              <a:t>Travis</a:t>
            </a:r>
          </a:p>
          <a:p>
            <a:pPr lvl="1"/>
            <a:r>
              <a:rPr lang="en-US" dirty="0" smtClean="0"/>
              <a:t>Energy System: </a:t>
            </a:r>
            <a:r>
              <a:rPr lang="en-US" dirty="0"/>
              <a:t>life is a process and an individual’s wellness is dependent upon how s/he manages her/his </a:t>
            </a:r>
            <a:r>
              <a:rPr lang="en-US" i="1" dirty="0" smtClean="0"/>
              <a:t>energy</a:t>
            </a:r>
            <a:endParaRPr lang="en-US" dirty="0"/>
          </a:p>
          <a:p>
            <a:pPr lvl="1"/>
            <a:r>
              <a:rPr lang="en-US" dirty="0" smtClean="0"/>
              <a:t>12 dimensions of wellness: </a:t>
            </a:r>
            <a:r>
              <a:rPr lang="en-US" dirty="0"/>
              <a:t>self-responsibility and love, breathing, sensing, eating, moving, feeling, thinking, playing and working, communicating, sex, finding meaning, transcending </a:t>
            </a:r>
            <a:endParaRPr lang="en-US" dirty="0" smtClean="0"/>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419600" y="1600200"/>
            <a:ext cx="4572000" cy="4648200"/>
          </a:xfrm>
        </p:spPr>
      </p:pic>
    </p:spTree>
    <p:extLst>
      <p:ext uri="{BB962C8B-B14F-4D97-AF65-F5344CB8AC3E}">
        <p14:creationId xmlns:p14="http://schemas.microsoft.com/office/powerpoint/2010/main" val="113193466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Well-Being</a:t>
            </a:r>
            <a:endParaRPr lang="en-US" dirty="0"/>
          </a:p>
        </p:txBody>
      </p:sp>
      <p:sp>
        <p:nvSpPr>
          <p:cNvPr id="3" name="Content Placeholder 2"/>
          <p:cNvSpPr>
            <a:spLocks noGrp="1"/>
          </p:cNvSpPr>
          <p:nvPr>
            <p:ph idx="1"/>
          </p:nvPr>
        </p:nvSpPr>
        <p:spPr>
          <a:xfrm>
            <a:off x="457200" y="1600200"/>
            <a:ext cx="8229600" cy="4953000"/>
          </a:xfrm>
        </p:spPr>
        <p:txBody>
          <a:bodyPr>
            <a:normAutofit lnSpcReduction="10000"/>
          </a:bodyPr>
          <a:lstStyle/>
          <a:p>
            <a:pPr marL="0" indent="0">
              <a:buNone/>
            </a:pPr>
            <a:r>
              <a:rPr lang="en-US" dirty="0" smtClean="0"/>
              <a:t>Well-being is:</a:t>
            </a:r>
          </a:p>
          <a:p>
            <a:pPr marL="0" indent="0" algn="ctr">
              <a:buNone/>
            </a:pPr>
            <a:r>
              <a:rPr lang="en-US" dirty="0" smtClean="0"/>
              <a:t>…a complex construct that concerns optimal experience and functioning.</a:t>
            </a:r>
          </a:p>
          <a:p>
            <a:pPr marL="0" indent="0" algn="ctr">
              <a:buNone/>
            </a:pPr>
            <a:endParaRPr lang="en-US" dirty="0" smtClean="0"/>
          </a:p>
          <a:p>
            <a:pPr marL="0" indent="0" algn="ctr">
              <a:buNone/>
            </a:pPr>
            <a:endParaRPr lang="en-US" dirty="0"/>
          </a:p>
          <a:p>
            <a:pPr marL="0" indent="0" algn="ctr">
              <a:buNone/>
            </a:pPr>
            <a:endParaRPr lang="en-US" dirty="0" smtClean="0"/>
          </a:p>
          <a:p>
            <a:pPr marL="0" indent="0" algn="ctr">
              <a:buNone/>
            </a:pPr>
            <a:endParaRPr lang="en-US" dirty="0"/>
          </a:p>
          <a:p>
            <a:pPr marL="0" indent="0" algn="ctr">
              <a:buNone/>
            </a:pPr>
            <a:endParaRPr lang="en-US" dirty="0" smtClean="0"/>
          </a:p>
          <a:p>
            <a:pPr marL="0" indent="0" algn="ctr">
              <a:buNone/>
            </a:pPr>
            <a:endParaRPr lang="en-US" sz="1700" dirty="0" smtClean="0"/>
          </a:p>
          <a:p>
            <a:pPr marL="0" indent="0" algn="ctr">
              <a:buNone/>
            </a:pPr>
            <a:r>
              <a:rPr lang="en-US" sz="1700" dirty="0" smtClean="0"/>
              <a:t>Ryan, R. M., &amp; </a:t>
            </a:r>
            <a:r>
              <a:rPr lang="en-US" sz="1700" dirty="0" err="1" smtClean="0"/>
              <a:t>Deci</a:t>
            </a:r>
            <a:r>
              <a:rPr lang="en-US" sz="1700" dirty="0" smtClean="0"/>
              <a:t>, E. L.</a:t>
            </a:r>
          </a:p>
          <a:p>
            <a:pPr marL="0" indent="0" algn="ctr">
              <a:buNone/>
            </a:pPr>
            <a:endParaRPr lang="en-US" dirty="0"/>
          </a:p>
          <a:p>
            <a:pPr marL="0" indent="0" algn="ctr">
              <a:buNone/>
            </a:pPr>
            <a:endParaRPr lang="en-US" dirty="0" smtClean="0"/>
          </a:p>
          <a:p>
            <a:pPr marL="0" indent="0" algn="ctr">
              <a:buNone/>
            </a:pPr>
            <a:endParaRPr lang="en-US" dirty="0"/>
          </a:p>
          <a:p>
            <a:pPr marL="0" indent="0" algn="ctr">
              <a:buNone/>
            </a:pPr>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09800" y="3124200"/>
            <a:ext cx="4876800" cy="2867025"/>
          </a:xfrm>
          <a:prstGeom prst="rect">
            <a:avLst/>
          </a:prstGeom>
        </p:spPr>
      </p:pic>
    </p:spTree>
    <p:extLst>
      <p:ext uri="{BB962C8B-B14F-4D97-AF65-F5344CB8AC3E}">
        <p14:creationId xmlns:p14="http://schemas.microsoft.com/office/powerpoint/2010/main" val="3132293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animEffect transition="in" filter="circle(in)">
                                      <p:cBhvr>
                                        <p:cTn id="17"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Well-Being</a:t>
            </a:r>
            <a:endParaRPr lang="en-US" dirty="0"/>
          </a:p>
        </p:txBody>
      </p:sp>
      <p:sp>
        <p:nvSpPr>
          <p:cNvPr id="7" name="Text Placeholder 6"/>
          <p:cNvSpPr>
            <a:spLocks noGrp="1"/>
          </p:cNvSpPr>
          <p:nvPr>
            <p:ph type="body" idx="1"/>
          </p:nvPr>
        </p:nvSpPr>
        <p:spPr/>
        <p:txBody>
          <a:bodyPr>
            <a:normAutofit/>
          </a:bodyPr>
          <a:lstStyle/>
          <a:p>
            <a:r>
              <a:rPr lang="en-US" sz="2800" dirty="0" smtClean="0"/>
              <a:t>Hedonic (psychology)</a:t>
            </a:r>
            <a:endParaRPr lang="en-US" sz="2800" dirty="0"/>
          </a:p>
        </p:txBody>
      </p:sp>
      <p:sp>
        <p:nvSpPr>
          <p:cNvPr id="3" name="Text Placeholder 2"/>
          <p:cNvSpPr>
            <a:spLocks noGrp="1"/>
          </p:cNvSpPr>
          <p:nvPr>
            <p:ph sz="half" idx="2"/>
          </p:nvPr>
        </p:nvSpPr>
        <p:spPr/>
        <p:txBody>
          <a:bodyPr/>
          <a:lstStyle/>
          <a:p>
            <a:r>
              <a:rPr lang="en-US" sz="2800" dirty="0" smtClean="0"/>
              <a:t>Concerned with pleasure or happiness</a:t>
            </a:r>
          </a:p>
          <a:p>
            <a:r>
              <a:rPr lang="en-US" sz="2800" dirty="0" smtClean="0"/>
              <a:t>Balance between positive and negative affect</a:t>
            </a:r>
          </a:p>
          <a:p>
            <a:pPr marL="457200" lvl="1" indent="0">
              <a:buNone/>
            </a:pPr>
            <a:endParaRPr lang="en-US" dirty="0"/>
          </a:p>
        </p:txBody>
      </p:sp>
      <p:sp>
        <p:nvSpPr>
          <p:cNvPr id="8" name="Text Placeholder 7"/>
          <p:cNvSpPr>
            <a:spLocks noGrp="1"/>
          </p:cNvSpPr>
          <p:nvPr>
            <p:ph type="body" sz="quarter" idx="3"/>
          </p:nvPr>
        </p:nvSpPr>
        <p:spPr/>
        <p:txBody>
          <a:bodyPr/>
          <a:lstStyle/>
          <a:p>
            <a:r>
              <a:rPr lang="en-US" sz="2800" dirty="0" err="1" smtClean="0"/>
              <a:t>Eudaimonic</a:t>
            </a:r>
            <a:endParaRPr lang="en-US" dirty="0"/>
          </a:p>
        </p:txBody>
      </p:sp>
      <p:sp>
        <p:nvSpPr>
          <p:cNvPr id="9" name="Content Placeholder 8"/>
          <p:cNvSpPr>
            <a:spLocks noGrp="1"/>
          </p:cNvSpPr>
          <p:nvPr>
            <p:ph sz="quarter" idx="4"/>
          </p:nvPr>
        </p:nvSpPr>
        <p:spPr/>
        <p:txBody>
          <a:bodyPr>
            <a:normAutofit/>
          </a:bodyPr>
          <a:lstStyle/>
          <a:p>
            <a:r>
              <a:rPr lang="en-US" sz="2800" dirty="0" smtClean="0"/>
              <a:t>Quest to actualize human potential</a:t>
            </a:r>
          </a:p>
          <a:p>
            <a:r>
              <a:rPr lang="en-US" sz="2800" dirty="0" smtClean="0"/>
              <a:t>Realize one’s true nature</a:t>
            </a:r>
          </a:p>
          <a:p>
            <a:r>
              <a:rPr lang="en-US" sz="2800" dirty="0" smtClean="0"/>
              <a:t>Focus on doing and thinking, rather than feeling</a:t>
            </a:r>
            <a:endParaRPr lang="en-US" sz="2800" dirty="0"/>
          </a:p>
        </p:txBody>
      </p:sp>
    </p:spTree>
    <p:extLst>
      <p:ext uri="{BB962C8B-B14F-4D97-AF65-F5344CB8AC3E}">
        <p14:creationId xmlns:p14="http://schemas.microsoft.com/office/powerpoint/2010/main" val="145405854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Well-Being</a:t>
            </a:r>
            <a:endParaRPr lang="en-US" dirty="0"/>
          </a:p>
        </p:txBody>
      </p:sp>
      <p:sp>
        <p:nvSpPr>
          <p:cNvPr id="8" name="Content Placeholder 7"/>
          <p:cNvSpPr>
            <a:spLocks noGrp="1"/>
          </p:cNvSpPr>
          <p:nvPr>
            <p:ph idx="1"/>
          </p:nvPr>
        </p:nvSpPr>
        <p:spPr/>
        <p:txBody>
          <a:bodyPr/>
          <a:lstStyle/>
          <a:p>
            <a:r>
              <a:rPr lang="en-US" dirty="0" smtClean="0"/>
              <a:t>Subjective well-being (SWB)</a:t>
            </a:r>
          </a:p>
          <a:p>
            <a:pPr lvl="1"/>
            <a:r>
              <a:rPr lang="en-US" dirty="0" smtClean="0"/>
              <a:t>Research conducted within hedonic tradition</a:t>
            </a:r>
          </a:p>
          <a:p>
            <a:pPr lvl="1"/>
            <a:r>
              <a:rPr lang="en-US" dirty="0" smtClean="0"/>
              <a:t>3 distinct components: life satisfaction, positive affect, (absence of) negative affect</a:t>
            </a:r>
          </a:p>
          <a:p>
            <a:pPr lvl="1"/>
            <a:r>
              <a:rPr lang="en-US" dirty="0" smtClean="0"/>
              <a:t>Life satisfaction—global cognitive evaluation of life</a:t>
            </a:r>
          </a:p>
          <a:p>
            <a:pPr lvl="1"/>
            <a:r>
              <a:rPr lang="en-US" dirty="0" smtClean="0"/>
              <a:t>Major proponents Ed </a:t>
            </a:r>
            <a:r>
              <a:rPr lang="en-US" dirty="0" err="1" smtClean="0"/>
              <a:t>Diener</a:t>
            </a:r>
            <a:r>
              <a:rPr lang="en-US" dirty="0" smtClean="0"/>
              <a:t> and Daniel </a:t>
            </a:r>
            <a:r>
              <a:rPr lang="en-US" dirty="0" err="1" smtClean="0"/>
              <a:t>Kahneman</a:t>
            </a:r>
            <a:endParaRPr lang="en-US" dirty="0" smtClean="0"/>
          </a:p>
          <a:p>
            <a:pPr lvl="1"/>
            <a:r>
              <a:rPr lang="en-US" dirty="0" smtClean="0"/>
              <a:t>Hedonics as a basic building block of positive psychology (c. 2000)</a:t>
            </a:r>
            <a:endParaRPr lang="en-US" dirty="0"/>
          </a:p>
        </p:txBody>
      </p:sp>
    </p:spTree>
    <p:extLst>
      <p:ext uri="{BB962C8B-B14F-4D97-AF65-F5344CB8AC3E}">
        <p14:creationId xmlns:p14="http://schemas.microsoft.com/office/powerpoint/2010/main" val="20994953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Wellness and Well-Being</a:t>
            </a:r>
            <a:endParaRPr lang="en-US" dirty="0"/>
          </a:p>
        </p:txBody>
      </p:sp>
      <p:sp>
        <p:nvSpPr>
          <p:cNvPr id="3" name="Content Placeholder 2"/>
          <p:cNvSpPr>
            <a:spLocks noGrp="1"/>
          </p:cNvSpPr>
          <p:nvPr>
            <p:ph idx="1"/>
          </p:nvPr>
        </p:nvSpPr>
        <p:spPr/>
        <p:txBody>
          <a:bodyPr>
            <a:normAutofit lnSpcReduction="10000"/>
          </a:bodyPr>
          <a:lstStyle/>
          <a:p>
            <a:r>
              <a:rPr lang="en-US" dirty="0" smtClean="0"/>
              <a:t>What is wellness?</a:t>
            </a:r>
          </a:p>
          <a:p>
            <a:r>
              <a:rPr lang="en-US" dirty="0" smtClean="0"/>
              <a:t>Wellness models</a:t>
            </a:r>
          </a:p>
          <a:p>
            <a:pPr lvl="1"/>
            <a:r>
              <a:rPr lang="en-US" dirty="0" smtClean="0"/>
              <a:t>Wheel of </a:t>
            </a:r>
            <a:r>
              <a:rPr lang="en-US" dirty="0" smtClean="0"/>
              <a:t>Wellness &amp; The </a:t>
            </a:r>
            <a:r>
              <a:rPr lang="en-US" dirty="0" smtClean="0"/>
              <a:t>Indivisible </a:t>
            </a:r>
            <a:r>
              <a:rPr lang="en-US" dirty="0" smtClean="0"/>
              <a:t>Self</a:t>
            </a:r>
          </a:p>
          <a:p>
            <a:pPr lvl="1"/>
            <a:r>
              <a:rPr lang="en-US" dirty="0" smtClean="0"/>
              <a:t>Six Dimensions of Wellness Model</a:t>
            </a:r>
          </a:p>
          <a:p>
            <a:pPr lvl="1"/>
            <a:r>
              <a:rPr lang="en-US" dirty="0" smtClean="0"/>
              <a:t>Illness/Wellness Continuum &amp; Iceberg Model</a:t>
            </a:r>
            <a:endParaRPr lang="en-US" dirty="0" smtClean="0"/>
          </a:p>
          <a:p>
            <a:r>
              <a:rPr lang="en-US" dirty="0" smtClean="0"/>
              <a:t>Well-Being</a:t>
            </a:r>
          </a:p>
          <a:p>
            <a:pPr lvl="1"/>
            <a:r>
              <a:rPr lang="en-US" dirty="0" smtClean="0"/>
              <a:t>Hedonic &amp; </a:t>
            </a:r>
            <a:r>
              <a:rPr lang="en-US" dirty="0" err="1" smtClean="0"/>
              <a:t>Eudaimonic</a:t>
            </a:r>
            <a:endParaRPr lang="en-US" dirty="0" smtClean="0"/>
          </a:p>
          <a:p>
            <a:pPr lvl="1"/>
            <a:r>
              <a:rPr lang="en-US" dirty="0" smtClean="0"/>
              <a:t>Subjective &amp; Psychological</a:t>
            </a:r>
          </a:p>
          <a:p>
            <a:pPr lvl="1"/>
            <a:r>
              <a:rPr lang="en-US" i="1" dirty="0" smtClean="0"/>
              <a:t>Flourish</a:t>
            </a:r>
            <a:r>
              <a:rPr lang="en-US" dirty="0" smtClean="0"/>
              <a:t>-Well-being  Theory</a:t>
            </a:r>
            <a:endParaRPr lang="en-US" i="1" dirty="0" smtClean="0"/>
          </a:p>
          <a:p>
            <a:pPr marL="457200" lvl="1" indent="0">
              <a:buNone/>
            </a:pPr>
            <a:endParaRPr lang="en-US" dirty="0"/>
          </a:p>
        </p:txBody>
      </p:sp>
    </p:spTree>
    <p:extLst>
      <p:ext uri="{BB962C8B-B14F-4D97-AF65-F5344CB8AC3E}">
        <p14:creationId xmlns:p14="http://schemas.microsoft.com/office/powerpoint/2010/main" val="380403916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Well-Being</a:t>
            </a:r>
            <a:endParaRPr lang="en-US" dirty="0"/>
          </a:p>
        </p:txBody>
      </p:sp>
      <p:sp>
        <p:nvSpPr>
          <p:cNvPr id="3" name="Content Placeholder 2"/>
          <p:cNvSpPr>
            <a:spLocks noGrp="1"/>
          </p:cNvSpPr>
          <p:nvPr>
            <p:ph idx="1"/>
          </p:nvPr>
        </p:nvSpPr>
        <p:spPr/>
        <p:txBody>
          <a:bodyPr>
            <a:normAutofit lnSpcReduction="10000"/>
          </a:bodyPr>
          <a:lstStyle/>
          <a:p>
            <a:r>
              <a:rPr lang="en-US" dirty="0" smtClean="0"/>
              <a:t>Psychological well-being (PWB)</a:t>
            </a:r>
          </a:p>
          <a:p>
            <a:pPr lvl="1"/>
            <a:r>
              <a:rPr lang="en-US" dirty="0" smtClean="0"/>
              <a:t>Carol </a:t>
            </a:r>
            <a:r>
              <a:rPr lang="en-US" dirty="0" err="1" smtClean="0"/>
              <a:t>Ryff</a:t>
            </a:r>
            <a:r>
              <a:rPr lang="en-US" dirty="0" smtClean="0"/>
              <a:t>—argues SWB little theoretical grounding</a:t>
            </a:r>
          </a:p>
          <a:p>
            <a:pPr lvl="1"/>
            <a:r>
              <a:rPr lang="en-US" i="1" dirty="0" smtClean="0"/>
              <a:t>Striving for perfection that represents the realization of one’s true potential</a:t>
            </a:r>
          </a:p>
          <a:p>
            <a:pPr lvl="1"/>
            <a:r>
              <a:rPr lang="en-US" dirty="0" smtClean="0"/>
              <a:t>Draws on mental health, clinical, and life span developmental theories</a:t>
            </a:r>
          </a:p>
          <a:p>
            <a:pPr lvl="1"/>
            <a:r>
              <a:rPr lang="en-US" dirty="0" smtClean="0"/>
              <a:t>6 ideals: autonomy, personal growth, self-acceptance, purpose in life, environmental mastery, positive relations with others</a:t>
            </a:r>
          </a:p>
          <a:p>
            <a:pPr lvl="1"/>
            <a:endParaRPr lang="en-US" dirty="0"/>
          </a:p>
        </p:txBody>
      </p:sp>
    </p:spTree>
    <p:extLst>
      <p:ext uri="{BB962C8B-B14F-4D97-AF65-F5344CB8AC3E}">
        <p14:creationId xmlns:p14="http://schemas.microsoft.com/office/powerpoint/2010/main" val="395614082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Well-Being</a:t>
            </a:r>
            <a:endParaRPr lang="en-US" dirty="0"/>
          </a:p>
        </p:txBody>
      </p:sp>
      <p:sp>
        <p:nvSpPr>
          <p:cNvPr id="3" name="Content Placeholder 2"/>
          <p:cNvSpPr>
            <a:spLocks noGrp="1"/>
          </p:cNvSpPr>
          <p:nvPr>
            <p:ph idx="1"/>
          </p:nvPr>
        </p:nvSpPr>
        <p:spPr/>
        <p:txBody>
          <a:bodyPr/>
          <a:lstStyle/>
          <a:p>
            <a:r>
              <a:rPr lang="en-US" dirty="0" smtClean="0"/>
              <a:t>Hedonic (SWB) in counseling</a:t>
            </a:r>
          </a:p>
          <a:p>
            <a:pPr lvl="1"/>
            <a:r>
              <a:rPr lang="en-US" dirty="0" smtClean="0"/>
              <a:t>Client initial help seeking behavior </a:t>
            </a:r>
          </a:p>
          <a:p>
            <a:pPr lvl="2"/>
            <a:r>
              <a:rPr lang="en-US" dirty="0" smtClean="0"/>
              <a:t>Heightened negative affect related to life domain or life event</a:t>
            </a:r>
          </a:p>
          <a:p>
            <a:r>
              <a:rPr lang="en-US" dirty="0" err="1" smtClean="0"/>
              <a:t>Eudaimonic</a:t>
            </a:r>
            <a:r>
              <a:rPr lang="en-US" dirty="0" smtClean="0"/>
              <a:t> (PWB) in counseling</a:t>
            </a:r>
          </a:p>
          <a:p>
            <a:pPr lvl="1"/>
            <a:r>
              <a:rPr lang="en-US" dirty="0" smtClean="0"/>
              <a:t>Existential concerns</a:t>
            </a:r>
          </a:p>
          <a:p>
            <a:pPr marL="457200" lvl="1" indent="0">
              <a:buNone/>
            </a:pPr>
            <a:endParaRPr lang="en-US" dirty="0"/>
          </a:p>
          <a:p>
            <a:pPr marL="457200" lvl="1" indent="0">
              <a:buNone/>
            </a:pPr>
            <a:endParaRPr lang="en-US" dirty="0" smtClean="0"/>
          </a:p>
        </p:txBody>
      </p:sp>
    </p:spTree>
    <p:extLst>
      <p:ext uri="{BB962C8B-B14F-4D97-AF65-F5344CB8AC3E}">
        <p14:creationId xmlns:p14="http://schemas.microsoft.com/office/powerpoint/2010/main" val="109899484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Well-Being</a:t>
            </a:r>
            <a:endParaRPr lang="en-US" dirty="0"/>
          </a:p>
        </p:txBody>
      </p:sp>
      <p:sp>
        <p:nvSpPr>
          <p:cNvPr id="3" name="Content Placeholder 2"/>
          <p:cNvSpPr>
            <a:spLocks noGrp="1"/>
          </p:cNvSpPr>
          <p:nvPr>
            <p:ph idx="1"/>
          </p:nvPr>
        </p:nvSpPr>
        <p:spPr/>
        <p:txBody>
          <a:bodyPr/>
          <a:lstStyle/>
          <a:p>
            <a:r>
              <a:rPr lang="en-US" dirty="0" smtClean="0"/>
              <a:t>Culture and well-being</a:t>
            </a:r>
          </a:p>
          <a:p>
            <a:pPr lvl="1"/>
            <a:r>
              <a:rPr lang="en-US" dirty="0" smtClean="0"/>
              <a:t>Critique</a:t>
            </a:r>
          </a:p>
          <a:p>
            <a:pPr lvl="2"/>
            <a:r>
              <a:rPr lang="en-US" dirty="0" smtClean="0"/>
              <a:t>PWB shaped by Western individualistic moral visions</a:t>
            </a:r>
          </a:p>
          <a:p>
            <a:pPr lvl="2"/>
            <a:r>
              <a:rPr lang="en-US" dirty="0" smtClean="0"/>
              <a:t>SWB assumes individuals are well when happy</a:t>
            </a:r>
          </a:p>
          <a:p>
            <a:pPr lvl="2"/>
            <a:r>
              <a:rPr lang="en-US" dirty="0" smtClean="0"/>
              <a:t>SWB refrains from claims about good life and good person</a:t>
            </a:r>
          </a:p>
          <a:p>
            <a:pPr lvl="2"/>
            <a:r>
              <a:rPr lang="en-US" dirty="0" smtClean="0"/>
              <a:t>Collectivist cultures different views on </a:t>
            </a:r>
            <a:r>
              <a:rPr lang="en-US" dirty="0" err="1" smtClean="0"/>
              <a:t>well-being</a:t>
            </a:r>
            <a:r>
              <a:rPr lang="en-US" dirty="0" err="1" smtClean="0">
                <a:sym typeface="Wingdings" pitchFamily="2" charset="2"/>
              </a:rPr>
              <a:t>family</a:t>
            </a:r>
            <a:r>
              <a:rPr lang="en-US" dirty="0" smtClean="0">
                <a:sym typeface="Wingdings" pitchFamily="2" charset="2"/>
              </a:rPr>
              <a:t> and friends over individual</a:t>
            </a:r>
          </a:p>
          <a:p>
            <a:pPr lvl="2"/>
            <a:r>
              <a:rPr lang="en-US" dirty="0" smtClean="0">
                <a:sym typeface="Wingdings" pitchFamily="2" charset="2"/>
              </a:rPr>
              <a:t>Collectivist cultures more likely to use external cues</a:t>
            </a:r>
            <a:endParaRPr lang="en-US" dirty="0"/>
          </a:p>
        </p:txBody>
      </p:sp>
    </p:spTree>
    <p:extLst>
      <p:ext uri="{BB962C8B-B14F-4D97-AF65-F5344CB8AC3E}">
        <p14:creationId xmlns:p14="http://schemas.microsoft.com/office/powerpoint/2010/main" val="99019448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Well-Being</a:t>
            </a:r>
            <a:endParaRPr lang="en-US" dirty="0"/>
          </a:p>
        </p:txBody>
      </p:sp>
      <p:sp>
        <p:nvSpPr>
          <p:cNvPr id="5" name="Content Placeholder 4"/>
          <p:cNvSpPr>
            <a:spLocks noGrp="1"/>
          </p:cNvSpPr>
          <p:nvPr>
            <p:ph sz="half" idx="1"/>
          </p:nvPr>
        </p:nvSpPr>
        <p:spPr/>
        <p:txBody>
          <a:bodyPr>
            <a:normAutofit fontScale="92500"/>
          </a:bodyPr>
          <a:lstStyle/>
          <a:p>
            <a:r>
              <a:rPr lang="en-US" dirty="0" smtClean="0"/>
              <a:t>Well-Being Theory (Seligman)</a:t>
            </a:r>
          </a:p>
          <a:p>
            <a:pPr lvl="1"/>
            <a:r>
              <a:rPr lang="en-US" dirty="0" smtClean="0"/>
              <a:t>Happiness is overused and meaningless </a:t>
            </a:r>
            <a:r>
              <a:rPr lang="en-US" dirty="0" smtClean="0">
                <a:sym typeface="Wingdings" pitchFamily="2" charset="2"/>
              </a:rPr>
              <a:t> dissolve happiness into more workable terms</a:t>
            </a:r>
          </a:p>
          <a:p>
            <a:pPr lvl="1"/>
            <a:r>
              <a:rPr lang="en-US" dirty="0" smtClean="0">
                <a:sym typeface="Wingdings" pitchFamily="2" charset="2"/>
              </a:rPr>
              <a:t>Happiness more than cheerful or merry</a:t>
            </a:r>
          </a:p>
          <a:p>
            <a:pPr lvl="1"/>
            <a:r>
              <a:rPr lang="en-US" dirty="0" smtClean="0">
                <a:sym typeface="Wingdings" pitchFamily="2" charset="2"/>
              </a:rPr>
              <a:t>Original goal of Authentic Happiness Theory (positive psychology)  increase life satisfaction</a:t>
            </a:r>
            <a:endParaRPr lang="en-US" dirty="0"/>
          </a:p>
        </p:txBody>
      </p:sp>
      <p:pic>
        <p:nvPicPr>
          <p:cNvPr id="7" name="Content Placeholder 6"/>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648200" y="2348706"/>
            <a:ext cx="4038600" cy="3028950"/>
          </a:xfrm>
        </p:spPr>
      </p:pic>
    </p:spTree>
    <p:extLst>
      <p:ext uri="{BB962C8B-B14F-4D97-AF65-F5344CB8AC3E}">
        <p14:creationId xmlns:p14="http://schemas.microsoft.com/office/powerpoint/2010/main" val="25912875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Well-Being</a:t>
            </a:r>
            <a:endParaRPr lang="en-US" dirty="0"/>
          </a:p>
        </p:txBody>
      </p:sp>
      <p:sp>
        <p:nvSpPr>
          <p:cNvPr id="3" name="Content Placeholder 2"/>
          <p:cNvSpPr>
            <a:spLocks noGrp="1"/>
          </p:cNvSpPr>
          <p:nvPr>
            <p:ph idx="1"/>
          </p:nvPr>
        </p:nvSpPr>
        <p:spPr/>
        <p:txBody>
          <a:bodyPr/>
          <a:lstStyle/>
          <a:p>
            <a:r>
              <a:rPr lang="en-US" dirty="0" smtClean="0"/>
              <a:t>Well-Being Theory</a:t>
            </a:r>
          </a:p>
          <a:p>
            <a:pPr lvl="1"/>
            <a:r>
              <a:rPr lang="en-US" dirty="0" smtClean="0"/>
              <a:t>Topic of positive psychology </a:t>
            </a:r>
            <a:r>
              <a:rPr lang="en-US" dirty="0" smtClean="0">
                <a:sym typeface="Wingdings" pitchFamily="2" charset="2"/>
              </a:rPr>
              <a:t> well-being</a:t>
            </a:r>
          </a:p>
          <a:p>
            <a:pPr lvl="1"/>
            <a:r>
              <a:rPr lang="en-US" dirty="0" smtClean="0">
                <a:sym typeface="Wingdings" pitchFamily="2" charset="2"/>
              </a:rPr>
              <a:t>Elements of well-being: positive emotion, engagement, meaning, accomplishment, and positive relationships</a:t>
            </a:r>
          </a:p>
          <a:p>
            <a:pPr lvl="1"/>
            <a:r>
              <a:rPr lang="en-US" dirty="0" smtClean="0">
                <a:sym typeface="Wingdings" pitchFamily="2" charset="2"/>
              </a:rPr>
              <a:t>No one element defines well-being, but contribute to it and can be measured through self-report (subjectively) and objectively</a:t>
            </a:r>
            <a:endParaRPr lang="en-US" dirty="0"/>
          </a:p>
        </p:txBody>
      </p:sp>
    </p:spTree>
    <p:extLst>
      <p:ext uri="{BB962C8B-B14F-4D97-AF65-F5344CB8AC3E}">
        <p14:creationId xmlns:p14="http://schemas.microsoft.com/office/powerpoint/2010/main" val="59734268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Well-Being</a:t>
            </a:r>
            <a:endParaRPr lang="en-US" dirty="0"/>
          </a:p>
        </p:txBody>
      </p:sp>
      <p:sp>
        <p:nvSpPr>
          <p:cNvPr id="3" name="Content Placeholder 2"/>
          <p:cNvSpPr>
            <a:spLocks noGrp="1"/>
          </p:cNvSpPr>
          <p:nvPr>
            <p:ph sz="half" idx="1"/>
          </p:nvPr>
        </p:nvSpPr>
        <p:spPr/>
        <p:txBody>
          <a:bodyPr>
            <a:normAutofit fontScale="92500" lnSpcReduction="20000"/>
          </a:bodyPr>
          <a:lstStyle/>
          <a:p>
            <a:r>
              <a:rPr lang="en-US" sz="3200" i="1" dirty="0" smtClean="0"/>
              <a:t>Flourishing</a:t>
            </a:r>
            <a:r>
              <a:rPr lang="en-US" sz="3200" dirty="0" smtClean="0"/>
              <a:t> as the goal of positive psychology in Well-Being Theory</a:t>
            </a:r>
          </a:p>
          <a:p>
            <a:pPr lvl="1"/>
            <a:r>
              <a:rPr lang="en-US" sz="2800" i="1" dirty="0" smtClean="0"/>
              <a:t>To flourish an individual must have all of the core features and three of the six additional features</a:t>
            </a:r>
            <a:r>
              <a:rPr lang="en-US" sz="1800" i="1" baseline="30000" dirty="0" smtClean="0"/>
              <a:t>1</a:t>
            </a:r>
          </a:p>
          <a:p>
            <a:pPr lvl="1"/>
            <a:endParaRPr lang="en-US" sz="1600" i="1" baseline="30000" dirty="0"/>
          </a:p>
          <a:p>
            <a:pPr lvl="1"/>
            <a:endParaRPr lang="en-US" sz="1600" i="1" baseline="30000" dirty="0" smtClean="0"/>
          </a:p>
          <a:p>
            <a:pPr lvl="1"/>
            <a:endParaRPr lang="en-US" sz="1600" i="1" baseline="30000" dirty="0"/>
          </a:p>
          <a:p>
            <a:pPr lvl="1"/>
            <a:endParaRPr lang="en-US" sz="1600" i="1" baseline="30000" dirty="0" smtClean="0"/>
          </a:p>
          <a:p>
            <a:pPr marL="457200" lvl="1" indent="0">
              <a:buNone/>
            </a:pPr>
            <a:endParaRPr lang="en-US" sz="1600" i="1" baseline="30000" dirty="0"/>
          </a:p>
          <a:p>
            <a:pPr marL="457200" lvl="1" indent="0">
              <a:buNone/>
            </a:pPr>
            <a:endParaRPr lang="en-US" sz="1600" i="1" baseline="30000" dirty="0" smtClean="0"/>
          </a:p>
          <a:p>
            <a:pPr marL="457200" lvl="1" indent="0">
              <a:buNone/>
            </a:pPr>
            <a:endParaRPr lang="en-US" sz="1600" i="1" baseline="30000" dirty="0"/>
          </a:p>
          <a:p>
            <a:pPr marL="57150" indent="0">
              <a:buNone/>
            </a:pPr>
            <a:r>
              <a:rPr lang="en-US" sz="1600" i="1" baseline="30000" dirty="0" smtClean="0"/>
              <a:t>1</a:t>
            </a:r>
            <a:r>
              <a:rPr lang="en-US" sz="1600" i="1" dirty="0" smtClean="0"/>
              <a:t>Huppert, F. A., &amp; So, T. as cited in Seligman (2011)</a:t>
            </a:r>
            <a:endParaRPr lang="en-US" sz="1600" i="1" baseline="30000" dirty="0"/>
          </a:p>
        </p:txBody>
      </p:sp>
      <p:sp>
        <p:nvSpPr>
          <p:cNvPr id="5" name="Content Placeholder 4"/>
          <p:cNvSpPr>
            <a:spLocks noGrp="1"/>
          </p:cNvSpPr>
          <p:nvPr>
            <p:ph sz="half" idx="2"/>
          </p:nvPr>
        </p:nvSpPr>
        <p:spPr/>
        <p:txBody>
          <a:bodyPr>
            <a:normAutofit fontScale="92500" lnSpcReduction="20000"/>
          </a:bodyPr>
          <a:lstStyle/>
          <a:p>
            <a:pPr marL="0" indent="0">
              <a:buNone/>
            </a:pPr>
            <a:r>
              <a:rPr lang="en-US" i="1" dirty="0" smtClean="0">
                <a:solidFill>
                  <a:schemeClr val="accent2">
                    <a:lumMod val="75000"/>
                  </a:schemeClr>
                </a:solidFill>
              </a:rPr>
              <a:t>Core features: positive emotions, engagement, interest, meaning, purpose</a:t>
            </a:r>
          </a:p>
          <a:p>
            <a:pPr marL="0" indent="0">
              <a:buNone/>
            </a:pPr>
            <a:endParaRPr lang="en-US" i="1" dirty="0">
              <a:solidFill>
                <a:schemeClr val="accent2">
                  <a:lumMod val="75000"/>
                </a:schemeClr>
              </a:solidFill>
            </a:endParaRPr>
          </a:p>
          <a:p>
            <a:pPr marL="0" indent="0">
              <a:buNone/>
            </a:pPr>
            <a:r>
              <a:rPr lang="en-US" i="1" dirty="0" smtClean="0">
                <a:solidFill>
                  <a:schemeClr val="accent2">
                    <a:lumMod val="75000"/>
                  </a:schemeClr>
                </a:solidFill>
              </a:rPr>
              <a:t>Additional features: self-esteem, optimism, resilience, vitality, self-determination, positive relationships</a:t>
            </a:r>
            <a:endParaRPr lang="en-US" i="1" dirty="0">
              <a:solidFill>
                <a:schemeClr val="accent2">
                  <a:lumMod val="75000"/>
                </a:schemeClr>
              </a:solidFill>
            </a:endParaRPr>
          </a:p>
        </p:txBody>
      </p:sp>
    </p:spTree>
    <p:extLst>
      <p:ext uri="{BB962C8B-B14F-4D97-AF65-F5344CB8AC3E}">
        <p14:creationId xmlns:p14="http://schemas.microsoft.com/office/powerpoint/2010/main" val="124156772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Wellness and Well-Being</a:t>
            </a:r>
            <a:endParaRPr lang="en-US" dirty="0"/>
          </a:p>
        </p:txBody>
      </p:sp>
      <p:sp>
        <p:nvSpPr>
          <p:cNvPr id="3" name="Content Placeholder 2"/>
          <p:cNvSpPr>
            <a:spLocks noGrp="1"/>
          </p:cNvSpPr>
          <p:nvPr>
            <p:ph idx="1"/>
          </p:nvPr>
        </p:nvSpPr>
        <p:spPr/>
        <p:txBody>
          <a:bodyPr/>
          <a:lstStyle/>
          <a:p>
            <a:r>
              <a:rPr lang="en-US" dirty="0" smtClean="0"/>
              <a:t>Do college students who adhere to a wellness model have a greater sense of well-being? </a:t>
            </a:r>
            <a:r>
              <a:rPr lang="en-US" sz="1800" dirty="0" smtClean="0"/>
              <a:t>(Herman &amp; </a:t>
            </a:r>
            <a:r>
              <a:rPr lang="en-US" sz="1800" dirty="0" err="1" smtClean="0"/>
              <a:t>Hazler</a:t>
            </a:r>
            <a:r>
              <a:rPr lang="en-US" sz="1800" dirty="0" smtClean="0"/>
              <a:t>, 1999)</a:t>
            </a:r>
          </a:p>
          <a:p>
            <a:pPr lvl="1"/>
            <a:r>
              <a:rPr lang="en-US" dirty="0" smtClean="0"/>
              <a:t>Measurements: WEL, Memorial University of Newfoundland Scale of Happiness (MUNSH)</a:t>
            </a:r>
          </a:p>
          <a:p>
            <a:pPr lvl="1"/>
            <a:r>
              <a:rPr lang="en-US" dirty="0" smtClean="0"/>
              <a:t>MUNSH measures state (affective) and trait (quality of life) aspects of well-being</a:t>
            </a:r>
          </a:p>
          <a:p>
            <a:pPr lvl="1"/>
            <a:r>
              <a:rPr lang="en-US" dirty="0" smtClean="0"/>
              <a:t>Significant relationship between wellness measure and state/trait well-being</a:t>
            </a:r>
            <a:endParaRPr lang="en-US" dirty="0"/>
          </a:p>
        </p:txBody>
      </p:sp>
    </p:spTree>
    <p:extLst>
      <p:ext uri="{BB962C8B-B14F-4D97-AF65-F5344CB8AC3E}">
        <p14:creationId xmlns:p14="http://schemas.microsoft.com/office/powerpoint/2010/main" val="60498218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Counseling Centers</a:t>
            </a:r>
            <a:endParaRPr lang="en-US" dirty="0"/>
          </a:p>
        </p:txBody>
      </p:sp>
      <p:sp>
        <p:nvSpPr>
          <p:cNvPr id="3" name="Content Placeholder 2"/>
          <p:cNvSpPr>
            <a:spLocks noGrp="1"/>
          </p:cNvSpPr>
          <p:nvPr>
            <p:ph idx="1"/>
          </p:nvPr>
        </p:nvSpPr>
        <p:spPr/>
        <p:txBody>
          <a:bodyPr/>
          <a:lstStyle/>
          <a:p>
            <a:pPr marL="0" indent="0">
              <a:buNone/>
            </a:pPr>
            <a:r>
              <a:rPr lang="en-US" dirty="0" smtClean="0"/>
              <a:t>How can this critical understanding of wellness and well-being be implemented in our counseling with clients?</a:t>
            </a:r>
          </a:p>
          <a:p>
            <a:pPr marL="0" indent="0">
              <a:buNone/>
            </a:pPr>
            <a:endParaRPr lang="en-US" dirty="0"/>
          </a:p>
          <a:p>
            <a:pPr marL="0" indent="0">
              <a:buNone/>
            </a:pPr>
            <a:r>
              <a:rPr lang="en-US" dirty="0" smtClean="0"/>
              <a:t>Further thoughts?</a:t>
            </a:r>
          </a:p>
          <a:p>
            <a:pPr marL="0" indent="0">
              <a:buNone/>
            </a:pPr>
            <a:endParaRPr lang="en-US" dirty="0"/>
          </a:p>
          <a:p>
            <a:pPr marL="0" indent="0" algn="ctr">
              <a:buNone/>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95800" y="3281516"/>
            <a:ext cx="3810000" cy="3048000"/>
          </a:xfrm>
          <a:prstGeom prst="rect">
            <a:avLst/>
          </a:prstGeom>
        </p:spPr>
      </p:pic>
    </p:spTree>
    <p:extLst>
      <p:ext uri="{BB962C8B-B14F-4D97-AF65-F5344CB8AC3E}">
        <p14:creationId xmlns:p14="http://schemas.microsoft.com/office/powerpoint/2010/main" val="372833004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5" name="Content Placeholder 4"/>
          <p:cNvSpPr>
            <a:spLocks noGrp="1"/>
          </p:cNvSpPr>
          <p:nvPr>
            <p:ph idx="1"/>
          </p:nvPr>
        </p:nvSpPr>
        <p:spPr/>
        <p:txBody>
          <a:bodyPr>
            <a:normAutofit fontScale="47500" lnSpcReduction="20000"/>
          </a:bodyPr>
          <a:lstStyle/>
          <a:p>
            <a:pPr marL="0" indent="0">
              <a:buNone/>
            </a:pPr>
            <a:r>
              <a:rPr lang="en-US" dirty="0"/>
              <a:t>Christopher, J. C., (1999). Situating psychological well-being: Exploring the cultural roots of its</a:t>
            </a:r>
          </a:p>
          <a:p>
            <a:pPr marL="0" indent="0">
              <a:buNone/>
            </a:pPr>
            <a:r>
              <a:rPr lang="en-US" dirty="0"/>
              <a:t>	theory and research.</a:t>
            </a:r>
            <a:r>
              <a:rPr lang="en-US" i="1" dirty="0"/>
              <a:t> Journal of Counseling &amp; Development, 77, </a:t>
            </a:r>
            <a:r>
              <a:rPr lang="en-US" dirty="0"/>
              <a:t>141-152.</a:t>
            </a:r>
          </a:p>
          <a:p>
            <a:pPr marL="0" indent="0">
              <a:buNone/>
            </a:pPr>
            <a:r>
              <a:rPr lang="en-US" dirty="0" err="1"/>
              <a:t>Diener</a:t>
            </a:r>
            <a:r>
              <a:rPr lang="en-US" dirty="0"/>
              <a:t>, E. (2000). Subjective well-being: The science of happiness and a proposal for a national</a:t>
            </a:r>
          </a:p>
          <a:p>
            <a:pPr marL="0" indent="0">
              <a:buNone/>
            </a:pPr>
            <a:r>
              <a:rPr lang="en-US" dirty="0"/>
              <a:t>	index. </a:t>
            </a:r>
            <a:r>
              <a:rPr lang="en-US" i="1" dirty="0"/>
              <a:t>American Psychologist, 55(1), </a:t>
            </a:r>
            <a:r>
              <a:rPr lang="en-US" dirty="0"/>
              <a:t>34-43. </a:t>
            </a:r>
            <a:r>
              <a:rPr lang="en-US" dirty="0" err="1"/>
              <a:t>doi</a:t>
            </a:r>
            <a:r>
              <a:rPr lang="en-US" dirty="0"/>
              <a:t>: 10.1037//0003-066X.55.1.34</a:t>
            </a:r>
          </a:p>
          <a:p>
            <a:pPr marL="0" indent="0">
              <a:buNone/>
            </a:pPr>
            <a:r>
              <a:rPr lang="en-US" dirty="0"/>
              <a:t>Hattie, J. A., Myers, J. E., &amp; Sweeney, T. J. (2004). A factor structure of wellness: Theory, </a:t>
            </a:r>
          </a:p>
          <a:p>
            <a:pPr marL="0" indent="0">
              <a:buNone/>
            </a:pPr>
            <a:r>
              <a:rPr lang="en-US" dirty="0"/>
              <a:t>	assessment, analysis, and practice. </a:t>
            </a:r>
            <a:r>
              <a:rPr lang="en-US" i="1" dirty="0"/>
              <a:t>Journal of Counseling &amp; Development, 82, </a:t>
            </a:r>
            <a:r>
              <a:rPr lang="en-US" dirty="0"/>
              <a:t>354-364.</a:t>
            </a:r>
          </a:p>
          <a:p>
            <a:pPr marL="0" indent="0">
              <a:buNone/>
            </a:pPr>
            <a:r>
              <a:rPr lang="en-US" dirty="0"/>
              <a:t>Hermon, D. A., &amp; </a:t>
            </a:r>
            <a:r>
              <a:rPr lang="en-US" dirty="0" err="1"/>
              <a:t>Hazler</a:t>
            </a:r>
            <a:r>
              <a:rPr lang="en-US" dirty="0"/>
              <a:t>, R. J. (1999).  Adherence to a wellness model and perceptions of </a:t>
            </a:r>
          </a:p>
          <a:p>
            <a:pPr marL="0" indent="0">
              <a:buNone/>
            </a:pPr>
            <a:r>
              <a:rPr lang="en-US" dirty="0"/>
              <a:t>	psychological well-being. </a:t>
            </a:r>
            <a:r>
              <a:rPr lang="en-US" i="1" dirty="0"/>
              <a:t>Journal of Counseling &amp; Development, 77,</a:t>
            </a:r>
            <a:r>
              <a:rPr lang="en-US" dirty="0"/>
              <a:t> 339-343.</a:t>
            </a:r>
          </a:p>
          <a:p>
            <a:pPr marL="0" indent="0">
              <a:buNone/>
            </a:pPr>
            <a:r>
              <a:rPr lang="en-US" dirty="0" err="1"/>
              <a:t>Hettler</a:t>
            </a:r>
            <a:r>
              <a:rPr lang="en-US" dirty="0"/>
              <a:t>, B. (1976). </a:t>
            </a:r>
            <a:r>
              <a:rPr lang="en-US" i="1" dirty="0"/>
              <a:t>The six dimensions of wellness model. </a:t>
            </a:r>
            <a:r>
              <a:rPr lang="en-US" dirty="0"/>
              <a:t>Retrieved from 	http://www.nationalwellness.org/pdf/SixDimensionsFactSheet.pdf. </a:t>
            </a:r>
          </a:p>
          <a:p>
            <a:pPr marL="0" indent="0">
              <a:buNone/>
            </a:pPr>
            <a:r>
              <a:rPr lang="en-US" dirty="0" err="1"/>
              <a:t>Hettler</a:t>
            </a:r>
            <a:r>
              <a:rPr lang="en-US" dirty="0"/>
              <a:t>, B. (1980). Wellness promotion on a university campus. </a:t>
            </a:r>
            <a:r>
              <a:rPr lang="en-US" i="1" dirty="0"/>
              <a:t>Journal of Health Promotion </a:t>
            </a:r>
          </a:p>
          <a:p>
            <a:pPr marL="0" indent="0">
              <a:buNone/>
            </a:pPr>
            <a:r>
              <a:rPr lang="en-US" i="1" dirty="0"/>
              <a:t>	and Maintenance, 3</a:t>
            </a:r>
            <a:r>
              <a:rPr lang="en-US" dirty="0"/>
              <a:t>, 77-95.</a:t>
            </a:r>
          </a:p>
          <a:p>
            <a:pPr marL="0" indent="0">
              <a:buNone/>
            </a:pPr>
            <a:r>
              <a:rPr lang="en-US" dirty="0" err="1"/>
              <a:t>Hettler</a:t>
            </a:r>
            <a:r>
              <a:rPr lang="en-US" dirty="0"/>
              <a:t>, B. (1984). Wellness: Encouraging a lifetime pursuit of excellence. </a:t>
            </a:r>
            <a:r>
              <a:rPr lang="en-US" i="1" dirty="0"/>
              <a:t>Health Values, 8(4), </a:t>
            </a:r>
          </a:p>
          <a:p>
            <a:pPr marL="0" indent="0">
              <a:buNone/>
            </a:pPr>
            <a:r>
              <a:rPr lang="en-US" dirty="0"/>
              <a:t>	13-17.</a:t>
            </a:r>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75831352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fontScale="47500" lnSpcReduction="20000"/>
          </a:bodyPr>
          <a:lstStyle/>
          <a:p>
            <a:pPr marL="0" indent="0">
              <a:buNone/>
            </a:pPr>
            <a:r>
              <a:rPr lang="en-US" dirty="0" err="1"/>
              <a:t>Kahneman</a:t>
            </a:r>
            <a:r>
              <a:rPr lang="en-US" dirty="0"/>
              <a:t>, D., </a:t>
            </a:r>
            <a:r>
              <a:rPr lang="en-US" dirty="0" err="1"/>
              <a:t>Diener</a:t>
            </a:r>
            <a:r>
              <a:rPr lang="en-US" dirty="0"/>
              <a:t>, E., Schwarz, N. (1999). </a:t>
            </a:r>
            <a:r>
              <a:rPr lang="en-US" i="1" dirty="0"/>
              <a:t>Well-being: The foundations of hedonic </a:t>
            </a:r>
          </a:p>
          <a:p>
            <a:pPr marL="0" indent="0">
              <a:buNone/>
            </a:pPr>
            <a:r>
              <a:rPr lang="en-US" i="1" dirty="0"/>
              <a:t>	psychology. </a:t>
            </a:r>
            <a:r>
              <a:rPr lang="en-US" dirty="0"/>
              <a:t>New York, NY: Russell Sage Foundation.</a:t>
            </a:r>
          </a:p>
          <a:p>
            <a:pPr marL="0" indent="0">
              <a:buNone/>
            </a:pPr>
            <a:r>
              <a:rPr lang="en-US" dirty="0"/>
              <a:t>Myers, J. E., &amp; Sweeney, T. J. (2004a). The indivisible self: An evidence-based model of </a:t>
            </a:r>
            <a:r>
              <a:rPr lang="en-US" dirty="0" smtClean="0"/>
              <a:t>wellness</a:t>
            </a:r>
            <a:r>
              <a:rPr lang="en-US" dirty="0"/>
              <a:t>. </a:t>
            </a:r>
            <a:r>
              <a:rPr lang="en-US" i="1" dirty="0"/>
              <a:t>Journal </a:t>
            </a:r>
            <a:r>
              <a:rPr lang="en-US" i="1" dirty="0" smtClean="0"/>
              <a:t>	of </a:t>
            </a:r>
            <a:r>
              <a:rPr lang="en-US" i="1" dirty="0"/>
              <a:t>Individual Psychology, 60(3), </a:t>
            </a:r>
            <a:r>
              <a:rPr lang="en-US" dirty="0"/>
              <a:t>234-244. </a:t>
            </a:r>
          </a:p>
          <a:p>
            <a:pPr marL="0" indent="0">
              <a:buNone/>
            </a:pPr>
            <a:r>
              <a:rPr lang="en-US" dirty="0"/>
              <a:t>Myers, J. E., &amp; Sweeney, T. J. (2008). Wellness counseling: The evidence base for practice. </a:t>
            </a:r>
          </a:p>
          <a:p>
            <a:pPr marL="0" indent="0">
              <a:buNone/>
            </a:pPr>
            <a:r>
              <a:rPr lang="en-US" dirty="0"/>
              <a:t>	</a:t>
            </a:r>
            <a:r>
              <a:rPr lang="en-US" i="1" dirty="0"/>
              <a:t>Journal of Counseling &amp; Development, 86, </a:t>
            </a:r>
            <a:r>
              <a:rPr lang="en-US" dirty="0"/>
              <a:t>482-493.</a:t>
            </a:r>
          </a:p>
          <a:p>
            <a:pPr marL="0" indent="0">
              <a:buNone/>
            </a:pPr>
            <a:r>
              <a:rPr lang="en-US" dirty="0"/>
              <a:t>Myers, J. E., Sweeney, T. J., &amp; </a:t>
            </a:r>
            <a:r>
              <a:rPr lang="en-US" dirty="0" err="1"/>
              <a:t>Witmer</a:t>
            </a:r>
            <a:r>
              <a:rPr lang="en-US" dirty="0"/>
              <a:t>, J. M. (2000). The wheel of wellness counseling for</a:t>
            </a:r>
          </a:p>
          <a:p>
            <a:pPr marL="0" indent="0">
              <a:buNone/>
            </a:pPr>
            <a:r>
              <a:rPr lang="en-US" dirty="0"/>
              <a:t>	wellness: A holistic model for treatment </a:t>
            </a:r>
            <a:r>
              <a:rPr lang="en-US" dirty="0" smtClean="0"/>
              <a:t>planning. </a:t>
            </a:r>
            <a:r>
              <a:rPr lang="en-US" i="1" dirty="0" smtClean="0"/>
              <a:t>Journal </a:t>
            </a:r>
            <a:r>
              <a:rPr lang="en-US" i="1" dirty="0"/>
              <a:t>of Counseling &amp; 	Development, 78, </a:t>
            </a:r>
            <a:r>
              <a:rPr lang="en-US" dirty="0"/>
              <a:t>251-266.</a:t>
            </a:r>
          </a:p>
          <a:p>
            <a:pPr marL="0" indent="0">
              <a:buNone/>
            </a:pPr>
            <a:r>
              <a:rPr lang="en-US" dirty="0"/>
              <a:t>Ryan, R. M., </a:t>
            </a:r>
            <a:r>
              <a:rPr lang="en-US" dirty="0" err="1"/>
              <a:t>Deci</a:t>
            </a:r>
            <a:r>
              <a:rPr lang="en-US" dirty="0"/>
              <a:t>, E. L. (2001). On happiness and human potentials: A review of research on </a:t>
            </a:r>
          </a:p>
          <a:p>
            <a:pPr marL="0" indent="0">
              <a:buNone/>
            </a:pPr>
            <a:r>
              <a:rPr lang="en-US" dirty="0"/>
              <a:t>	hedonic and </a:t>
            </a:r>
            <a:r>
              <a:rPr lang="en-US" dirty="0" err="1"/>
              <a:t>eudaimonic</a:t>
            </a:r>
            <a:r>
              <a:rPr lang="en-US" dirty="0"/>
              <a:t> well-being. </a:t>
            </a:r>
            <a:r>
              <a:rPr lang="en-US" i="1" dirty="0"/>
              <a:t>Annual Review of Psychology, 52, </a:t>
            </a:r>
            <a:r>
              <a:rPr lang="en-US" dirty="0"/>
              <a:t>141-166.</a:t>
            </a:r>
          </a:p>
          <a:p>
            <a:pPr marL="0" indent="0">
              <a:buNone/>
            </a:pPr>
            <a:r>
              <a:rPr lang="en-US" dirty="0" err="1"/>
              <a:t>Ryff</a:t>
            </a:r>
            <a:r>
              <a:rPr lang="en-US" dirty="0"/>
              <a:t>, C. D. (1989). Happiness is everything, or is it? Explorations on the meaning of 	psychological </a:t>
            </a:r>
            <a:r>
              <a:rPr lang="en-US" dirty="0" smtClean="0"/>
              <a:t>well-	being</a:t>
            </a:r>
            <a:r>
              <a:rPr lang="en-US" i="1" dirty="0"/>
              <a:t>.  Journal of Personality and Social Psychology, 57(6), </a:t>
            </a:r>
            <a:r>
              <a:rPr lang="en-US" dirty="0" smtClean="0"/>
              <a:t>1069-1081</a:t>
            </a:r>
            <a:r>
              <a:rPr lang="en-US" dirty="0"/>
              <a:t>.</a:t>
            </a:r>
          </a:p>
          <a:p>
            <a:pPr marL="0" indent="0">
              <a:buNone/>
            </a:pPr>
            <a:endParaRPr lang="en-US" dirty="0"/>
          </a:p>
        </p:txBody>
      </p:sp>
    </p:spTree>
    <p:extLst>
      <p:ext uri="{BB962C8B-B14F-4D97-AF65-F5344CB8AC3E}">
        <p14:creationId xmlns:p14="http://schemas.microsoft.com/office/powerpoint/2010/main" val="39702037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Wellness and Well-Being</a:t>
            </a:r>
            <a:endParaRPr lang="en-US" dirty="0"/>
          </a:p>
        </p:txBody>
      </p:sp>
      <p:sp>
        <p:nvSpPr>
          <p:cNvPr id="3" name="Content Placeholder 2"/>
          <p:cNvSpPr>
            <a:spLocks noGrp="1"/>
          </p:cNvSpPr>
          <p:nvPr>
            <p:ph idx="1"/>
          </p:nvPr>
        </p:nvSpPr>
        <p:spPr/>
        <p:txBody>
          <a:bodyPr/>
          <a:lstStyle/>
          <a:p>
            <a:r>
              <a:rPr lang="en-US" dirty="0" smtClean="0"/>
              <a:t>Wellness &amp; Well-Being in college counseling</a:t>
            </a:r>
          </a:p>
          <a:p>
            <a:r>
              <a:rPr lang="en-US" dirty="0" smtClean="0"/>
              <a:t>Final thoughts, Q&amp;A</a:t>
            </a:r>
            <a:endParaRPr lang="en-US" dirty="0"/>
          </a:p>
        </p:txBody>
      </p:sp>
    </p:spTree>
    <p:extLst>
      <p:ext uri="{BB962C8B-B14F-4D97-AF65-F5344CB8AC3E}">
        <p14:creationId xmlns:p14="http://schemas.microsoft.com/office/powerpoint/2010/main" val="427662278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a:xfrm>
            <a:off x="457200" y="1524000"/>
            <a:ext cx="8229600" cy="4525963"/>
          </a:xfrm>
        </p:spPr>
        <p:txBody>
          <a:bodyPr>
            <a:normAutofit/>
          </a:bodyPr>
          <a:lstStyle/>
          <a:p>
            <a:pPr marL="0" indent="0">
              <a:buNone/>
            </a:pPr>
            <a:r>
              <a:rPr lang="en-US" sz="1400" dirty="0"/>
              <a:t>Seligman, M. E. P. (2011). </a:t>
            </a:r>
            <a:r>
              <a:rPr lang="en-US" sz="1400" i="1" dirty="0"/>
              <a:t>Flourish: A visionary new understanding of happiness and </a:t>
            </a:r>
            <a:r>
              <a:rPr lang="en-US" sz="1400" i="1" dirty="0" smtClean="0"/>
              <a:t>well-being</a:t>
            </a:r>
            <a:r>
              <a:rPr lang="en-US" sz="1400" dirty="0"/>
              <a:t>. New York, NY: </a:t>
            </a:r>
            <a:r>
              <a:rPr lang="en-US" sz="1400" dirty="0" smtClean="0"/>
              <a:t>	Free </a:t>
            </a:r>
            <a:r>
              <a:rPr lang="en-US" sz="1400" dirty="0"/>
              <a:t>Press.</a:t>
            </a:r>
          </a:p>
          <a:p>
            <a:pPr marL="0" indent="0">
              <a:buNone/>
            </a:pPr>
            <a:r>
              <a:rPr lang="en-US" sz="1400" dirty="0"/>
              <a:t>Seligman, M. E. P., &amp; </a:t>
            </a:r>
            <a:r>
              <a:rPr lang="en-US" sz="1400" dirty="0" err="1"/>
              <a:t>Csikszentmihaly</a:t>
            </a:r>
            <a:r>
              <a:rPr lang="en-US" sz="1400" dirty="0"/>
              <a:t>, M. (2000). Positive psychology: An introduction.</a:t>
            </a:r>
          </a:p>
          <a:p>
            <a:pPr marL="0" indent="0">
              <a:buNone/>
            </a:pPr>
            <a:r>
              <a:rPr lang="en-US" sz="1400" dirty="0"/>
              <a:t>	</a:t>
            </a:r>
            <a:r>
              <a:rPr lang="en-US" sz="1400" i="1" dirty="0"/>
              <a:t>American Psychologist, 55(1),</a:t>
            </a:r>
            <a:r>
              <a:rPr lang="en-US" sz="1400" dirty="0"/>
              <a:t> 5-14. doi:10.1037//003-066X.55.1.5</a:t>
            </a:r>
          </a:p>
          <a:p>
            <a:pPr marL="0" indent="0">
              <a:buNone/>
            </a:pPr>
            <a:r>
              <a:rPr lang="en-US" sz="1400" dirty="0"/>
              <a:t>Sweeney, T. J., &amp; </a:t>
            </a:r>
            <a:r>
              <a:rPr lang="en-US" sz="1400" dirty="0" err="1"/>
              <a:t>Witmer</a:t>
            </a:r>
            <a:r>
              <a:rPr lang="en-US" sz="1400" dirty="0"/>
              <a:t>, J. M. (1991). Beyond social interest: Striving toward optimum health</a:t>
            </a:r>
          </a:p>
          <a:p>
            <a:pPr marL="0" indent="0">
              <a:buNone/>
            </a:pPr>
            <a:r>
              <a:rPr lang="en-US" sz="1400" dirty="0"/>
              <a:t>	and wellness. </a:t>
            </a:r>
            <a:r>
              <a:rPr lang="en-US" sz="1400" i="1" dirty="0"/>
              <a:t>Individual Psychology, 47(4), </a:t>
            </a:r>
            <a:r>
              <a:rPr lang="en-US" sz="1400" dirty="0"/>
              <a:t>527-540.</a:t>
            </a:r>
          </a:p>
          <a:p>
            <a:pPr marL="0" indent="0">
              <a:buNone/>
            </a:pPr>
            <a:r>
              <a:rPr lang="en-US" sz="1400" dirty="0"/>
              <a:t>Travis, J. W. (1981). </a:t>
            </a:r>
            <a:r>
              <a:rPr lang="en-US" sz="1400" i="1" dirty="0"/>
              <a:t>The Wellness Inventory (3rd Edition)</a:t>
            </a:r>
            <a:r>
              <a:rPr lang="en-US" sz="1400" dirty="0"/>
              <a:t>. Mill Valley, CA: Wellness </a:t>
            </a:r>
            <a:r>
              <a:rPr lang="en-US" sz="1400" dirty="0" smtClean="0"/>
              <a:t>Associates</a:t>
            </a:r>
            <a:r>
              <a:rPr lang="en-US" sz="1400" dirty="0"/>
              <a:t>.</a:t>
            </a:r>
          </a:p>
          <a:p>
            <a:pPr marL="0" indent="0">
              <a:buNone/>
            </a:pPr>
            <a:r>
              <a:rPr lang="en-US" sz="1400" dirty="0"/>
              <a:t>Travis, J. W. (1997). </a:t>
            </a:r>
            <a:r>
              <a:rPr lang="en-US" sz="1400" i="1" dirty="0"/>
              <a:t>Wellness Workbook for Health Professionals. </a:t>
            </a:r>
            <a:r>
              <a:rPr lang="en-US" sz="1400" dirty="0"/>
              <a:t>Mill Valley, CA: Wellness </a:t>
            </a:r>
          </a:p>
          <a:p>
            <a:pPr marL="0" indent="0">
              <a:buNone/>
            </a:pPr>
            <a:r>
              <a:rPr lang="en-US" sz="1400" dirty="0"/>
              <a:t>	Resource Center.</a:t>
            </a:r>
          </a:p>
          <a:p>
            <a:pPr marL="0" indent="0">
              <a:buNone/>
            </a:pPr>
            <a:r>
              <a:rPr lang="en-US" sz="1400" dirty="0" err="1"/>
              <a:t>Witmer</a:t>
            </a:r>
            <a:r>
              <a:rPr lang="en-US" sz="1400" dirty="0"/>
              <a:t>, J. M., &amp; Sweeney, T. J. (1992). A holistic model of wellness and prevention over the </a:t>
            </a:r>
          </a:p>
          <a:p>
            <a:pPr marL="0" indent="0">
              <a:buNone/>
            </a:pPr>
            <a:r>
              <a:rPr lang="en-US" sz="1400" dirty="0"/>
              <a:t>	life span. </a:t>
            </a:r>
            <a:r>
              <a:rPr lang="en-US" sz="1400" i="1" dirty="0"/>
              <a:t>Journal of Counseling &amp; Development, 71, </a:t>
            </a:r>
            <a:r>
              <a:rPr lang="en-US" sz="1400" dirty="0"/>
              <a:t>140-148.</a:t>
            </a:r>
          </a:p>
          <a:p>
            <a:pPr marL="0" indent="0">
              <a:buNone/>
            </a:pPr>
            <a:endParaRPr lang="en-US" dirty="0"/>
          </a:p>
        </p:txBody>
      </p:sp>
    </p:spTree>
    <p:extLst>
      <p:ext uri="{BB962C8B-B14F-4D97-AF65-F5344CB8AC3E}">
        <p14:creationId xmlns:p14="http://schemas.microsoft.com/office/powerpoint/2010/main" val="19604934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wellness?</a:t>
            </a:r>
            <a:endParaRPr lang="en-US" dirty="0"/>
          </a:p>
        </p:txBody>
      </p:sp>
      <p:sp>
        <p:nvSpPr>
          <p:cNvPr id="3" name="Content Placeholder 2"/>
          <p:cNvSpPr>
            <a:spLocks noGrp="1"/>
          </p:cNvSpPr>
          <p:nvPr>
            <p:ph idx="1"/>
          </p:nvPr>
        </p:nvSpPr>
        <p:spPr/>
        <p:txBody>
          <a:bodyPr>
            <a:normAutofit lnSpcReduction="10000"/>
          </a:bodyPr>
          <a:lstStyle/>
          <a:p>
            <a:pPr marL="0" indent="0" algn="ctr">
              <a:buNone/>
            </a:pPr>
            <a:r>
              <a:rPr lang="en-US" dirty="0" smtClean="0"/>
              <a:t>A way of life oriented toward optimal health and well-being in which body, mind, and spirit are integrated by the individual to live more fully within the human and natural community.</a:t>
            </a:r>
          </a:p>
          <a:p>
            <a:pPr marL="0" indent="0" algn="ctr">
              <a:buNone/>
            </a:pPr>
            <a:endParaRPr lang="en-US" dirty="0" smtClean="0"/>
          </a:p>
          <a:p>
            <a:pPr marL="0" indent="0" algn="ctr">
              <a:buNone/>
            </a:pPr>
            <a:endParaRPr lang="en-US" dirty="0" smtClean="0"/>
          </a:p>
          <a:p>
            <a:pPr marL="0" indent="0" algn="ctr">
              <a:buNone/>
            </a:pPr>
            <a:endParaRPr lang="en-US" dirty="0"/>
          </a:p>
          <a:p>
            <a:pPr marL="0" indent="0" algn="ctr">
              <a:buNone/>
            </a:pPr>
            <a:endParaRPr lang="en-US" dirty="0"/>
          </a:p>
          <a:p>
            <a:pPr marL="0" indent="0" algn="ctr">
              <a:buNone/>
            </a:pPr>
            <a:endParaRPr lang="en-US" sz="1100" dirty="0" smtClean="0"/>
          </a:p>
          <a:p>
            <a:pPr marL="0" indent="0" algn="ctr">
              <a:buNone/>
            </a:pPr>
            <a:r>
              <a:rPr lang="en-US" sz="1100" dirty="0" smtClean="0"/>
              <a:t>Myers, J. E., Sweeney, T. J., &amp; </a:t>
            </a:r>
            <a:r>
              <a:rPr lang="en-US" sz="1100" dirty="0" err="1" smtClean="0"/>
              <a:t>Witmer</a:t>
            </a:r>
            <a:r>
              <a:rPr lang="en-US" sz="1100" dirty="0" smtClean="0"/>
              <a:t>, J. M. (2000)</a:t>
            </a:r>
            <a:endParaRPr lang="en-US" sz="11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95600" y="3429000"/>
            <a:ext cx="3352800" cy="2232792"/>
          </a:xfrm>
          <a:prstGeom prst="rect">
            <a:avLst/>
          </a:prstGeom>
        </p:spPr>
      </p:pic>
    </p:spTree>
    <p:extLst>
      <p:ext uri="{BB962C8B-B14F-4D97-AF65-F5344CB8AC3E}">
        <p14:creationId xmlns:p14="http://schemas.microsoft.com/office/powerpoint/2010/main" val="2274150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circle(in)">
                                      <p:cBhvr>
                                        <p:cTn id="12"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Wellness Models</a:t>
            </a:r>
            <a:endParaRPr lang="en-US" dirty="0"/>
          </a:p>
        </p:txBody>
      </p:sp>
      <p:sp>
        <p:nvSpPr>
          <p:cNvPr id="4" name="Content Placeholder 3"/>
          <p:cNvSpPr>
            <a:spLocks noGrp="1"/>
          </p:cNvSpPr>
          <p:nvPr>
            <p:ph sz="half" idx="1"/>
          </p:nvPr>
        </p:nvSpPr>
        <p:spPr/>
        <p:txBody>
          <a:bodyPr/>
          <a:lstStyle/>
          <a:p>
            <a:r>
              <a:rPr lang="en-US" dirty="0" smtClean="0"/>
              <a:t>Wheel of Wellness</a:t>
            </a:r>
          </a:p>
          <a:p>
            <a:pPr lvl="1"/>
            <a:r>
              <a:rPr lang="en-US" dirty="0" smtClean="0"/>
              <a:t>Sweeney &amp; </a:t>
            </a:r>
            <a:r>
              <a:rPr lang="en-US" dirty="0" err="1" smtClean="0"/>
              <a:t>Witmer</a:t>
            </a:r>
            <a:endParaRPr lang="en-US" dirty="0" smtClean="0"/>
          </a:p>
          <a:p>
            <a:pPr lvl="1"/>
            <a:r>
              <a:rPr lang="en-US" dirty="0" smtClean="0"/>
              <a:t>Move away from physical health</a:t>
            </a:r>
          </a:p>
          <a:p>
            <a:pPr lvl="1"/>
            <a:r>
              <a:rPr lang="en-US" dirty="0" smtClean="0"/>
              <a:t>Interdisciplinary: health, quality of life, longevity</a:t>
            </a:r>
          </a:p>
          <a:p>
            <a:pPr lvl="1"/>
            <a:r>
              <a:rPr lang="en-US" dirty="0" smtClean="0"/>
              <a:t>Adlerian Psychology as organizing principle</a:t>
            </a:r>
          </a:p>
        </p:txBody>
      </p:sp>
      <p:pic>
        <p:nvPicPr>
          <p:cNvPr id="6" name="Content Placeholder 5"/>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648200" y="1851959"/>
            <a:ext cx="4038600" cy="4022445"/>
          </a:xfrm>
        </p:spPr>
      </p:pic>
    </p:spTree>
    <p:extLst>
      <p:ext uri="{BB962C8B-B14F-4D97-AF65-F5344CB8AC3E}">
        <p14:creationId xmlns:p14="http://schemas.microsoft.com/office/powerpoint/2010/main" val="40956676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Wellness Models</a:t>
            </a:r>
            <a:endParaRPr lang="en-US" dirty="0"/>
          </a:p>
        </p:txBody>
      </p:sp>
      <p:pic>
        <p:nvPicPr>
          <p:cNvPr id="5" name="Content Placeholder 4"/>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457200" y="1851959"/>
            <a:ext cx="4038600" cy="4022445"/>
          </a:xfrm>
        </p:spPr>
      </p:pic>
      <p:sp>
        <p:nvSpPr>
          <p:cNvPr id="4" name="Content Placeholder 3"/>
          <p:cNvSpPr>
            <a:spLocks noGrp="1"/>
          </p:cNvSpPr>
          <p:nvPr>
            <p:ph sz="half" idx="2"/>
          </p:nvPr>
        </p:nvSpPr>
        <p:spPr/>
        <p:txBody>
          <a:bodyPr>
            <a:normAutofit lnSpcReduction="10000"/>
          </a:bodyPr>
          <a:lstStyle/>
          <a:p>
            <a:r>
              <a:rPr lang="en-US" dirty="0" smtClean="0"/>
              <a:t>Spirituality—most important characteristic of well-being</a:t>
            </a:r>
          </a:p>
          <a:p>
            <a:r>
              <a:rPr lang="en-US" dirty="0" smtClean="0"/>
              <a:t>12 spokes direct self as person responds to Adlerian life tasks of work and leisure, friendship, and love</a:t>
            </a:r>
          </a:p>
          <a:p>
            <a:r>
              <a:rPr lang="en-US" dirty="0" smtClean="0"/>
              <a:t>Components of wellness are interactive</a:t>
            </a:r>
            <a:endParaRPr lang="en-US" dirty="0"/>
          </a:p>
        </p:txBody>
      </p:sp>
      <p:cxnSp>
        <p:nvCxnSpPr>
          <p:cNvPr id="16" name="Straight Arrow Connector 15"/>
          <p:cNvCxnSpPr/>
          <p:nvPr/>
        </p:nvCxnSpPr>
        <p:spPr>
          <a:xfrm flipH="1">
            <a:off x="2438400" y="2362200"/>
            <a:ext cx="2514600" cy="1524000"/>
          </a:xfrm>
          <a:prstGeom prst="straightConnector1">
            <a:avLst/>
          </a:prstGeom>
          <a:ln w="22225">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H="1">
            <a:off x="3200400" y="3505200"/>
            <a:ext cx="1752600" cy="914400"/>
          </a:xfrm>
          <a:prstGeom prst="straightConnector1">
            <a:avLst/>
          </a:prstGeom>
          <a:ln w="22225">
            <a:solidFill>
              <a:srgbClr val="FF0066"/>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80813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Wellness Models</a:t>
            </a:r>
            <a:endParaRPr lang="en-US" dirty="0"/>
          </a:p>
        </p:txBody>
      </p:sp>
      <p:sp>
        <p:nvSpPr>
          <p:cNvPr id="3" name="Content Placeholder 2"/>
          <p:cNvSpPr>
            <a:spLocks noGrp="1"/>
          </p:cNvSpPr>
          <p:nvPr>
            <p:ph idx="1"/>
          </p:nvPr>
        </p:nvSpPr>
        <p:spPr/>
        <p:txBody>
          <a:bodyPr/>
          <a:lstStyle/>
          <a:p>
            <a:r>
              <a:rPr lang="en-US" dirty="0" smtClean="0"/>
              <a:t>Indivisible Self</a:t>
            </a:r>
          </a:p>
          <a:p>
            <a:pPr lvl="1"/>
            <a:r>
              <a:rPr lang="en-US" dirty="0" smtClean="0"/>
              <a:t>Empirical research not supporting Wheel of </a:t>
            </a:r>
            <a:r>
              <a:rPr lang="en-US" dirty="0" err="1" smtClean="0"/>
              <a:t>Wellness</a:t>
            </a:r>
            <a:r>
              <a:rPr lang="en-US" dirty="0" err="1" smtClean="0">
                <a:sym typeface="Wingdings" pitchFamily="2" charset="2"/>
              </a:rPr>
              <a:t>Led</a:t>
            </a:r>
            <a:r>
              <a:rPr lang="en-US" dirty="0" smtClean="0">
                <a:sym typeface="Wingdings" pitchFamily="2" charset="2"/>
              </a:rPr>
              <a:t> to creation of Indivisible Self</a:t>
            </a:r>
          </a:p>
          <a:p>
            <a:pPr lvl="1"/>
            <a:r>
              <a:rPr lang="en-US" dirty="0" smtClean="0">
                <a:sym typeface="Wingdings" pitchFamily="2" charset="2"/>
              </a:rPr>
              <a:t>Statistical analyses on Wellness Evaluation Lifestyle (WEL)</a:t>
            </a:r>
          </a:p>
          <a:p>
            <a:pPr lvl="1"/>
            <a:r>
              <a:rPr lang="en-US" dirty="0" smtClean="0">
                <a:sym typeface="Wingdings" pitchFamily="2" charset="2"/>
              </a:rPr>
              <a:t>Adlerian theory to create five factors</a:t>
            </a:r>
            <a:endParaRPr lang="en-US" dirty="0"/>
          </a:p>
        </p:txBody>
      </p:sp>
    </p:spTree>
    <p:extLst>
      <p:ext uri="{BB962C8B-B14F-4D97-AF65-F5344CB8AC3E}">
        <p14:creationId xmlns:p14="http://schemas.microsoft.com/office/powerpoint/2010/main" val="19466589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Wellness Models</a:t>
            </a:r>
            <a:endParaRPr lang="en-US" dirty="0"/>
          </a:p>
        </p:txBody>
      </p:sp>
      <p:sp>
        <p:nvSpPr>
          <p:cNvPr id="6" name="Content Placeholder 5"/>
          <p:cNvSpPr>
            <a:spLocks noGrp="1"/>
          </p:cNvSpPr>
          <p:nvPr>
            <p:ph sz="half" idx="1"/>
          </p:nvPr>
        </p:nvSpPr>
        <p:spPr/>
        <p:txBody>
          <a:bodyPr>
            <a:normAutofit fontScale="85000" lnSpcReduction="20000"/>
          </a:bodyPr>
          <a:lstStyle/>
          <a:p>
            <a:r>
              <a:rPr lang="en-US" dirty="0" smtClean="0"/>
              <a:t>Essential Self</a:t>
            </a:r>
          </a:p>
          <a:p>
            <a:pPr lvl="1"/>
            <a:r>
              <a:rPr lang="en-US" dirty="0" smtClean="0"/>
              <a:t>Spirituality, self-care, gender identity, &amp; cultural identity</a:t>
            </a:r>
          </a:p>
          <a:p>
            <a:r>
              <a:rPr lang="en-US" dirty="0" smtClean="0"/>
              <a:t>Creative Self</a:t>
            </a:r>
          </a:p>
          <a:p>
            <a:pPr lvl="1"/>
            <a:r>
              <a:rPr lang="en-US" dirty="0" smtClean="0"/>
              <a:t>Thinking, emotions, control, positive humor, &amp; work</a:t>
            </a:r>
          </a:p>
          <a:p>
            <a:r>
              <a:rPr lang="en-US" dirty="0" smtClean="0"/>
              <a:t>Coping Self</a:t>
            </a:r>
          </a:p>
          <a:p>
            <a:pPr lvl="1"/>
            <a:r>
              <a:rPr lang="en-US" dirty="0" smtClean="0"/>
              <a:t>Realistic beliefs, stress management, self-worth, &amp; leisure</a:t>
            </a:r>
          </a:p>
          <a:p>
            <a:r>
              <a:rPr lang="en-US" dirty="0" smtClean="0"/>
              <a:t>Social Self</a:t>
            </a:r>
            <a:endParaRPr lang="en-US" dirty="0"/>
          </a:p>
          <a:p>
            <a:pPr lvl="1"/>
            <a:r>
              <a:rPr lang="en-US" dirty="0" smtClean="0"/>
              <a:t>Friendship &amp; love</a:t>
            </a:r>
          </a:p>
          <a:p>
            <a:r>
              <a:rPr lang="en-US" dirty="0" smtClean="0"/>
              <a:t>Physical Self</a:t>
            </a:r>
          </a:p>
          <a:p>
            <a:pPr lvl="1"/>
            <a:r>
              <a:rPr lang="en-US" dirty="0" smtClean="0"/>
              <a:t>Exercise &amp; nutrition</a:t>
            </a:r>
          </a:p>
        </p:txBody>
      </p:sp>
      <p:pic>
        <p:nvPicPr>
          <p:cNvPr id="8" name="Content Placeholder 7"/>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648200" y="1761038"/>
            <a:ext cx="4038600" cy="4204286"/>
          </a:xfrm>
        </p:spPr>
      </p:pic>
    </p:spTree>
    <p:extLst>
      <p:ext uri="{BB962C8B-B14F-4D97-AF65-F5344CB8AC3E}">
        <p14:creationId xmlns:p14="http://schemas.microsoft.com/office/powerpoint/2010/main" val="24656913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Wellness Models</a:t>
            </a:r>
            <a:endParaRPr lang="en-US" dirty="0"/>
          </a:p>
        </p:txBody>
      </p:sp>
      <p:sp>
        <p:nvSpPr>
          <p:cNvPr id="6" name="Content Placeholder 5"/>
          <p:cNvSpPr>
            <a:spLocks noGrp="1"/>
          </p:cNvSpPr>
          <p:nvPr>
            <p:ph idx="1"/>
          </p:nvPr>
        </p:nvSpPr>
        <p:spPr/>
        <p:txBody>
          <a:bodyPr/>
          <a:lstStyle/>
          <a:p>
            <a:r>
              <a:rPr lang="en-US" dirty="0" smtClean="0"/>
              <a:t>Indivisible Self both affected by and effect on surrounding world </a:t>
            </a:r>
          </a:p>
          <a:p>
            <a:pPr lvl="1"/>
            <a:r>
              <a:rPr lang="en-US" dirty="0" smtClean="0"/>
              <a:t>Local context</a:t>
            </a:r>
          </a:p>
          <a:p>
            <a:pPr lvl="1"/>
            <a:r>
              <a:rPr lang="en-US" dirty="0" smtClean="0"/>
              <a:t>Global context</a:t>
            </a:r>
          </a:p>
          <a:p>
            <a:pPr lvl="1"/>
            <a:r>
              <a:rPr lang="en-US" dirty="0" smtClean="0"/>
              <a:t>Institutional context</a:t>
            </a:r>
          </a:p>
          <a:p>
            <a:pPr lvl="1"/>
            <a:r>
              <a:rPr lang="en-US" dirty="0" smtClean="0"/>
              <a:t>Chronometrical context</a:t>
            </a:r>
          </a:p>
          <a:p>
            <a:r>
              <a:rPr lang="en-US" dirty="0" smtClean="0"/>
              <a:t>Can this model be considered </a:t>
            </a:r>
            <a:r>
              <a:rPr lang="en-US" i="1" dirty="0" smtClean="0"/>
              <a:t>ecological</a:t>
            </a:r>
            <a:r>
              <a:rPr lang="en-US" dirty="0" smtClean="0"/>
              <a:t>?	</a:t>
            </a:r>
            <a:endParaRPr lang="en-US" dirty="0"/>
          </a:p>
        </p:txBody>
      </p:sp>
    </p:spTree>
    <p:extLst>
      <p:ext uri="{BB962C8B-B14F-4D97-AF65-F5344CB8AC3E}">
        <p14:creationId xmlns:p14="http://schemas.microsoft.com/office/powerpoint/2010/main" val="2587576363"/>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Custom 6">
      <a:dk1>
        <a:srgbClr val="000000"/>
      </a:dk1>
      <a:lt1>
        <a:srgbClr val="EBEFE6"/>
      </a:lt1>
      <a:dk2>
        <a:srgbClr val="000000"/>
      </a:dk2>
      <a:lt2>
        <a:srgbClr val="EBEFE6"/>
      </a:lt2>
      <a:accent1>
        <a:srgbClr val="006600"/>
      </a:accent1>
      <a:accent2>
        <a:srgbClr val="9CB084"/>
      </a:accent2>
      <a:accent3>
        <a:srgbClr val="6BB1C9"/>
      </a:accent3>
      <a:accent4>
        <a:srgbClr val="6585CF"/>
      </a:accent4>
      <a:accent5>
        <a:srgbClr val="7E6BC9"/>
      </a:accent5>
      <a:accent6>
        <a:srgbClr val="A379BB"/>
      </a:accent6>
      <a:hlink>
        <a:srgbClr val="006600"/>
      </a:hlink>
      <a:folHlink>
        <a:srgbClr val="93296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Custom 6">
      <a:dk1>
        <a:srgbClr val="000000"/>
      </a:dk1>
      <a:lt1>
        <a:srgbClr val="EBEFE6"/>
      </a:lt1>
      <a:dk2>
        <a:srgbClr val="000000"/>
      </a:dk2>
      <a:lt2>
        <a:srgbClr val="EBEFE6"/>
      </a:lt2>
      <a:accent1>
        <a:srgbClr val="006600"/>
      </a:accent1>
      <a:accent2>
        <a:srgbClr val="9CB084"/>
      </a:accent2>
      <a:accent3>
        <a:srgbClr val="6BB1C9"/>
      </a:accent3>
      <a:accent4>
        <a:srgbClr val="6585CF"/>
      </a:accent4>
      <a:accent5>
        <a:srgbClr val="7E6BC9"/>
      </a:accent5>
      <a:accent6>
        <a:srgbClr val="A379BB"/>
      </a:accent6>
      <a:hlink>
        <a:srgbClr val="006600"/>
      </a:hlink>
      <a:folHlink>
        <a:srgbClr val="93296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Custom 6">
      <a:dk1>
        <a:srgbClr val="000000"/>
      </a:dk1>
      <a:lt1>
        <a:srgbClr val="EBEFE6"/>
      </a:lt1>
      <a:dk2>
        <a:srgbClr val="000000"/>
      </a:dk2>
      <a:lt2>
        <a:srgbClr val="EBEFE6"/>
      </a:lt2>
      <a:accent1>
        <a:srgbClr val="006600"/>
      </a:accent1>
      <a:accent2>
        <a:srgbClr val="9CB084"/>
      </a:accent2>
      <a:accent3>
        <a:srgbClr val="6BB1C9"/>
      </a:accent3>
      <a:accent4>
        <a:srgbClr val="6585CF"/>
      </a:accent4>
      <a:accent5>
        <a:srgbClr val="7E6BC9"/>
      </a:accent5>
      <a:accent6>
        <a:srgbClr val="A379BB"/>
      </a:accent6>
      <a:hlink>
        <a:srgbClr val="006600"/>
      </a:hlink>
      <a:folHlink>
        <a:srgbClr val="93296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1756</TotalTime>
  <Words>1117</Words>
  <Application>Microsoft Office PowerPoint</Application>
  <PresentationFormat>On-screen Show (4:3)</PresentationFormat>
  <Paragraphs>202</Paragraphs>
  <Slides>30</Slides>
  <Notes>2</Notes>
  <HiddenSlides>0</HiddenSlides>
  <MMClips>0</MMClips>
  <ScaleCrop>false</ScaleCrop>
  <HeadingPairs>
    <vt:vector size="4" baseType="variant">
      <vt:variant>
        <vt:lpstr>Theme</vt:lpstr>
      </vt:variant>
      <vt:variant>
        <vt:i4>3</vt:i4>
      </vt:variant>
      <vt:variant>
        <vt:lpstr>Slide Titles</vt:lpstr>
      </vt:variant>
      <vt:variant>
        <vt:i4>30</vt:i4>
      </vt:variant>
    </vt:vector>
  </HeadingPairs>
  <TitlesOfParts>
    <vt:vector size="33" baseType="lpstr">
      <vt:lpstr>1_Office Theme</vt:lpstr>
      <vt:lpstr>Office Theme</vt:lpstr>
      <vt:lpstr>2_Office Theme</vt:lpstr>
      <vt:lpstr>Wellness and Well-Being</vt:lpstr>
      <vt:lpstr>Wellness and Well-Being</vt:lpstr>
      <vt:lpstr>Wellness and Well-Being</vt:lpstr>
      <vt:lpstr>What is wellness?</vt:lpstr>
      <vt:lpstr>Wellness Models</vt:lpstr>
      <vt:lpstr>Wellness Models</vt:lpstr>
      <vt:lpstr>Wellness Models</vt:lpstr>
      <vt:lpstr>Wellness Models</vt:lpstr>
      <vt:lpstr>Wellness Models</vt:lpstr>
      <vt:lpstr>Wellness Models</vt:lpstr>
      <vt:lpstr>Wellness Models</vt:lpstr>
      <vt:lpstr>Wellness Models</vt:lpstr>
      <vt:lpstr>Wellness Model</vt:lpstr>
      <vt:lpstr>Wellness Models</vt:lpstr>
      <vt:lpstr>Wellness Models</vt:lpstr>
      <vt:lpstr>Wellness Models</vt:lpstr>
      <vt:lpstr>Well-Being</vt:lpstr>
      <vt:lpstr>Well-Being</vt:lpstr>
      <vt:lpstr>Well-Being</vt:lpstr>
      <vt:lpstr>Well-Being</vt:lpstr>
      <vt:lpstr>Well-Being</vt:lpstr>
      <vt:lpstr>Well-Being</vt:lpstr>
      <vt:lpstr>Well-Being</vt:lpstr>
      <vt:lpstr>Well-Being</vt:lpstr>
      <vt:lpstr>Well-Being</vt:lpstr>
      <vt:lpstr>Wellness and Well-Being</vt:lpstr>
      <vt:lpstr>Counseling Centers</vt:lpstr>
      <vt:lpstr>References</vt:lpstr>
      <vt:lpstr>References</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Wellness and Well-being</dc:title>
  <dc:creator>Sarah</dc:creator>
  <cp:lastModifiedBy>Sarah</cp:lastModifiedBy>
  <cp:revision>16</cp:revision>
  <dcterms:created xsi:type="dcterms:W3CDTF">2011-05-30T17:08:07Z</dcterms:created>
  <dcterms:modified xsi:type="dcterms:W3CDTF">2011-05-31T22:24:13Z</dcterms:modified>
</cp:coreProperties>
</file>