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4"/>
  </p:notesMasterIdLst>
  <p:sldIdLst>
    <p:sldId id="256" r:id="rId2"/>
    <p:sldId id="257" r:id="rId3"/>
    <p:sldId id="258" r:id="rId4"/>
    <p:sldId id="279" r:id="rId5"/>
    <p:sldId id="280" r:id="rId6"/>
    <p:sldId id="260" r:id="rId7"/>
    <p:sldId id="267" r:id="rId8"/>
    <p:sldId id="286" r:id="rId9"/>
    <p:sldId id="287" r:id="rId10"/>
    <p:sldId id="262" r:id="rId11"/>
    <p:sldId id="271" r:id="rId12"/>
    <p:sldId id="269" r:id="rId13"/>
    <p:sldId id="281" r:id="rId14"/>
    <p:sldId id="282" r:id="rId15"/>
    <p:sldId id="283" r:id="rId16"/>
    <p:sldId id="268" r:id="rId17"/>
    <p:sldId id="270" r:id="rId18"/>
    <p:sldId id="288" r:id="rId19"/>
    <p:sldId id="273" r:id="rId20"/>
    <p:sldId id="284" r:id="rId21"/>
    <p:sldId id="285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0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2449D-63CF-4B3C-A98D-3F213E8913B7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C0E59-D220-4FF2-986A-1484B2FD16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Emotional hijacking- This neural alarm phenomenon blocks or inhibits the neocortical processes that could otherwise more thoroughly analyze the present moment trigger and keep our emotional response in balance. Neural static-limbic system blocks higher brain activity- can’t think straight when anxious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Patience-allow situation to evolve, openness- curiosity without expectations, compassion – put need to manipulate and control aside</a:t>
            </a:r>
          </a:p>
          <a:p>
            <a:pPr eaLnBrk="1" hangingPunct="1"/>
            <a:r>
              <a:rPr lang="en-US" dirty="0" smtClean="0"/>
              <a:t>mind is the sky, thoughts are clouds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dirty="0" smtClean="0"/>
              <a:t>Focus</a:t>
            </a:r>
            <a:r>
              <a:rPr lang="en-US" dirty="0" smtClean="0"/>
              <a:t>- on the breath, on the present moment,   </a:t>
            </a:r>
            <a:r>
              <a:rPr lang="en-US" b="1" dirty="0" smtClean="0"/>
              <a:t>Distraction</a:t>
            </a:r>
            <a:r>
              <a:rPr lang="en-US" dirty="0" smtClean="0"/>
              <a:t>-by a thought sound, emotion or image,   </a:t>
            </a:r>
            <a:r>
              <a:rPr lang="en-US" b="1" dirty="0" smtClean="0"/>
              <a:t>Awareness</a:t>
            </a:r>
            <a:r>
              <a:rPr lang="en-US" dirty="0" smtClean="0"/>
              <a:t>-become aware of the distraction, </a:t>
            </a:r>
            <a:r>
              <a:rPr lang="en-US" b="1" dirty="0" smtClean="0"/>
              <a:t>Release</a:t>
            </a:r>
            <a:r>
              <a:rPr lang="en-US" dirty="0" smtClean="0"/>
              <a:t> the distraction,   </a:t>
            </a:r>
            <a:r>
              <a:rPr lang="en-US" b="1" dirty="0" smtClean="0"/>
              <a:t>Focus</a:t>
            </a:r>
            <a:r>
              <a:rPr lang="en-US" dirty="0" smtClean="0"/>
              <a:t>-Return to point of focus: the breath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E27904-5B25-4692-8E18-45D1BF3D3914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D001B-2ED5-4C33-AF40-B4CAF2E6135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r>
              <a:rPr lang="en-US" dirty="0" smtClean="0"/>
              <a:t>Anxiety Toolbox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657600"/>
            <a:ext cx="640080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Melissa Fallon</a:t>
            </a:r>
          </a:p>
          <a:p>
            <a:r>
              <a:rPr lang="en-US" sz="2400" dirty="0" smtClean="0"/>
              <a:t>Jeanne </a:t>
            </a:r>
            <a:r>
              <a:rPr lang="en-US" sz="2400" dirty="0" err="1" smtClean="0"/>
              <a:t>Keahon</a:t>
            </a:r>
            <a:endParaRPr lang="en-US" sz="2400" dirty="0" smtClean="0"/>
          </a:p>
          <a:p>
            <a:r>
              <a:rPr lang="en-US" sz="2400" dirty="0" smtClean="0"/>
              <a:t>Kerry Wagner</a:t>
            </a:r>
          </a:p>
          <a:p>
            <a:r>
              <a:rPr lang="en-US" sz="2400" dirty="0" smtClean="0"/>
              <a:t>Amy </a:t>
            </a:r>
            <a:r>
              <a:rPr lang="en-US" sz="2400" dirty="0" smtClean="0"/>
              <a:t>Clarvoe</a:t>
            </a:r>
          </a:p>
          <a:p>
            <a:endParaRPr lang="en-US" sz="2400" dirty="0" smtClean="0"/>
          </a:p>
          <a:p>
            <a:r>
              <a:rPr lang="en-US" dirty="0" smtClean="0"/>
              <a:t>SUNY Oneonta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Exposure with Response Prevention</a:t>
            </a:r>
          </a:p>
          <a:p>
            <a:r>
              <a:rPr lang="en-US" dirty="0" smtClean="0"/>
              <a:t>Worry Management</a:t>
            </a:r>
          </a:p>
          <a:p>
            <a:r>
              <a:rPr lang="en-US" dirty="0" smtClean="0"/>
              <a:t>Mindfulness</a:t>
            </a:r>
          </a:p>
          <a:p>
            <a:r>
              <a:rPr lang="en-US" dirty="0" smtClean="0"/>
              <a:t>Distress Tolerance</a:t>
            </a:r>
          </a:p>
          <a:p>
            <a:r>
              <a:rPr lang="en-US" dirty="0" smtClean="0"/>
              <a:t>Coping with Panic</a:t>
            </a:r>
          </a:p>
          <a:p>
            <a:r>
              <a:rPr lang="en-US" dirty="0" smtClean="0"/>
              <a:t>Self-Talk and Automatic Thoughts</a:t>
            </a:r>
          </a:p>
          <a:p>
            <a:r>
              <a:rPr lang="en-US" dirty="0" smtClean="0"/>
              <a:t>Relaxation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Exposure with Response Prevention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Explaining it with metaphor </a:t>
            </a:r>
            <a:r>
              <a:rPr lang="en-US" sz="2000" dirty="0" smtClean="0"/>
              <a:t>(e.g. habituating to a cold pool)</a:t>
            </a:r>
          </a:p>
          <a:p>
            <a:r>
              <a:rPr lang="en-US" dirty="0" smtClean="0"/>
              <a:t>Subjective Units of Distress Scale (SUDS) (1-100)</a:t>
            </a:r>
          </a:p>
          <a:p>
            <a:r>
              <a:rPr lang="en-US" dirty="0" smtClean="0"/>
              <a:t>Creating an exposure hierarchy and adjusting it as needed</a:t>
            </a:r>
          </a:p>
          <a:p>
            <a:r>
              <a:rPr lang="en-US" dirty="0" smtClean="0"/>
              <a:t>Putting it into practice</a:t>
            </a:r>
          </a:p>
          <a:p>
            <a:pPr lvl="1"/>
            <a:r>
              <a:rPr lang="en-US" dirty="0" smtClean="0"/>
              <a:t>Start with SUDS of 50 </a:t>
            </a:r>
          </a:p>
          <a:p>
            <a:pPr lvl="1"/>
            <a:r>
              <a:rPr lang="en-US" dirty="0" smtClean="0"/>
              <a:t>Sit with discomfort, don’t avoid it</a:t>
            </a:r>
          </a:p>
          <a:p>
            <a:pPr lvl="1"/>
            <a:r>
              <a:rPr lang="en-US" dirty="0" smtClean="0"/>
              <a:t>Response Prevention</a:t>
            </a:r>
          </a:p>
          <a:p>
            <a:r>
              <a:rPr lang="en-US" dirty="0" smtClean="0"/>
              <a:t>Not just for OCD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Worry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is worry?</a:t>
            </a:r>
          </a:p>
          <a:p>
            <a:r>
              <a:rPr lang="en-US" dirty="0" smtClean="0"/>
              <a:t>Productive and unproductive worrying</a:t>
            </a:r>
          </a:p>
          <a:p>
            <a:pPr lvl="1"/>
            <a:r>
              <a:rPr lang="en-US" dirty="0" smtClean="0"/>
              <a:t>Planning for what you are scared of</a:t>
            </a:r>
          </a:p>
          <a:p>
            <a:pPr lvl="1"/>
            <a:r>
              <a:rPr lang="en-US" dirty="0" smtClean="0"/>
              <a:t>Answering the “what-ifs”</a:t>
            </a:r>
          </a:p>
          <a:p>
            <a:pPr lvl="1"/>
            <a:r>
              <a:rPr lang="en-US" dirty="0" smtClean="0"/>
              <a:t>Building trust in themselves</a:t>
            </a:r>
          </a:p>
          <a:p>
            <a:r>
              <a:rPr lang="en-US" dirty="0" smtClean="0"/>
              <a:t>Cognitive assessment of worries</a:t>
            </a:r>
          </a:p>
          <a:p>
            <a:pPr lvl="1"/>
            <a:r>
              <a:rPr lang="en-US" dirty="0" smtClean="0"/>
              <a:t>Best case/worst case scenarios</a:t>
            </a:r>
          </a:p>
          <a:p>
            <a:pPr lvl="1"/>
            <a:r>
              <a:rPr lang="en-US" dirty="0" smtClean="0"/>
              <a:t>Most likely scenario</a:t>
            </a:r>
          </a:p>
          <a:p>
            <a:r>
              <a:rPr lang="en-US" dirty="0" smtClean="0"/>
              <a:t> Exposure and worry</a:t>
            </a:r>
          </a:p>
          <a:p>
            <a:pPr lvl="1"/>
            <a:r>
              <a:rPr lang="en-US" dirty="0" smtClean="0"/>
              <a:t>Worry hour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Mindfulness </a:t>
            </a:r>
          </a:p>
        </p:txBody>
      </p:sp>
      <p:sp>
        <p:nvSpPr>
          <p:cNvPr id="409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Moment to moment </a:t>
            </a:r>
            <a:r>
              <a:rPr lang="en-US" dirty="0" smtClean="0"/>
              <a:t>non-judgmental </a:t>
            </a:r>
            <a:r>
              <a:rPr lang="en-US" dirty="0" smtClean="0"/>
              <a:t>awareness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Fully present in the moment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Taking a second look at our first impulse, </a:t>
            </a:r>
            <a:r>
              <a:rPr lang="en-US" dirty="0" smtClean="0"/>
              <a:t>thought, </a:t>
            </a:r>
            <a:r>
              <a:rPr lang="en-US" dirty="0" smtClean="0"/>
              <a:t>or action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 practice…..a way of being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Allows the old brain circuits conditioned by fear to die out to be replaced with new neural circuits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Circle of Liberation</a:t>
            </a:r>
            <a:br>
              <a:rPr lang="en-US" sz="4000" dirty="0" smtClean="0"/>
            </a:br>
            <a:endParaRPr lang="en-US" sz="2400" b="1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dirty="0" smtClean="0"/>
              <a:t>                                               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Focus</a:t>
            </a:r>
          </a:p>
          <a:p>
            <a:pPr eaLnBrk="1" hangingPunct="1"/>
            <a:endParaRPr lang="en-US" sz="2400" b="1" dirty="0" smtClean="0"/>
          </a:p>
          <a:p>
            <a:pPr eaLnBrk="1" hangingPunct="1"/>
            <a:endParaRPr lang="en-US" sz="2400" b="1" dirty="0" smtClean="0"/>
          </a:p>
          <a:p>
            <a:pPr eaLnBrk="1" hangingPunct="1"/>
            <a:endParaRPr lang="en-US" sz="2400" b="1" dirty="0" smtClean="0"/>
          </a:p>
          <a:p>
            <a:pPr eaLnBrk="1" hangingPunct="1"/>
            <a:endParaRPr lang="en-US" sz="2400" b="1" dirty="0" smtClean="0"/>
          </a:p>
          <a:p>
            <a:pPr eaLnBrk="1" hangingPunct="1">
              <a:buFont typeface="Arial" charset="0"/>
              <a:buNone/>
            </a:pPr>
            <a:r>
              <a:rPr lang="en-US" sz="2400" b="1" dirty="0" smtClean="0"/>
              <a:t>                </a:t>
            </a:r>
            <a:r>
              <a:rPr lang="en-US" sz="2400" b="1" dirty="0" smtClean="0">
                <a:latin typeface="+mj-lt"/>
              </a:rPr>
              <a:t>Release</a:t>
            </a:r>
            <a:r>
              <a:rPr lang="en-US" sz="2400" b="1" dirty="0" smtClean="0"/>
              <a:t>                            </a:t>
            </a:r>
          </a:p>
        </p:txBody>
      </p:sp>
      <p:sp>
        <p:nvSpPr>
          <p:cNvPr id="4" name="Oval 3"/>
          <p:cNvSpPr/>
          <p:nvPr/>
        </p:nvSpPr>
        <p:spPr>
          <a:xfrm>
            <a:off x="2895600" y="2057400"/>
            <a:ext cx="3810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705600" y="3810000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latin typeface="Calibri" pitchFamily="34" charset="0"/>
              </a:rPr>
              <a:t>Distraction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5126" name="TextBox 6"/>
          <p:cNvSpPr txBox="1">
            <a:spLocks noChangeArrowheads="1"/>
          </p:cNvSpPr>
          <p:nvPr/>
        </p:nvSpPr>
        <p:spPr bwMode="auto">
          <a:xfrm>
            <a:off x="4038600" y="5562600"/>
            <a:ext cx="170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Awareness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Mindfulness Tools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Become brain savvy</a:t>
            </a:r>
          </a:p>
          <a:p>
            <a:pPr eaLnBrk="1" hangingPunct="1"/>
            <a:r>
              <a:rPr lang="en-US" dirty="0" smtClean="0"/>
              <a:t>Focused breathing</a:t>
            </a:r>
          </a:p>
          <a:p>
            <a:pPr eaLnBrk="1" hangingPunct="1"/>
            <a:r>
              <a:rPr lang="en-US" dirty="0" smtClean="0"/>
              <a:t>Check ins- witnessing &amp;watching the mind</a:t>
            </a:r>
          </a:p>
          <a:p>
            <a:pPr eaLnBrk="1" hangingPunct="1"/>
            <a:r>
              <a:rPr lang="en-US" dirty="0" smtClean="0"/>
              <a:t>Safe place visualization- activates prefrontal cortex which moderates the activation of the emotional center of the brain</a:t>
            </a:r>
          </a:p>
          <a:p>
            <a:pPr eaLnBrk="1" hangingPunct="1"/>
            <a:r>
              <a:rPr lang="en-US" dirty="0" smtClean="0"/>
              <a:t>Mindfulness in daily </a:t>
            </a:r>
            <a:r>
              <a:rPr lang="en-US" dirty="0" smtClean="0"/>
              <a:t>practice- stop</a:t>
            </a:r>
            <a:r>
              <a:rPr lang="en-US" dirty="0" smtClean="0"/>
              <a:t>, breathe, reflect, choose </a:t>
            </a:r>
          </a:p>
          <a:p>
            <a:pPr eaLnBrk="1" hangingPunct="1"/>
            <a:r>
              <a:rPr lang="en-US" dirty="0" smtClean="0"/>
              <a:t>Practice, practice, practice!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Distress 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Inventory of coping strategies</a:t>
            </a:r>
          </a:p>
          <a:p>
            <a:r>
              <a:rPr lang="en-US" dirty="0" smtClean="0"/>
              <a:t>Radical acceptance</a:t>
            </a:r>
          </a:p>
          <a:p>
            <a:r>
              <a:rPr lang="en-US" dirty="0" smtClean="0"/>
              <a:t>Instruction in managing feelings</a:t>
            </a:r>
          </a:p>
          <a:p>
            <a:pPr lvl="1"/>
            <a:r>
              <a:rPr lang="en-US" dirty="0" smtClean="0"/>
              <a:t>Feelings are temporary</a:t>
            </a:r>
          </a:p>
          <a:p>
            <a:r>
              <a:rPr lang="en-US" dirty="0" smtClean="0"/>
              <a:t>Self-care/self soothing</a:t>
            </a:r>
          </a:p>
          <a:p>
            <a:r>
              <a:rPr lang="en-US" dirty="0" smtClean="0"/>
              <a:t>Distraction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Coping with Panic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Panic Attack Education With Clients</a:t>
            </a:r>
          </a:p>
          <a:p>
            <a:pPr lvl="0"/>
            <a:r>
              <a:rPr lang="en-US" dirty="0" smtClean="0"/>
              <a:t>3 Steps to Manage Panic</a:t>
            </a:r>
          </a:p>
          <a:p>
            <a:pPr lvl="1"/>
            <a:r>
              <a:rPr lang="en-US" dirty="0" smtClean="0"/>
              <a:t>Step </a:t>
            </a:r>
            <a:r>
              <a:rPr lang="en-US" dirty="0" smtClean="0"/>
              <a:t>1-Deflating </a:t>
            </a:r>
            <a:r>
              <a:rPr lang="en-US" dirty="0" smtClean="0"/>
              <a:t>the </a:t>
            </a:r>
            <a:r>
              <a:rPr lang="en-US" dirty="0" smtClean="0"/>
              <a:t>danger</a:t>
            </a:r>
            <a:endParaRPr lang="en-US" dirty="0" smtClean="0"/>
          </a:p>
          <a:p>
            <a:pPr lvl="1"/>
            <a:r>
              <a:rPr lang="en-US" dirty="0" smtClean="0"/>
              <a:t>Step 2- Breaking the </a:t>
            </a:r>
            <a:r>
              <a:rPr lang="en-US" dirty="0" smtClean="0"/>
              <a:t>connection between bodily symptoms </a:t>
            </a:r>
            <a:r>
              <a:rPr lang="en-US" dirty="0" smtClean="0"/>
              <a:t>and </a:t>
            </a:r>
            <a:r>
              <a:rPr lang="en-US" dirty="0" smtClean="0"/>
              <a:t>catastrophic thoughts</a:t>
            </a:r>
            <a:endParaRPr lang="en-US" dirty="0" smtClean="0"/>
          </a:p>
          <a:p>
            <a:pPr lvl="1"/>
            <a:r>
              <a:rPr lang="en-US" dirty="0" smtClean="0"/>
              <a:t>Step 3-Avoid </a:t>
            </a:r>
            <a:r>
              <a:rPr lang="en-US" dirty="0" smtClean="0"/>
              <a:t>fighting </a:t>
            </a:r>
            <a:r>
              <a:rPr lang="en-US" dirty="0" smtClean="0"/>
              <a:t>the </a:t>
            </a:r>
            <a:r>
              <a:rPr lang="en-US" dirty="0" smtClean="0"/>
              <a:t>panic</a:t>
            </a:r>
            <a:endParaRPr lang="en-US" dirty="0" smtClean="0"/>
          </a:p>
          <a:p>
            <a:pPr lvl="0"/>
            <a:r>
              <a:rPr lang="en-US" dirty="0" smtClean="0"/>
              <a:t>Utilizing Panic Diaries</a:t>
            </a:r>
          </a:p>
          <a:p>
            <a:pPr lvl="0"/>
            <a:r>
              <a:rPr lang="en-US" dirty="0" smtClean="0"/>
              <a:t>Electronic Reserve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Panic Diary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57200" y="2286000"/>
          <a:ext cx="8305798" cy="2971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9544"/>
                <a:gridCol w="1307394"/>
                <a:gridCol w="1307394"/>
                <a:gridCol w="1153583"/>
                <a:gridCol w="2537883"/>
              </a:tblGrid>
              <a:tr h="895806">
                <a:tc>
                  <a:txBody>
                    <a:bodyPr/>
                    <a:lstStyle/>
                    <a:p>
                      <a:r>
                        <a:rPr lang="en-US" dirty="0" smtClean="0"/>
                        <a:t>Where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 (minutes)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Severity      (0-10)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Happened Just Before</a:t>
                      </a:r>
                      <a:endParaRPr lang="en-US" dirty="0"/>
                    </a:p>
                  </a:txBody>
                  <a:tcPr/>
                </a:tc>
              </a:tr>
              <a:tr h="5189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9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9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99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>
            <a:noAutofit/>
          </a:bodyPr>
          <a:lstStyle/>
          <a:p>
            <a:r>
              <a:rPr lang="en-US" sz="4400" dirty="0" smtClean="0"/>
              <a:t>Distorted Beliefs &amp; Automatic Thoughts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400" dirty="0" smtClean="0"/>
              <a:t>Automatic pilot  (mindlessness)</a:t>
            </a:r>
          </a:p>
          <a:p>
            <a:pPr>
              <a:lnSpc>
                <a:spcPct val="80000"/>
              </a:lnSpc>
              <a:buNone/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Cognitive Distortions- </a:t>
            </a:r>
            <a:r>
              <a:rPr lang="en-US" sz="2400" dirty="0" err="1" smtClean="0"/>
              <a:t>shoulds</a:t>
            </a:r>
            <a:r>
              <a:rPr lang="en-US" sz="2400" dirty="0" smtClean="0"/>
              <a:t>, </a:t>
            </a:r>
            <a:r>
              <a:rPr lang="en-US" sz="2400" dirty="0" smtClean="0"/>
              <a:t>personalizing, generalizing, filtering, emotional reasoning, etc.</a:t>
            </a:r>
          </a:p>
          <a:p>
            <a:pPr>
              <a:lnSpc>
                <a:spcPct val="80000"/>
              </a:lnSpc>
              <a:buNone/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Themes &amp; Messages- “I’m not good enough”, “people will leave me</a:t>
            </a:r>
            <a:r>
              <a:rPr lang="en-US" sz="2400" dirty="0" smtClean="0"/>
              <a:t>”</a:t>
            </a:r>
            <a:endParaRPr lang="en-US" sz="2400" dirty="0" smtClean="0"/>
          </a:p>
          <a:p>
            <a:pPr>
              <a:lnSpc>
                <a:spcPct val="80000"/>
              </a:lnSpc>
              <a:buNone/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Coping styles/schemas</a:t>
            </a:r>
          </a:p>
          <a:p>
            <a:pPr>
              <a:lnSpc>
                <a:spcPct val="80000"/>
              </a:lnSpc>
              <a:buNone/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Skill deficits-trouble tolerating ambiguity</a:t>
            </a:r>
          </a:p>
          <a:p>
            <a:pPr>
              <a:lnSpc>
                <a:spcPct val="80000"/>
              </a:lnSpc>
              <a:buNone/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Skill excesses-perfectionism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Psychoeducation</a:t>
            </a:r>
            <a:r>
              <a:rPr lang="en-US" dirty="0" smtClean="0"/>
              <a:t>/Orienting the Anxious Client</a:t>
            </a:r>
          </a:p>
          <a:p>
            <a:pPr lvl="1"/>
            <a:r>
              <a:rPr lang="en-US" dirty="0" smtClean="0"/>
              <a:t>Assessment </a:t>
            </a:r>
            <a:endParaRPr lang="en-US" dirty="0" smtClean="0"/>
          </a:p>
          <a:p>
            <a:pPr lvl="1"/>
            <a:r>
              <a:rPr lang="en-US" dirty="0" smtClean="0"/>
              <a:t>Fight or Flight </a:t>
            </a:r>
            <a:endParaRPr lang="en-US" dirty="0" smtClean="0"/>
          </a:p>
          <a:p>
            <a:pPr lvl="1"/>
            <a:r>
              <a:rPr lang="en-US" dirty="0" smtClean="0"/>
              <a:t>Anxiety/Performance Curve </a:t>
            </a:r>
          </a:p>
          <a:p>
            <a:pPr lvl="1"/>
            <a:r>
              <a:rPr lang="en-US" dirty="0" smtClean="0"/>
              <a:t>Self-care </a:t>
            </a:r>
            <a:endParaRPr lang="en-US" dirty="0" smtClean="0"/>
          </a:p>
          <a:p>
            <a:r>
              <a:rPr lang="en-US" dirty="0" smtClean="0"/>
              <a:t>Intervention Toolbox</a:t>
            </a:r>
          </a:p>
          <a:p>
            <a:pPr lvl="1"/>
            <a:r>
              <a:rPr lang="en-US" dirty="0" smtClean="0"/>
              <a:t>Exposure with Response Prevention</a:t>
            </a:r>
          </a:p>
          <a:p>
            <a:pPr lvl="1"/>
            <a:r>
              <a:rPr lang="en-US" dirty="0" smtClean="0"/>
              <a:t>Worry </a:t>
            </a:r>
            <a:r>
              <a:rPr lang="en-US" dirty="0" smtClean="0"/>
              <a:t>Management</a:t>
            </a:r>
          </a:p>
          <a:p>
            <a:pPr lvl="1"/>
            <a:r>
              <a:rPr lang="en-US" dirty="0" smtClean="0"/>
              <a:t>Mindfulness</a:t>
            </a:r>
          </a:p>
          <a:p>
            <a:pPr lvl="1"/>
            <a:r>
              <a:rPr lang="en-US" dirty="0" smtClean="0"/>
              <a:t>Distress </a:t>
            </a:r>
            <a:r>
              <a:rPr lang="en-US" dirty="0" smtClean="0"/>
              <a:t>Tolerance</a:t>
            </a:r>
            <a:endParaRPr lang="en-US" dirty="0" smtClean="0"/>
          </a:p>
          <a:p>
            <a:pPr lvl="1"/>
            <a:r>
              <a:rPr lang="en-US" dirty="0" smtClean="0"/>
              <a:t>Coping with Panic</a:t>
            </a:r>
          </a:p>
          <a:p>
            <a:pPr lvl="1"/>
            <a:r>
              <a:rPr lang="en-US" dirty="0" smtClean="0"/>
              <a:t>Self-Talk/Automatic Thoughts</a:t>
            </a:r>
          </a:p>
          <a:p>
            <a:pPr lvl="1"/>
            <a:r>
              <a:rPr lang="en-US" dirty="0" smtClean="0"/>
              <a:t>Relaxation</a:t>
            </a:r>
            <a:endParaRPr lang="en-US" dirty="0" smtClean="0"/>
          </a:p>
          <a:p>
            <a:r>
              <a:rPr lang="en-US" dirty="0" smtClean="0"/>
              <a:t>Audience </a:t>
            </a:r>
            <a:r>
              <a:rPr lang="en-US" dirty="0" smtClean="0"/>
              <a:t>Discussion of Best Practices 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Treatment Tools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Self-instructional training- preparing </a:t>
            </a:r>
            <a:r>
              <a:rPr lang="en-US" dirty="0" smtClean="0"/>
              <a:t>for and getting through situations</a:t>
            </a:r>
          </a:p>
          <a:p>
            <a:pPr eaLnBrk="1" hangingPunct="1"/>
            <a:r>
              <a:rPr lang="en-US" dirty="0" smtClean="0"/>
              <a:t>Reassuring and calming </a:t>
            </a:r>
            <a:r>
              <a:rPr lang="en-US" dirty="0" smtClean="0"/>
              <a:t>self-talk</a:t>
            </a:r>
            <a:endParaRPr lang="en-US" dirty="0" smtClean="0"/>
          </a:p>
          <a:p>
            <a:pPr eaLnBrk="1" hangingPunct="1"/>
            <a:r>
              <a:rPr lang="en-US" dirty="0" smtClean="0"/>
              <a:t>Disputing beliefs and countering thoughts with counterstatements, affirmations, mantras</a:t>
            </a:r>
          </a:p>
          <a:p>
            <a:pPr eaLnBrk="1" hangingPunct="1"/>
            <a:r>
              <a:rPr lang="en-US" dirty="0" smtClean="0"/>
              <a:t>Schema Therapy </a:t>
            </a:r>
          </a:p>
          <a:p>
            <a:pPr eaLnBrk="1" hangingPunct="1"/>
            <a:r>
              <a:rPr lang="en-US" dirty="0" smtClean="0"/>
              <a:t>Mindfulness</a:t>
            </a:r>
          </a:p>
          <a:p>
            <a:pPr eaLnBrk="1" hangingPunct="1"/>
            <a:r>
              <a:rPr lang="en-US" dirty="0" smtClean="0"/>
              <a:t>12 step slogans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4000" dirty="0" smtClean="0"/>
              <a:t>Process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Awareness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Acceptance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Honor/compassion 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Letting Go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Replace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Relaxation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05800" cy="469392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Relaxation Education With Clients</a:t>
            </a:r>
          </a:p>
          <a:p>
            <a:pPr lvl="0"/>
            <a:r>
              <a:rPr lang="en-US" dirty="0" smtClean="0"/>
              <a:t>Keys to Deep Relaxation</a:t>
            </a:r>
          </a:p>
          <a:p>
            <a:pPr lvl="1"/>
            <a:r>
              <a:rPr lang="en-US" dirty="0" smtClean="0"/>
              <a:t>Utilize it in session</a:t>
            </a:r>
          </a:p>
          <a:p>
            <a:pPr lvl="1"/>
            <a:r>
              <a:rPr lang="en-US" dirty="0" smtClean="0"/>
              <a:t>Daily </a:t>
            </a:r>
            <a:r>
              <a:rPr lang="en-US" dirty="0" smtClean="0"/>
              <a:t>practice-20-30 </a:t>
            </a:r>
            <a:r>
              <a:rPr lang="en-US" dirty="0" smtClean="0"/>
              <a:t>minutes per day</a:t>
            </a:r>
          </a:p>
          <a:p>
            <a:pPr lvl="1"/>
            <a:r>
              <a:rPr lang="en-US" dirty="0" smtClean="0"/>
              <a:t>Soothing </a:t>
            </a:r>
            <a:r>
              <a:rPr lang="en-US" dirty="0" smtClean="0"/>
              <a:t>voice </a:t>
            </a:r>
            <a:r>
              <a:rPr lang="en-US" dirty="0" smtClean="0"/>
              <a:t>and calm setting</a:t>
            </a:r>
          </a:p>
          <a:p>
            <a:pPr lvl="1"/>
            <a:r>
              <a:rPr lang="en-US" dirty="0" smtClean="0"/>
              <a:t>Keeping it slow and mindful</a:t>
            </a:r>
          </a:p>
          <a:p>
            <a:pPr lvl="0"/>
            <a:r>
              <a:rPr lang="en-US" dirty="0" smtClean="0"/>
              <a:t>Lifestyle changes</a:t>
            </a:r>
          </a:p>
          <a:p>
            <a:pPr lvl="1"/>
            <a:r>
              <a:rPr lang="en-US" dirty="0" smtClean="0"/>
              <a:t>Incorporating downtime </a:t>
            </a:r>
          </a:p>
          <a:p>
            <a:pPr lvl="1"/>
            <a:r>
              <a:rPr lang="en-US" dirty="0" smtClean="0"/>
              <a:t>Eliminating/decreasing </a:t>
            </a:r>
            <a:r>
              <a:rPr lang="en-US" dirty="0" smtClean="0"/>
              <a:t>CATS</a:t>
            </a:r>
          </a:p>
          <a:p>
            <a:pPr lvl="1"/>
            <a:r>
              <a:rPr lang="en-US" dirty="0" smtClean="0"/>
              <a:t>Exercise, healthy eating, </a:t>
            </a:r>
            <a:r>
              <a:rPr lang="en-US" dirty="0" smtClean="0"/>
              <a:t>sleep</a:t>
            </a:r>
            <a:endParaRPr lang="en-US" dirty="0" smtClean="0"/>
          </a:p>
          <a:p>
            <a:pPr lvl="1"/>
            <a:r>
              <a:rPr lang="en-US" dirty="0" smtClean="0"/>
              <a:t>Time </a:t>
            </a:r>
            <a:r>
              <a:rPr lang="en-US" dirty="0" smtClean="0"/>
              <a:t>management</a:t>
            </a:r>
            <a:endParaRPr lang="en-US" dirty="0" smtClean="0"/>
          </a:p>
          <a:p>
            <a:pPr lvl="1"/>
            <a:r>
              <a:rPr lang="en-US" dirty="0" smtClean="0"/>
              <a:t>Delegation</a:t>
            </a:r>
          </a:p>
          <a:p>
            <a:pPr lvl="1"/>
            <a:r>
              <a:rPr lang="en-US" dirty="0" smtClean="0"/>
              <a:t>Letting go of </a:t>
            </a:r>
            <a:r>
              <a:rPr lang="en-US" dirty="0" smtClean="0"/>
              <a:t>perfectionism</a:t>
            </a:r>
            <a:endParaRPr lang="en-US" dirty="0" smtClean="0"/>
          </a:p>
          <a:p>
            <a:pPr lvl="1"/>
            <a:r>
              <a:rPr lang="en-US" dirty="0" smtClean="0"/>
              <a:t>Overcoming </a:t>
            </a:r>
            <a:r>
              <a:rPr lang="en-US" dirty="0" smtClean="0"/>
              <a:t>procrastination</a:t>
            </a:r>
            <a:endParaRPr lang="en-US" dirty="0" smtClean="0"/>
          </a:p>
          <a:p>
            <a:pPr lvl="1"/>
            <a:r>
              <a:rPr lang="en-US" dirty="0" smtClean="0"/>
              <a:t>Permission </a:t>
            </a:r>
            <a:r>
              <a:rPr lang="en-US" dirty="0" smtClean="0"/>
              <a:t>to say </a:t>
            </a:r>
            <a:r>
              <a:rPr lang="en-US" dirty="0" smtClean="0"/>
              <a:t>“No”</a:t>
            </a:r>
            <a:endParaRPr lang="en-US" dirty="0" smtClean="0"/>
          </a:p>
          <a:p>
            <a:pPr lvl="0"/>
            <a:r>
              <a:rPr lang="en-US" dirty="0" smtClean="0"/>
              <a:t>Relaxation </a:t>
            </a:r>
            <a:r>
              <a:rPr lang="en-US" dirty="0" smtClean="0"/>
              <a:t>Examples- Practiced </a:t>
            </a:r>
            <a:r>
              <a:rPr lang="en-US" dirty="0" smtClean="0"/>
              <a:t>in Session</a:t>
            </a:r>
          </a:p>
          <a:p>
            <a:pPr lvl="0"/>
            <a:r>
              <a:rPr lang="en-US" dirty="0" smtClean="0"/>
              <a:t>Audio Files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</a:p>
          <a:p>
            <a:pPr lvl="1"/>
            <a:r>
              <a:rPr lang="en-US" dirty="0" err="1" smtClean="0"/>
              <a:t>BAI</a:t>
            </a:r>
            <a:endParaRPr lang="en-US" dirty="0" smtClean="0"/>
          </a:p>
          <a:p>
            <a:pPr lvl="1"/>
            <a:r>
              <a:rPr lang="en-US" dirty="0" err="1" smtClean="0"/>
              <a:t>STAI</a:t>
            </a:r>
            <a:endParaRPr lang="en-US" dirty="0" smtClean="0"/>
          </a:p>
          <a:p>
            <a:r>
              <a:rPr lang="en-US" dirty="0" smtClean="0"/>
              <a:t>Other Critical Areas to Assess</a:t>
            </a:r>
          </a:p>
          <a:p>
            <a:pPr lvl="1"/>
            <a:r>
              <a:rPr lang="en-US" dirty="0" smtClean="0"/>
              <a:t>Alcohol and Other Drugs</a:t>
            </a:r>
          </a:p>
          <a:p>
            <a:pPr lvl="1"/>
            <a:r>
              <a:rPr lang="en-US" dirty="0" smtClean="0"/>
              <a:t>Family History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Brain in the Palm of Your Hand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u="sng" dirty="0" smtClean="0"/>
              <a:t>Brain stem- </a:t>
            </a:r>
            <a:r>
              <a:rPr lang="en-US" dirty="0" smtClean="0"/>
              <a:t>the most primitive part of the brain regulates heart rate and respiration. Directly controls our states of arousal, coordinates rapid mobilization of energy in an </a:t>
            </a:r>
            <a:r>
              <a:rPr lang="en-US" dirty="0" smtClean="0"/>
              <a:t>emergency.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u="sng" dirty="0" smtClean="0"/>
              <a:t>Limbic system- </a:t>
            </a:r>
            <a:r>
              <a:rPr lang="en-US" dirty="0" smtClean="0"/>
              <a:t>added emotions to the </a:t>
            </a:r>
            <a:r>
              <a:rPr lang="en-US" dirty="0" smtClean="0"/>
              <a:t>brain’s </a:t>
            </a:r>
            <a:r>
              <a:rPr lang="en-US" dirty="0" smtClean="0"/>
              <a:t>capacities. It plays a central role of </a:t>
            </a:r>
            <a:r>
              <a:rPr lang="en-US" dirty="0" smtClean="0"/>
              <a:t>coordinating </a:t>
            </a:r>
            <a:r>
              <a:rPr lang="en-US" dirty="0" smtClean="0"/>
              <a:t>higher and lower brain structures.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u="sng" dirty="0" err="1" smtClean="0"/>
              <a:t>Amygdala</a:t>
            </a:r>
            <a:r>
              <a:rPr lang="en-US" b="1" u="sng" dirty="0" smtClean="0"/>
              <a:t>-</a:t>
            </a:r>
            <a:r>
              <a:rPr lang="en-US" b="1" dirty="0" smtClean="0"/>
              <a:t> </a:t>
            </a:r>
            <a:r>
              <a:rPr lang="en-US" dirty="0" smtClean="0"/>
              <a:t>stores and processes emotional memory. Key player in triggering brain’s alarm system.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u="sng" dirty="0" err="1" smtClean="0"/>
              <a:t>Neocortex</a:t>
            </a:r>
            <a:r>
              <a:rPr lang="en-US" b="1" u="sng" dirty="0" smtClean="0"/>
              <a:t>-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“thinking brain” that mediates complex information management and processing functions such as reflective analysis.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Fight or Flight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000" dirty="0" smtClean="0"/>
              <a:t>Triggering of the </a:t>
            </a:r>
            <a:r>
              <a:rPr lang="en-US" sz="3000" dirty="0" smtClean="0"/>
              <a:t>brain’s </a:t>
            </a:r>
            <a:r>
              <a:rPr lang="en-US" sz="3000" dirty="0" smtClean="0"/>
              <a:t>alarm system by some perceived threat–release of adrenalin </a:t>
            </a:r>
            <a:r>
              <a:rPr lang="en-US" sz="3000" dirty="0" smtClean="0"/>
              <a:t>and </a:t>
            </a:r>
            <a:r>
              <a:rPr lang="en-US" sz="3000" dirty="0" smtClean="0"/>
              <a:t>other hormones, increased heart rate and respiration, shift in blood supply, instant energy.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000" dirty="0" smtClean="0"/>
              <a:t>Survival or chronic stress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000" u="sng" dirty="0" smtClean="0"/>
              <a:t>Emotional hijacking-</a:t>
            </a:r>
            <a:r>
              <a:rPr lang="en-US" sz="3000" dirty="0" smtClean="0"/>
              <a:t> occurs when the </a:t>
            </a:r>
            <a:r>
              <a:rPr lang="en-US" sz="3000" dirty="0" err="1" smtClean="0"/>
              <a:t>amygdala</a:t>
            </a:r>
            <a:r>
              <a:rPr lang="en-US" sz="3000" dirty="0" smtClean="0"/>
              <a:t> reacts to a present moment trigger by associating it with a strong memory circuit from the past. Powerful emotions  and messages from the past flood our present experience.  The </a:t>
            </a:r>
            <a:r>
              <a:rPr lang="en-US" sz="3000" dirty="0" err="1" smtClean="0"/>
              <a:t>amygdala</a:t>
            </a:r>
            <a:r>
              <a:rPr lang="en-US" sz="3000" dirty="0" smtClean="0"/>
              <a:t> temporarily “hijacks” the effective operation of the upper regions of the brain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Anxiety (Arousal)/Performance Curve</a:t>
            </a:r>
          </a:p>
        </p:txBody>
      </p:sp>
      <p:grpSp>
        <p:nvGrpSpPr>
          <p:cNvPr id="2" name="Group 4"/>
          <p:cNvGrpSpPr>
            <a:grpSpLocks noGrp="1" noChangeAspect="1"/>
          </p:cNvGrpSpPr>
          <p:nvPr>
            <p:ph idx="1"/>
          </p:nvPr>
        </p:nvGrpSpPr>
        <p:grpSpPr bwMode="auto">
          <a:xfrm>
            <a:off x="1828800" y="1966913"/>
            <a:ext cx="6477000" cy="3900487"/>
            <a:chOff x="3520" y="3002"/>
            <a:chExt cx="7396" cy="3797"/>
          </a:xfrm>
        </p:grpSpPr>
        <p:sp>
          <p:nvSpPr>
            <p:cNvPr id="11270" name="AutoShape 5"/>
            <p:cNvSpPr>
              <a:spLocks noChangeAspect="1" noChangeArrowheads="1"/>
            </p:cNvSpPr>
            <p:nvPr/>
          </p:nvSpPr>
          <p:spPr bwMode="auto">
            <a:xfrm>
              <a:off x="3520" y="3002"/>
              <a:ext cx="7396" cy="3797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1271" name="Line 6"/>
            <p:cNvSpPr>
              <a:spLocks noChangeShapeType="1"/>
            </p:cNvSpPr>
            <p:nvPr/>
          </p:nvSpPr>
          <p:spPr bwMode="auto">
            <a:xfrm>
              <a:off x="3528" y="3010"/>
              <a:ext cx="1" cy="3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Line 7"/>
            <p:cNvSpPr>
              <a:spLocks noChangeShapeType="1"/>
            </p:cNvSpPr>
            <p:nvPr/>
          </p:nvSpPr>
          <p:spPr bwMode="auto">
            <a:xfrm>
              <a:off x="3528" y="6790"/>
              <a:ext cx="73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Freeform 8"/>
            <p:cNvSpPr>
              <a:spLocks/>
            </p:cNvSpPr>
            <p:nvPr/>
          </p:nvSpPr>
          <p:spPr bwMode="auto">
            <a:xfrm>
              <a:off x="3528" y="3190"/>
              <a:ext cx="7380" cy="3600"/>
            </a:xfrm>
            <a:custGeom>
              <a:avLst/>
              <a:gdLst>
                <a:gd name="T0" fmla="*/ 0 w 7200"/>
                <a:gd name="T1" fmla="*/ 2437 h 3780"/>
                <a:gd name="T2" fmla="*/ 2472 w 7200"/>
                <a:gd name="T3" fmla="*/ 1857 h 3780"/>
                <a:gd name="T4" fmla="*/ 3600 w 7200"/>
                <a:gd name="T5" fmla="*/ 350 h 3780"/>
                <a:gd name="T6" fmla="*/ 4946 w 7200"/>
                <a:gd name="T7" fmla="*/ 232 h 3780"/>
                <a:gd name="T8" fmla="*/ 6071 w 7200"/>
                <a:gd name="T9" fmla="*/ 1740 h 3780"/>
                <a:gd name="T10" fmla="*/ 8992 w 7200"/>
                <a:gd name="T11" fmla="*/ 2437 h 37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200"/>
                <a:gd name="T19" fmla="*/ 0 h 3780"/>
                <a:gd name="T20" fmla="*/ 7200 w 7200"/>
                <a:gd name="T21" fmla="*/ 3780 h 37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200" h="3780">
                  <a:moveTo>
                    <a:pt x="0" y="3780"/>
                  </a:moveTo>
                  <a:cubicBezTo>
                    <a:pt x="750" y="3600"/>
                    <a:pt x="1500" y="3420"/>
                    <a:pt x="1980" y="2880"/>
                  </a:cubicBezTo>
                  <a:cubicBezTo>
                    <a:pt x="2460" y="2340"/>
                    <a:pt x="2550" y="960"/>
                    <a:pt x="2880" y="540"/>
                  </a:cubicBezTo>
                  <a:cubicBezTo>
                    <a:pt x="3210" y="120"/>
                    <a:pt x="3630" y="0"/>
                    <a:pt x="3960" y="360"/>
                  </a:cubicBezTo>
                  <a:cubicBezTo>
                    <a:pt x="4290" y="720"/>
                    <a:pt x="4320" y="2130"/>
                    <a:pt x="4860" y="2700"/>
                  </a:cubicBezTo>
                  <a:cubicBezTo>
                    <a:pt x="5400" y="3270"/>
                    <a:pt x="6810" y="3600"/>
                    <a:pt x="7200" y="3780"/>
                  </a:cubicBezTo>
                </a:path>
              </a:pathLst>
            </a:custGeom>
            <a:noFill/>
            <a:ln w="571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0" y="3352800"/>
            <a:ext cx="1697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Performance</a:t>
            </a:r>
          </a:p>
        </p:txBody>
      </p:sp>
      <p:sp>
        <p:nvSpPr>
          <p:cNvPr id="11269" name="Text Box 9"/>
          <p:cNvSpPr txBox="1">
            <a:spLocks noChangeArrowheads="1"/>
          </p:cNvSpPr>
          <p:nvPr/>
        </p:nvSpPr>
        <p:spPr bwMode="auto">
          <a:xfrm>
            <a:off x="3962400" y="6019800"/>
            <a:ext cx="201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Arousal/ Anxiety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Anxiety (Arousal)/Performance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229600" cy="4389120"/>
          </a:xfrm>
        </p:spPr>
        <p:txBody>
          <a:bodyPr/>
          <a:lstStyle/>
          <a:p>
            <a:r>
              <a:rPr lang="en-US" dirty="0" smtClean="0"/>
              <a:t>Red Zone</a:t>
            </a:r>
          </a:p>
          <a:p>
            <a:r>
              <a:rPr lang="en-US" dirty="0" smtClean="0"/>
              <a:t>Triggers</a:t>
            </a:r>
          </a:p>
          <a:p>
            <a:r>
              <a:rPr lang="en-US" dirty="0" smtClean="0"/>
              <a:t>Self-care</a:t>
            </a:r>
          </a:p>
          <a:p>
            <a:r>
              <a:rPr lang="en-US" dirty="0" smtClean="0"/>
              <a:t>Self-talk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Self-Care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038600" cy="4709315"/>
          </a:xfrm>
        </p:spPr>
        <p:txBody>
          <a:bodyPr>
            <a:normAutofit fontScale="47500" lnSpcReduction="20000"/>
          </a:bodyPr>
          <a:lstStyle/>
          <a:p>
            <a:r>
              <a:rPr lang="en-US" sz="4000" dirty="0" smtClean="0"/>
              <a:t>Physical</a:t>
            </a:r>
          </a:p>
          <a:p>
            <a:pPr lvl="1"/>
            <a:r>
              <a:rPr lang="en-US" sz="4000" dirty="0" smtClean="0"/>
              <a:t>Eat</a:t>
            </a:r>
          </a:p>
          <a:p>
            <a:pPr lvl="1"/>
            <a:r>
              <a:rPr lang="en-US" sz="4000" dirty="0" smtClean="0"/>
              <a:t>Exercise</a:t>
            </a:r>
          </a:p>
          <a:p>
            <a:pPr lvl="1"/>
            <a:r>
              <a:rPr lang="en-US" sz="4000" dirty="0" smtClean="0"/>
              <a:t>Sleep</a:t>
            </a:r>
          </a:p>
          <a:p>
            <a:pPr lvl="1"/>
            <a:r>
              <a:rPr lang="en-US" sz="4000" dirty="0" smtClean="0"/>
              <a:t>Take time off</a:t>
            </a:r>
          </a:p>
          <a:p>
            <a:r>
              <a:rPr lang="en-US" sz="4000" dirty="0" smtClean="0"/>
              <a:t>Psychological </a:t>
            </a:r>
          </a:p>
          <a:p>
            <a:pPr lvl="1"/>
            <a:r>
              <a:rPr lang="en-US" sz="4000" dirty="0" smtClean="0"/>
              <a:t>Journal</a:t>
            </a:r>
          </a:p>
          <a:p>
            <a:pPr lvl="1"/>
            <a:r>
              <a:rPr lang="en-US" sz="4000" dirty="0" smtClean="0"/>
              <a:t>Read</a:t>
            </a:r>
          </a:p>
          <a:p>
            <a:pPr lvl="1"/>
            <a:r>
              <a:rPr lang="en-US" sz="4000" dirty="0" smtClean="0"/>
              <a:t>Take time to self-reflect</a:t>
            </a:r>
          </a:p>
          <a:p>
            <a:pPr lvl="1"/>
            <a:r>
              <a:rPr lang="en-US" sz="4000" dirty="0" smtClean="0"/>
              <a:t>Psychotherapy</a:t>
            </a:r>
          </a:p>
          <a:p>
            <a:r>
              <a:rPr lang="en-US" sz="4000" dirty="0" smtClean="0"/>
              <a:t>Emotional </a:t>
            </a:r>
          </a:p>
          <a:p>
            <a:pPr lvl="1"/>
            <a:r>
              <a:rPr lang="en-US" sz="4000" dirty="0" smtClean="0"/>
              <a:t>Spend time with loved ones</a:t>
            </a:r>
          </a:p>
          <a:p>
            <a:pPr lvl="1"/>
            <a:r>
              <a:rPr lang="en-US" sz="4000" dirty="0" smtClean="0"/>
              <a:t>Give yourself affirmations, praise</a:t>
            </a:r>
          </a:p>
          <a:p>
            <a:pPr lvl="1"/>
            <a:r>
              <a:rPr lang="en-US" sz="4000" dirty="0" smtClean="0"/>
              <a:t>Cry </a:t>
            </a:r>
          </a:p>
          <a:p>
            <a:pPr lvl="1"/>
            <a:r>
              <a:rPr lang="en-US" sz="4000" dirty="0" smtClean="0"/>
              <a:t>Laugh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4200" dirty="0" smtClean="0"/>
              <a:t>Spiritual</a:t>
            </a:r>
          </a:p>
          <a:p>
            <a:pPr lvl="1"/>
            <a:r>
              <a:rPr lang="en-US" sz="4200" dirty="0" smtClean="0"/>
              <a:t>Spend time with nature</a:t>
            </a:r>
          </a:p>
          <a:p>
            <a:pPr lvl="1"/>
            <a:r>
              <a:rPr lang="en-US" sz="4200" dirty="0" smtClean="0"/>
              <a:t>Be open to inspiration, awe</a:t>
            </a:r>
          </a:p>
          <a:p>
            <a:pPr lvl="1"/>
            <a:r>
              <a:rPr lang="en-US" sz="4200" dirty="0" smtClean="0"/>
              <a:t>Meditate, pray</a:t>
            </a:r>
          </a:p>
          <a:p>
            <a:pPr lvl="1"/>
            <a:r>
              <a:rPr lang="en-US" sz="4200" dirty="0" smtClean="0"/>
              <a:t>Give back </a:t>
            </a:r>
          </a:p>
          <a:p>
            <a:r>
              <a:rPr lang="en-US" sz="4200" dirty="0" smtClean="0"/>
              <a:t>Workplace/Professional </a:t>
            </a:r>
          </a:p>
          <a:p>
            <a:pPr lvl="1"/>
            <a:r>
              <a:rPr lang="en-US" sz="4200" dirty="0" smtClean="0"/>
              <a:t>Take breaks</a:t>
            </a:r>
          </a:p>
          <a:p>
            <a:pPr lvl="1"/>
            <a:r>
              <a:rPr lang="en-US" sz="4200" dirty="0" smtClean="0"/>
              <a:t>Chat with co-workers</a:t>
            </a:r>
          </a:p>
          <a:p>
            <a:pPr lvl="1"/>
            <a:r>
              <a:rPr lang="en-US" sz="4200" dirty="0" smtClean="0"/>
              <a:t>Identify tasks that are exciting or rewarding</a:t>
            </a:r>
          </a:p>
          <a:p>
            <a:pPr lvl="1"/>
            <a:r>
              <a:rPr lang="en-US" sz="4200" dirty="0" smtClean="0"/>
              <a:t>Set limits</a:t>
            </a:r>
          </a:p>
          <a:p>
            <a:r>
              <a:rPr lang="en-US" sz="4200" dirty="0" smtClean="0"/>
              <a:t>Balance</a:t>
            </a:r>
          </a:p>
          <a:p>
            <a:pPr lvl="1"/>
            <a:r>
              <a:rPr lang="en-US" sz="4200" dirty="0" smtClean="0"/>
              <a:t>Strive for balance among work, family, relationships, play, and rest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219200" y="1447800"/>
          <a:ext cx="6019800" cy="5067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2057400"/>
              </a:tblGrid>
              <a:tr h="509952">
                <a:tc>
                  <a:txBody>
                    <a:bodyPr/>
                    <a:lstStyle/>
                    <a:p>
                      <a:r>
                        <a:rPr lang="en-US" dirty="0" smtClean="0"/>
                        <a:t>Self-Care Goals/Plan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</a:t>
                      </a:r>
                      <a:endParaRPr lang="en-US" dirty="0"/>
                    </a:p>
                  </a:txBody>
                  <a:tcPr/>
                </a:tc>
              </a:tr>
              <a:tr h="868217">
                <a:tc>
                  <a:txBody>
                    <a:bodyPr/>
                    <a:lstStyle/>
                    <a:p>
                      <a:r>
                        <a:rPr lang="en-US" sz="1200" u="sng" dirty="0" smtClean="0"/>
                        <a:t>Physical</a:t>
                      </a:r>
                    </a:p>
                    <a:p>
                      <a:r>
                        <a:rPr lang="en-US" sz="1200" dirty="0" smtClean="0"/>
                        <a:t>Walk the dog</a:t>
                      </a:r>
                    </a:p>
                    <a:p>
                      <a:r>
                        <a:rPr lang="en-US" sz="1200" dirty="0" smtClean="0"/>
                        <a:t>Get 8 hours of sleep</a:t>
                      </a:r>
                    </a:p>
                    <a:p>
                      <a:r>
                        <a:rPr lang="en-US" sz="1200" dirty="0" smtClean="0"/>
                        <a:t>Make meals at home with family</a:t>
                      </a:r>
                    </a:p>
                    <a:p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daily</a:t>
                      </a:r>
                    </a:p>
                    <a:p>
                      <a:r>
                        <a:rPr lang="en-US" sz="1200" dirty="0" smtClean="0"/>
                        <a:t>6x/week</a:t>
                      </a:r>
                    </a:p>
                    <a:p>
                      <a:r>
                        <a:rPr lang="en-US" sz="1200" dirty="0" smtClean="0"/>
                        <a:t>5x/week</a:t>
                      </a:r>
                    </a:p>
                  </a:txBody>
                  <a:tcPr/>
                </a:tc>
              </a:tr>
              <a:tr h="868217">
                <a:tc>
                  <a:txBody>
                    <a:bodyPr/>
                    <a:lstStyle/>
                    <a:p>
                      <a:r>
                        <a:rPr lang="en-US" sz="1200" u="sng" dirty="0" smtClean="0"/>
                        <a:t>Psychological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68217">
                <a:tc>
                  <a:txBody>
                    <a:bodyPr/>
                    <a:lstStyle/>
                    <a:p>
                      <a:r>
                        <a:rPr lang="en-US" sz="1200" u="sng" dirty="0" smtClean="0"/>
                        <a:t>Emotional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68217">
                <a:tc>
                  <a:txBody>
                    <a:bodyPr/>
                    <a:lstStyle/>
                    <a:p>
                      <a:r>
                        <a:rPr lang="en-US" sz="1200" u="sng" dirty="0" smtClean="0"/>
                        <a:t>Spiritual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7054">
                <a:tc>
                  <a:txBody>
                    <a:bodyPr/>
                    <a:lstStyle/>
                    <a:p>
                      <a:r>
                        <a:rPr lang="en-US" sz="1200" u="sng" dirty="0" smtClean="0"/>
                        <a:t>Workplace/Professional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592</TotalTime>
  <Words>919</Words>
  <Application>Microsoft Office PowerPoint</Application>
  <PresentationFormat>On-screen Show (4:3)</PresentationFormat>
  <Paragraphs>213</Paragraphs>
  <Slides>22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Anxiety Toolbox</vt:lpstr>
      <vt:lpstr>Outline</vt:lpstr>
      <vt:lpstr>Assessment</vt:lpstr>
      <vt:lpstr>Brain in the Palm of Your Hand </vt:lpstr>
      <vt:lpstr>Fight or Flight</vt:lpstr>
      <vt:lpstr>Anxiety (Arousal)/Performance Curve</vt:lpstr>
      <vt:lpstr>Anxiety (Arousal)/Performance Curve</vt:lpstr>
      <vt:lpstr>Self-Care</vt:lpstr>
      <vt:lpstr>Slide 9</vt:lpstr>
      <vt:lpstr>Interventions</vt:lpstr>
      <vt:lpstr>Exposure with Response Prevention</vt:lpstr>
      <vt:lpstr>Worry Management</vt:lpstr>
      <vt:lpstr>Mindfulness </vt:lpstr>
      <vt:lpstr>Circle of Liberation </vt:lpstr>
      <vt:lpstr>Mindfulness Tools</vt:lpstr>
      <vt:lpstr>Distress Tolerance</vt:lpstr>
      <vt:lpstr>Coping with Panic</vt:lpstr>
      <vt:lpstr>Panic Diary</vt:lpstr>
      <vt:lpstr>Distorted Beliefs &amp; Automatic Thoughts</vt:lpstr>
      <vt:lpstr>Treatment Tools</vt:lpstr>
      <vt:lpstr>Process</vt:lpstr>
      <vt:lpstr>Deep Relaxation</vt:lpstr>
    </vt:vector>
  </TitlesOfParts>
  <Company>SUNY College at Oneonta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Anxiety Toolbox</dc:title>
  <dc:creator>corneaak</dc:creator>
  <cp:lastModifiedBy>corneaak</cp:lastModifiedBy>
  <cp:revision>33</cp:revision>
  <dcterms:created xsi:type="dcterms:W3CDTF">2011-05-23T14:34:03Z</dcterms:created>
  <dcterms:modified xsi:type="dcterms:W3CDTF">2011-05-31T19:39:03Z</dcterms:modified>
</cp:coreProperties>
</file>