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01" y="-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E27B4-7EE2-4E60-891C-BC3393BB1198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4041E-0F55-4814-A5F5-D9A811F559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C816B-7F08-454B-BEF1-22ADF742EE67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868A8-9153-44E1-B851-F17ABDA531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868A8-9153-44E1-B851-F17ABDA531F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D22F063-D8AA-42C7-8699-2A3B7EBCFA9F}" type="datetimeFigureOut">
              <a:rPr lang="en-US" smtClean="0"/>
              <a:pPr/>
              <a:t>5/11/2011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E84A84B-3A76-4FE6-8849-681C92C7DC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330440" cy="1472184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/>
              <a:t>Doing More With Less: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254240" cy="1274136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/>
              <a:t>Evolving Evaluation and </a:t>
            </a:r>
          </a:p>
          <a:p>
            <a:pPr algn="r"/>
            <a:r>
              <a:rPr lang="en-US" sz="3600" dirty="0" smtClean="0"/>
              <a:t>Intervention Protocols</a:t>
            </a:r>
            <a:endParaRPr lang="en-US" sz="3600" dirty="0"/>
          </a:p>
        </p:txBody>
      </p:sp>
      <p:pic>
        <p:nvPicPr>
          <p:cNvPr id="4" name="Picture 3" descr="magicwand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762001"/>
            <a:ext cx="2591417" cy="2133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0" y="3581400"/>
            <a:ext cx="6858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Georgia" pitchFamily="18" charset="0"/>
              </a:rPr>
              <a:t>Beth Cholette, Ph.D</a:t>
            </a:r>
            <a:r>
              <a:rPr lang="en-US" sz="2800" dirty="0">
                <a:latin typeface="Georgia" pitchFamily="18" charset="0"/>
              </a:rPr>
              <a:t>.</a:t>
            </a:r>
            <a:endParaRPr lang="en-US" sz="2800" dirty="0" smtClean="0">
              <a:latin typeface="Georgia" pitchFamily="18" charset="0"/>
            </a:endParaRPr>
          </a:p>
          <a:p>
            <a:r>
              <a:rPr lang="en-US" sz="2000" i="1" dirty="0" smtClean="0">
                <a:latin typeface="Georgia" pitchFamily="18" charset="0"/>
              </a:rPr>
              <a:t>Clinical Director for Counseling Services</a:t>
            </a:r>
          </a:p>
          <a:p>
            <a:endParaRPr lang="en-US" sz="800" i="1" dirty="0" smtClean="0">
              <a:latin typeface="Georgia" pitchFamily="18" charset="0"/>
            </a:endParaRPr>
          </a:p>
          <a:p>
            <a:r>
              <a:rPr lang="en-US" sz="2800" dirty="0" smtClean="0">
                <a:latin typeface="Georgia" pitchFamily="18" charset="0"/>
              </a:rPr>
              <a:t>Melinda DuBois, LMSW</a:t>
            </a:r>
          </a:p>
          <a:p>
            <a:r>
              <a:rPr lang="en-US" sz="2000" i="1" dirty="0" smtClean="0">
                <a:latin typeface="Georgia" pitchFamily="18" charset="0"/>
              </a:rPr>
              <a:t>Administrative Director of Student Health &amp; Counseling</a:t>
            </a:r>
          </a:p>
          <a:p>
            <a:endParaRPr lang="en-US" sz="800" i="1" dirty="0" smtClean="0">
              <a:latin typeface="Georgia" pitchFamily="18" charset="0"/>
            </a:endParaRPr>
          </a:p>
          <a:p>
            <a:r>
              <a:rPr lang="en-US" sz="2800" dirty="0" smtClean="0">
                <a:latin typeface="Georgia" pitchFamily="18" charset="0"/>
              </a:rPr>
              <a:t>SUNY Geneseo</a:t>
            </a:r>
            <a:endParaRPr lang="en-US" sz="2800" dirty="0">
              <a:latin typeface="Georgia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Change:</a:t>
            </a:r>
            <a:br>
              <a:rPr lang="en-US" dirty="0" smtClean="0"/>
            </a:br>
            <a:r>
              <a:rPr lang="en-US" dirty="0" smtClean="0"/>
              <a:t>Psycho-Educational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52600"/>
            <a:ext cx="7498080" cy="4495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Stressbusters Program</a:t>
            </a:r>
          </a:p>
          <a:p>
            <a:r>
              <a:rPr lang="en-US" dirty="0" smtClean="0"/>
              <a:t>Weekly workshop series focused on different skills-based topics</a:t>
            </a:r>
          </a:p>
          <a:p>
            <a:r>
              <a:rPr lang="en-US" dirty="0" smtClean="0"/>
              <a:t>Offered Fridays, 3-4 p.m.</a:t>
            </a:r>
          </a:p>
          <a:p>
            <a:r>
              <a:rPr lang="en-US" dirty="0" smtClean="0"/>
              <a:t>During Fall, programs offered weekly from mid-September through end of semester</a:t>
            </a:r>
          </a:p>
          <a:p>
            <a:r>
              <a:rPr lang="en-US" dirty="0" smtClean="0"/>
              <a:t>In Spring, offered two evening programs in February and then weekly programs on Fridays starting after Spring Break</a:t>
            </a:r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the New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500" b="1" dirty="0" smtClean="0"/>
              <a:t>What Has Worked</a:t>
            </a:r>
          </a:p>
          <a:p>
            <a:r>
              <a:rPr lang="en-US" sz="3400" dirty="0" smtClean="0"/>
              <a:t>Stressbusters program provides a great option for students mainly needing coping skills</a:t>
            </a:r>
          </a:p>
          <a:p>
            <a:r>
              <a:rPr lang="en-US" sz="3400" dirty="0" smtClean="0"/>
              <a:t>Students definitely being seen more quickly for initial appointments, usually one week or less (input)</a:t>
            </a:r>
          </a:p>
          <a:p>
            <a:r>
              <a:rPr lang="en-US" sz="3400" dirty="0" smtClean="0"/>
              <a:t>Students report lower waiting times for initial appointments and increased satisfaction with initial appointment wait times as compared to previous academic year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500" b="1" dirty="0" smtClean="0"/>
              <a:t>What </a:t>
            </a:r>
            <a:r>
              <a:rPr lang="en-US" sz="3500" b="1" i="1" dirty="0" smtClean="0"/>
              <a:t>Needs</a:t>
            </a:r>
            <a:r>
              <a:rPr lang="en-US" sz="3500" b="1" dirty="0" smtClean="0"/>
              <a:t> Work</a:t>
            </a:r>
          </a:p>
          <a:p>
            <a:r>
              <a:rPr lang="en-US" sz="3400" dirty="0" smtClean="0"/>
              <a:t>Stressbusters sessions not always well-attended (varied between approximately 0-13 students) despite apparent student interest and plenty of advertising</a:t>
            </a:r>
          </a:p>
          <a:p>
            <a:r>
              <a:rPr lang="en-US" sz="3400" dirty="0" smtClean="0"/>
              <a:t>Counselors having trouble scheduling students for </a:t>
            </a:r>
            <a:r>
              <a:rPr lang="en-US" sz="3400" i="1" dirty="0" smtClean="0"/>
              <a:t>ongoing</a:t>
            </a:r>
            <a:r>
              <a:rPr lang="en-US" sz="3400" dirty="0" smtClean="0"/>
              <a:t> counseling appointments (throughput</a:t>
            </a:r>
            <a:r>
              <a:rPr lang="en-US" sz="3400" dirty="0" smtClean="0"/>
              <a:t>)</a:t>
            </a:r>
          </a:p>
          <a:p>
            <a:r>
              <a:rPr lang="en-US" sz="3400" dirty="0" smtClean="0"/>
              <a:t>When we do see students for </a:t>
            </a:r>
            <a:r>
              <a:rPr lang="en-US" sz="3400" dirty="0" smtClean="0"/>
              <a:t>ongoing therapy</a:t>
            </a:r>
            <a:r>
              <a:rPr lang="en-US" sz="3400" dirty="0" smtClean="0"/>
              <a:t>, we are generally only able to accommodate biweekly sessions</a:t>
            </a:r>
          </a:p>
          <a:p>
            <a:endParaRPr lang="en-US" sz="3400" dirty="0" smtClean="0"/>
          </a:p>
          <a:p>
            <a:endParaRPr lang="en-US" sz="3400" dirty="0" smtClean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the New Model, </a:t>
            </a:r>
            <a:r>
              <a:rPr lang="en-US" i="1" dirty="0" smtClean="0"/>
              <a:t>cont.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447800"/>
            <a:ext cx="3657600" cy="473964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500" b="1" dirty="0" smtClean="0"/>
              <a:t>What Has Worked</a:t>
            </a:r>
          </a:p>
          <a:p>
            <a:r>
              <a:rPr lang="en-US" sz="3400" dirty="0" smtClean="0"/>
              <a:t>We can accommodate more students wanting to be seen initially (increase in quantity)</a:t>
            </a:r>
          </a:p>
          <a:p>
            <a:r>
              <a:rPr lang="en-US" sz="3400" dirty="0" smtClean="0"/>
              <a:t>Brief Contracted Counseling provides a good option for providing services while also moving students through our system more quickly</a:t>
            </a:r>
          </a:p>
          <a:p>
            <a:r>
              <a:rPr lang="en-US" sz="3400" dirty="0" smtClean="0"/>
              <a:t>MEETing/BCC appointments were especially helpful at the end of the academic year, when we were unable to pick up students for more ongoing therapy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447800"/>
            <a:ext cx="4038600" cy="4800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500" b="1" dirty="0" smtClean="0"/>
              <a:t>What </a:t>
            </a:r>
            <a:r>
              <a:rPr lang="en-US" sz="3500" b="1" i="1" dirty="0" smtClean="0"/>
              <a:t>Needs</a:t>
            </a:r>
            <a:r>
              <a:rPr lang="en-US" sz="3500" b="1" dirty="0" smtClean="0"/>
              <a:t> Work</a:t>
            </a:r>
          </a:p>
          <a:p>
            <a:r>
              <a:rPr lang="en-US" sz="3200" dirty="0" smtClean="0"/>
              <a:t>Counselors sometimes feel that students are just being processed—i.e., that we have traded quality for quantity</a:t>
            </a:r>
          </a:p>
          <a:p>
            <a:r>
              <a:rPr lang="en-US" sz="3300" dirty="0" smtClean="0"/>
              <a:t>Difficult </a:t>
            </a:r>
            <a:r>
              <a:rPr lang="en-US" sz="3300" dirty="0" smtClean="0"/>
              <a:t>to handle students with longer-term needs who have few options (e.g., no health insurance, car, etc.)</a:t>
            </a:r>
          </a:p>
          <a:p>
            <a:r>
              <a:rPr lang="en-US" sz="3300" dirty="0" smtClean="0"/>
              <a:t>Some students complained on their Satisfaction Surveys about not liking having session limits, </a:t>
            </a:r>
            <a:r>
              <a:rPr lang="en-US" sz="3300" dirty="0" smtClean="0"/>
              <a:t>BCC restrictions, </a:t>
            </a:r>
            <a:r>
              <a:rPr lang="en-US" sz="3300" dirty="0" smtClean="0"/>
              <a:t>etc.</a:t>
            </a:r>
          </a:p>
          <a:p>
            <a:r>
              <a:rPr lang="en-US" sz="3300" dirty="0" smtClean="0"/>
              <a:t>Ideally</a:t>
            </a:r>
            <a:r>
              <a:rPr lang="en-US" sz="3300" dirty="0" smtClean="0"/>
              <a:t>, we need more therapists but are </a:t>
            </a:r>
            <a:r>
              <a:rPr lang="en-US" sz="3300" i="1" dirty="0" smtClean="0"/>
              <a:t>not</a:t>
            </a:r>
            <a:r>
              <a:rPr lang="en-US" sz="3300" dirty="0" smtClean="0"/>
              <a:t> likely to get </a:t>
            </a:r>
            <a:r>
              <a:rPr lang="en-US" sz="3300" dirty="0" smtClean="0"/>
              <a:t>them—i.e., we will have to continue “Doing More With Less!”</a:t>
            </a:r>
            <a:endParaRPr lang="en-US" sz="3300" dirty="0" smtClean="0"/>
          </a:p>
        </p:txBody>
      </p:sp>
      <p:pic>
        <p:nvPicPr>
          <p:cNvPr id="5" name="Picture 4" descr="wan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5029200"/>
            <a:ext cx="1143000" cy="1691639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Looking to the Future:</a:t>
            </a:r>
            <a:br>
              <a:rPr lang="en-US" dirty="0" smtClean="0"/>
            </a:br>
            <a:r>
              <a:rPr lang="en-US" dirty="0" smtClean="0"/>
              <a:t>Evolving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52600"/>
            <a:ext cx="7498080" cy="45720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en-US" sz="6500" dirty="0" smtClean="0"/>
              <a:t>Adoption of EMR </a:t>
            </a:r>
            <a:r>
              <a:rPr lang="en-US" sz="6500" dirty="0" smtClean="0"/>
              <a:t>(Point-N-Click) in </a:t>
            </a:r>
            <a:r>
              <a:rPr lang="en-US" sz="6500" dirty="0" smtClean="0"/>
              <a:t>April 2011:</a:t>
            </a:r>
          </a:p>
          <a:p>
            <a:pPr>
              <a:lnSpc>
                <a:spcPct val="110000"/>
              </a:lnSpc>
            </a:pPr>
            <a:r>
              <a:rPr lang="en-US" sz="6500" dirty="0" smtClean="0"/>
              <a:t>Increased reporting capabilities </a:t>
            </a:r>
          </a:p>
          <a:p>
            <a:pPr>
              <a:lnSpc>
                <a:spcPct val="110000"/>
              </a:lnSpc>
            </a:pPr>
            <a:r>
              <a:rPr lang="en-US" sz="6500" dirty="0" smtClean="0"/>
              <a:t>Increased ability to perform statistical </a:t>
            </a:r>
            <a:r>
              <a:rPr lang="en-US" sz="6500" dirty="0" smtClean="0"/>
              <a:t>analyses/evaluate </a:t>
            </a:r>
            <a:r>
              <a:rPr lang="en-US" sz="6500" dirty="0" smtClean="0"/>
              <a:t>services</a:t>
            </a:r>
          </a:p>
          <a:p>
            <a:pPr>
              <a:lnSpc>
                <a:spcPct val="110000"/>
              </a:lnSpc>
              <a:buNone/>
            </a:pPr>
            <a:r>
              <a:rPr lang="en-US" sz="6500" dirty="0" smtClean="0"/>
              <a:t>Anticipated Changes for 2011-12:</a:t>
            </a:r>
          </a:p>
          <a:p>
            <a:pPr>
              <a:lnSpc>
                <a:spcPct val="110000"/>
              </a:lnSpc>
            </a:pPr>
            <a:r>
              <a:rPr lang="en-US" sz="6500" dirty="0" smtClean="0"/>
              <a:t>A Drug/Alcohol </a:t>
            </a:r>
            <a:r>
              <a:rPr lang="en-US" sz="6500" dirty="0" smtClean="0"/>
              <a:t>Program Coordinator </a:t>
            </a:r>
            <a:r>
              <a:rPr lang="en-US" sz="6500" dirty="0" smtClean="0"/>
              <a:t>will be hired as part of the Counseling Staff (search underway)</a:t>
            </a:r>
            <a:endParaRPr lang="en-US" sz="6500" dirty="0" smtClean="0"/>
          </a:p>
          <a:p>
            <a:pPr>
              <a:lnSpc>
                <a:spcPct val="110000"/>
              </a:lnSpc>
            </a:pPr>
            <a:r>
              <a:rPr lang="en-US" sz="6500" dirty="0" smtClean="0"/>
              <a:t>The </a:t>
            </a:r>
            <a:r>
              <a:rPr lang="en-US" sz="6500" dirty="0" smtClean="0"/>
              <a:t>Stressbusters workshop series is being re-evaluated and a time change is being considered</a:t>
            </a:r>
            <a:endParaRPr lang="en-US" sz="6500" dirty="0" smtClean="0"/>
          </a:p>
          <a:p>
            <a:pPr>
              <a:buNone/>
            </a:pPr>
            <a:endParaRPr lang="en-US" sz="4500" dirty="0" smtClean="0"/>
          </a:p>
          <a:p>
            <a:pPr>
              <a:buNone/>
            </a:pPr>
            <a:r>
              <a:rPr lang="en-US" sz="6500" dirty="0" smtClean="0"/>
              <a:t>Open to Other Suggestions! </a:t>
            </a:r>
            <a:r>
              <a:rPr lang="en-US" sz="6500" dirty="0" smtClean="0">
                <a:sym typeface="Wingdings" pitchFamily="2" charset="2"/>
              </a:rPr>
              <a:t></a:t>
            </a:r>
            <a:endParaRPr lang="en-US" sz="6500" dirty="0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lbert Do More With Les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76172"/>
            <a:ext cx="9144000" cy="4105656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History: </a:t>
            </a:r>
            <a:br>
              <a:rPr lang="en-US" dirty="0" smtClean="0"/>
            </a:br>
            <a:r>
              <a:rPr lang="en-US" dirty="0" smtClean="0"/>
              <a:t>The Necessity of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4419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Counseling Services Pre-2008:</a:t>
            </a:r>
          </a:p>
          <a:p>
            <a:r>
              <a:rPr lang="en-US" dirty="0" smtClean="0"/>
              <a:t>Geneseo ≈ 5000 undergraduates</a:t>
            </a:r>
          </a:p>
          <a:p>
            <a:r>
              <a:rPr lang="en-US" dirty="0" smtClean="0"/>
              <a:t>3 full-time psychologists plus Director of Health &amp; Counseling providing additional Clinical hours (approximately .</a:t>
            </a:r>
            <a:r>
              <a:rPr lang="en-US" dirty="0" smtClean="0"/>
              <a:t>3 FTE)</a:t>
            </a:r>
            <a:endParaRPr lang="en-US" dirty="0" smtClean="0"/>
          </a:p>
          <a:p>
            <a:r>
              <a:rPr lang="en-US" dirty="0" smtClean="0"/>
              <a:t>Counselor to Student Ratio ≈ </a:t>
            </a:r>
            <a:br>
              <a:rPr lang="en-US" dirty="0" smtClean="0"/>
            </a:br>
            <a:r>
              <a:rPr lang="en-US" dirty="0" smtClean="0"/>
              <a:t>1 to 1515 (slightly above IACS recommendation of 1 to 1500)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History: </a:t>
            </a:r>
            <a:br>
              <a:rPr lang="en-US" sz="4800" dirty="0" smtClean="0"/>
            </a:br>
            <a:r>
              <a:rPr lang="en-US" sz="4800" dirty="0" smtClean="0"/>
              <a:t>The Necessity of Evolution, </a:t>
            </a:r>
            <a:r>
              <a:rPr lang="en-US" i="1" dirty="0" smtClean="0"/>
              <a:t>cont.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4419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Years of Transition:  2008-2010</a:t>
            </a:r>
          </a:p>
          <a:p>
            <a:r>
              <a:rPr lang="en-US" dirty="0" smtClean="0"/>
              <a:t>Director departed in June 2008, leaving 3 FTE in Counseling Services only; new Counselor to Student Ratio ≈ 1 to 1600</a:t>
            </a:r>
          </a:p>
          <a:p>
            <a:r>
              <a:rPr lang="en-US" dirty="0" smtClean="0"/>
              <a:t>Temp Counselor hired for 2008-09 and part of 2009-10 provided some assistance</a:t>
            </a:r>
          </a:p>
          <a:p>
            <a:r>
              <a:rPr lang="en-US" dirty="0" smtClean="0"/>
              <a:t>Despite this, wait time for initial Intake appointments during Fall 2009 was </a:t>
            </a:r>
            <a:r>
              <a:rPr lang="en-US" i="1" dirty="0" smtClean="0"/>
              <a:t>more than 3 weeks</a:t>
            </a:r>
            <a:r>
              <a:rPr lang="en-US" dirty="0" smtClean="0"/>
              <a:t> at times</a:t>
            </a:r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Deciding to Make a Change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00200"/>
            <a:ext cx="749808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Additional Contributing Factors:</a:t>
            </a:r>
          </a:p>
          <a:p>
            <a:r>
              <a:rPr lang="en-US" sz="3000" dirty="0" smtClean="0"/>
              <a:t>Began limited use of triage-type appointments </a:t>
            </a:r>
            <a:r>
              <a:rPr lang="en-US" sz="3000" dirty="0" smtClean="0"/>
              <a:t>to manage increased demands for services </a:t>
            </a:r>
            <a:r>
              <a:rPr lang="en-US" sz="3000" dirty="0" smtClean="0"/>
              <a:t>during </a:t>
            </a:r>
            <a:r>
              <a:rPr lang="en-US" sz="3000" dirty="0" smtClean="0"/>
              <a:t>2008-09</a:t>
            </a:r>
            <a:endParaRPr lang="en-US" sz="3000" dirty="0" smtClean="0"/>
          </a:p>
          <a:p>
            <a:r>
              <a:rPr lang="en-US" sz="3000" dirty="0" smtClean="0"/>
              <a:t>Hired new </a:t>
            </a:r>
            <a:r>
              <a:rPr lang="en-US" sz="3000" dirty="0" smtClean="0"/>
              <a:t>Administrative Director </a:t>
            </a:r>
            <a:r>
              <a:rPr lang="en-US" sz="3000" dirty="0" smtClean="0"/>
              <a:t>of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Health </a:t>
            </a:r>
            <a:r>
              <a:rPr lang="en-US" sz="3000" dirty="0" smtClean="0"/>
              <a:t>&amp; Counseling </a:t>
            </a:r>
            <a:r>
              <a:rPr lang="en-US" sz="3000" dirty="0" smtClean="0"/>
              <a:t>(Melinda), August 2009</a:t>
            </a:r>
            <a:endParaRPr lang="en-US" sz="3000" dirty="0" smtClean="0"/>
          </a:p>
          <a:p>
            <a:r>
              <a:rPr lang="en-US" sz="3000" dirty="0" smtClean="0"/>
              <a:t>Collected information from other colleges </a:t>
            </a:r>
            <a:r>
              <a:rPr lang="en-US" sz="3000" dirty="0" smtClean="0"/>
              <a:t>on using triage-based </a:t>
            </a:r>
            <a:r>
              <a:rPr lang="en-US" sz="3000" dirty="0" smtClean="0"/>
              <a:t>assessment </a:t>
            </a:r>
            <a:r>
              <a:rPr lang="en-US" sz="3000" dirty="0" smtClean="0"/>
              <a:t>models throughout 2009-10</a:t>
            </a:r>
            <a:endParaRPr lang="en-US" sz="30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Deciding to Make a Change, cont.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371600"/>
            <a:ext cx="7174992" cy="5029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dirty="0" smtClean="0"/>
              <a:t>Our students </a:t>
            </a:r>
            <a:r>
              <a:rPr lang="en-US" dirty="0" smtClean="0"/>
              <a:t>report significant distress! Based </a:t>
            </a:r>
            <a:r>
              <a:rPr lang="en-US" dirty="0" smtClean="0"/>
              <a:t>on the 2011 NCHA II, 1,258 Geneseo student respondents reported the following within the previous 12-month period: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900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91% felt overwhelmed by all they had to do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34% felt so depressed that it was difficult to function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48% felt that things were hopeless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8.5% seriously considered suicide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1.5% attempted suicide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6.5% engaged in self-harm behaviors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562088" cy="1143000"/>
          </a:xfrm>
        </p:spPr>
        <p:txBody>
          <a:bodyPr/>
          <a:lstStyle/>
          <a:p>
            <a:r>
              <a:rPr lang="en-US" dirty="0" smtClean="0"/>
              <a:t>Goals of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696200" cy="48768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Decrease wait times for initial appointments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Use first contacts with students more efficiently given that a high number of students seen for only one appointment (based on prior utilization rates)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Offer an alternate tract for students needing only brief intervention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Re-commit to our short-term treatment model and refer off-campus when appropriate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Build in more psycho-educational opportunities</a:t>
            </a:r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Change:</a:t>
            </a:r>
            <a:br>
              <a:rPr lang="en-US" dirty="0" smtClean="0"/>
            </a:br>
            <a:r>
              <a:rPr lang="en-US" dirty="0" smtClean="0"/>
              <a:t>The MEETing Appointment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4419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5000"/>
              </a:lnSpc>
            </a:pPr>
            <a:r>
              <a:rPr lang="en-US" dirty="0" smtClean="0"/>
              <a:t>MEETing = </a:t>
            </a:r>
            <a:r>
              <a:rPr lang="en-US" u="sng" dirty="0" smtClean="0"/>
              <a:t>M</a:t>
            </a:r>
            <a:r>
              <a:rPr lang="en-US" dirty="0" smtClean="0"/>
              <a:t>eet, </a:t>
            </a:r>
            <a:r>
              <a:rPr lang="en-US" u="sng" dirty="0" smtClean="0"/>
              <a:t>E</a:t>
            </a:r>
            <a:r>
              <a:rPr lang="en-US" dirty="0" smtClean="0"/>
              <a:t>valuate, </a:t>
            </a:r>
            <a:r>
              <a:rPr lang="en-US" u="sng" dirty="0" smtClean="0"/>
              <a:t>E</a:t>
            </a:r>
            <a:r>
              <a:rPr lang="en-US" dirty="0" smtClean="0"/>
              <a:t>ducate, </a:t>
            </a:r>
            <a:r>
              <a:rPr lang="en-US" u="sng" dirty="0" smtClean="0"/>
              <a:t>T</a:t>
            </a:r>
            <a:r>
              <a:rPr lang="en-US" dirty="0" smtClean="0"/>
              <a:t>reat</a:t>
            </a:r>
            <a:endParaRPr lang="en-US" dirty="0" smtClean="0"/>
          </a:p>
          <a:p>
            <a:pPr>
              <a:lnSpc>
                <a:spcPct val="105000"/>
              </a:lnSpc>
            </a:pPr>
            <a:r>
              <a:rPr lang="en-US" dirty="0" smtClean="0"/>
              <a:t>All first-time appointments are now MEETings rather than Intakes </a:t>
            </a:r>
          </a:p>
          <a:p>
            <a:pPr>
              <a:lnSpc>
                <a:spcPct val="105000"/>
              </a:lnSpc>
            </a:pPr>
            <a:r>
              <a:rPr lang="en-US" dirty="0" smtClean="0"/>
              <a:t>How MEETings differ from Intakes:</a:t>
            </a:r>
          </a:p>
          <a:p>
            <a:pPr lvl="1">
              <a:lnSpc>
                <a:spcPct val="105000"/>
              </a:lnSpc>
            </a:pPr>
            <a:r>
              <a:rPr lang="en-US" sz="3000" dirty="0" smtClean="0"/>
              <a:t>Students complete less paperwork</a:t>
            </a:r>
          </a:p>
          <a:p>
            <a:pPr lvl="1">
              <a:lnSpc>
                <a:spcPct val="105000"/>
              </a:lnSpc>
            </a:pPr>
            <a:r>
              <a:rPr lang="en-US" sz="3000" dirty="0" smtClean="0"/>
              <a:t>Overall appointment time is shorter </a:t>
            </a:r>
          </a:p>
          <a:p>
            <a:pPr lvl="1">
              <a:lnSpc>
                <a:spcPct val="105000"/>
              </a:lnSpc>
            </a:pPr>
            <a:r>
              <a:rPr lang="en-US" sz="3000" dirty="0" smtClean="0"/>
              <a:t>Focus of the appointment is on problem-solving and specific disposition</a:t>
            </a:r>
          </a:p>
          <a:p>
            <a:pPr lvl="1">
              <a:lnSpc>
                <a:spcPct val="105000"/>
              </a:lnSpc>
            </a:pPr>
            <a:r>
              <a:rPr lang="en-US" sz="3000" dirty="0" smtClean="0"/>
              <a:t>Counselor writes only brief report</a:t>
            </a:r>
            <a:endParaRPr lang="en-US" sz="30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Change:</a:t>
            </a:r>
            <a:br>
              <a:rPr lang="en-US" dirty="0" smtClean="0"/>
            </a:br>
            <a:r>
              <a:rPr lang="en-US" dirty="0" smtClean="0"/>
              <a:t>The MEETing Appointment, </a:t>
            </a:r>
            <a:r>
              <a:rPr lang="en-US" i="1" dirty="0" smtClean="0"/>
              <a:t>cont.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Possible outcomes of MEETing appointment (may be more than one):</a:t>
            </a:r>
          </a:p>
          <a:p>
            <a:r>
              <a:rPr lang="en-US" sz="3200" dirty="0" smtClean="0"/>
              <a:t>Single-Session Contact</a:t>
            </a:r>
          </a:p>
          <a:p>
            <a:r>
              <a:rPr lang="en-US" sz="3200" dirty="0" smtClean="0"/>
              <a:t>Refer to Psycho-Educational Resources</a:t>
            </a:r>
          </a:p>
          <a:p>
            <a:r>
              <a:rPr lang="en-US" sz="3200" dirty="0" smtClean="0"/>
              <a:t>Refer for Brief Contracted Counseling</a:t>
            </a:r>
          </a:p>
          <a:p>
            <a:r>
              <a:rPr lang="en-US" sz="3200" dirty="0" smtClean="0"/>
              <a:t>Refer to Intake</a:t>
            </a:r>
          </a:p>
          <a:p>
            <a:r>
              <a:rPr lang="en-US" sz="3200" dirty="0" smtClean="0"/>
              <a:t>Refer for Psychiatric Treatment</a:t>
            </a:r>
          </a:p>
          <a:p>
            <a:r>
              <a:rPr lang="en-US" sz="3200" dirty="0" smtClean="0"/>
              <a:t>Refer for Off-Campus Treatment</a:t>
            </a:r>
          </a:p>
          <a:p>
            <a:pPr>
              <a:buFont typeface="Arial" pitchFamily="34" charset="0"/>
              <a:buChar char="•"/>
            </a:pPr>
            <a:endParaRPr lang="en-US" sz="32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349</TotalTime>
  <Words>724</Words>
  <Application>Microsoft Office PowerPoint</Application>
  <PresentationFormat>On-screen Show (4:3)</PresentationFormat>
  <Paragraphs>90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Doing More With Less:</vt:lpstr>
      <vt:lpstr>Slide 2</vt:lpstr>
      <vt:lpstr>History:  The Necessity of Evolution</vt:lpstr>
      <vt:lpstr>History:  The Necessity of Evolution, cont.</vt:lpstr>
      <vt:lpstr>Deciding to Make a Change</vt:lpstr>
      <vt:lpstr>Deciding to Make a Change, cont.</vt:lpstr>
      <vt:lpstr>Goals of Change</vt:lpstr>
      <vt:lpstr>The Change: The MEETing Appointment</vt:lpstr>
      <vt:lpstr>The Change: The MEETing Appointment, cont.</vt:lpstr>
      <vt:lpstr>The Change: Psycho-Educational Resources</vt:lpstr>
      <vt:lpstr>Evaluating the New Model</vt:lpstr>
      <vt:lpstr>Evaluating the New Model, cont.</vt:lpstr>
      <vt:lpstr>Looking to the Future: Evolving Evaluation</vt:lpstr>
    </vt:vector>
  </TitlesOfParts>
  <Company>SUNY Geneseo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Beth T. Cholette</dc:creator>
  <cp:lastModifiedBy>cholette</cp:lastModifiedBy>
  <cp:revision>56</cp:revision>
  <dcterms:created xsi:type="dcterms:W3CDTF">2011-02-23T15:21:39Z</dcterms:created>
  <dcterms:modified xsi:type="dcterms:W3CDTF">2011-05-11T20:01:53Z</dcterms:modified>
</cp:coreProperties>
</file>