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67" r:id="rId2"/>
  </p:sldMasterIdLst>
  <p:notesMasterIdLst>
    <p:notesMasterId r:id="rId23"/>
  </p:notesMasterIdLst>
  <p:handoutMasterIdLst>
    <p:handoutMasterId r:id="rId24"/>
  </p:handoutMasterIdLst>
  <p:sldIdLst>
    <p:sldId id="256" r:id="rId3"/>
    <p:sldId id="301" r:id="rId4"/>
    <p:sldId id="257" r:id="rId5"/>
    <p:sldId id="274" r:id="rId6"/>
    <p:sldId id="275" r:id="rId7"/>
    <p:sldId id="290" r:id="rId8"/>
    <p:sldId id="291" r:id="rId9"/>
    <p:sldId id="300" r:id="rId10"/>
    <p:sldId id="295" r:id="rId11"/>
    <p:sldId id="296" r:id="rId12"/>
    <p:sldId id="292" r:id="rId13"/>
    <p:sldId id="293" r:id="rId14"/>
    <p:sldId id="276" r:id="rId15"/>
    <p:sldId id="277" r:id="rId16"/>
    <p:sldId id="287" r:id="rId17"/>
    <p:sldId id="289" r:id="rId18"/>
    <p:sldId id="294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193" autoAdjust="0"/>
    <p:restoredTop sz="86379" autoAdjust="0"/>
  </p:normalViewPr>
  <p:slideViewPr>
    <p:cSldViewPr>
      <p:cViewPr varScale="1">
        <p:scale>
          <a:sx n="74" d="100"/>
          <a:sy n="74" d="100"/>
        </p:scale>
        <p:origin x="-2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960E5-057E-4C01-9D65-FC9064399FF9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DAD94-8847-4758-B54D-72A560BDB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EDBC2-AE62-4308-A719-935B6192403C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54F3E-692B-43DC-AFAA-F50D654F19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54F3E-692B-43DC-AFAA-F50D654F19B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54F3E-692B-43DC-AFAA-F50D654F19B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834C0C2-0FDE-4CA9-A73E-C1F12C8EA22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6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6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6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86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6BC4C-4012-481D-A1F8-35A49C60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F8C60-343E-476A-9DDE-BDECF20D9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25BAB-5342-4CD0-A9B9-BA4BCA73FB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32C28-C959-42B5-817A-284FF022BC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26360-6F6B-4895-88C8-E4A5888A30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BC095-F890-449F-ACDE-A3C8FC07CC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AA846-7834-4638-87AB-B945D414DA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C77C0-3F31-482F-BD8B-BC5CFA736B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CFE84-0D7D-4145-82DC-0F6C54092F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830A2-A929-4B21-9BD1-5F6916A1C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2BC9133-3347-4ADC-B775-82B70E6D5FC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229D5-0CDC-4208-B9B5-B22864B5EBA6}" type="datetimeFigureOut">
              <a:rPr lang="en-US" smtClean="0"/>
              <a:pPr/>
              <a:t>11/25/2008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FDBE4-483E-47F9-B176-A4018BC1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1"/>
            <a:ext cx="7772400" cy="1066799"/>
          </a:xfrm>
        </p:spPr>
        <p:txBody>
          <a:bodyPr/>
          <a:lstStyle/>
          <a:p>
            <a:r>
              <a:rPr lang="en-US" dirty="0" smtClean="0"/>
              <a:t>Turning away Wrath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sz="quarter" idx="1"/>
          </p:nvPr>
        </p:nvSpPr>
        <p:spPr>
          <a:xfrm>
            <a:off x="1371600" y="2362200"/>
            <a:ext cx="6400800" cy="3276600"/>
          </a:xfrm>
        </p:spPr>
        <p:txBody>
          <a:bodyPr/>
          <a:lstStyle/>
          <a:p>
            <a:r>
              <a:rPr lang="en-US" dirty="0" smtClean="0"/>
              <a:t>Dr Jim </a:t>
            </a:r>
            <a:r>
              <a:rPr lang="en-US" dirty="0" err="1" smtClean="0"/>
              <a:t>Guinee</a:t>
            </a:r>
            <a:endParaRPr lang="en-US" dirty="0" smtClean="0"/>
          </a:p>
          <a:p>
            <a:r>
              <a:rPr lang="en-US" dirty="0" smtClean="0"/>
              <a:t>UCA Counseling Center</a:t>
            </a:r>
          </a:p>
          <a:p>
            <a:endParaRPr lang="en-US" dirty="0" smtClean="0"/>
          </a:p>
          <a:p>
            <a:r>
              <a:rPr lang="en-US" dirty="0" smtClean="0"/>
              <a:t>October 20, 2008</a:t>
            </a:r>
          </a:p>
          <a:p>
            <a:r>
              <a:rPr lang="en-US" dirty="0" smtClean="0"/>
              <a:t>APEN Conference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 descr="http://3113.com/cute_pet_costumes/dog-in-darth-vader-costum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914400"/>
            <a:ext cx="2238375" cy="3810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886200" y="2667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idx="1"/>
          </p:nvPr>
        </p:nvSpPr>
        <p:spPr/>
      </p:sp>
      <p:sp>
        <p:nvSpPr>
          <p:cNvPr id="29" name="Text Placeholder 2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827712" cy="804862"/>
          </a:xfrm>
        </p:spPr>
        <p:txBody>
          <a:bodyPr/>
          <a:lstStyle/>
          <a:p>
            <a:r>
              <a:rPr lang="en-US" sz="3200" dirty="0" smtClean="0"/>
              <a:t>Luke…I am your father’s dog!!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Rewinding the video tape</a:t>
            </a:r>
            <a:endParaRPr lang="en-US" dirty="0"/>
          </a:p>
        </p:txBody>
      </p:sp>
      <p:pic>
        <p:nvPicPr>
          <p:cNvPr id="4" name="Content Placeholder 3" descr="videotape[1]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9832" y="1905000"/>
            <a:ext cx="6664336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 See negative outcome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2.  Access chain of thoughts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3.  Revise the situation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4.  Model the “right” behavior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Helpful strategies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A.  </a:t>
            </a:r>
            <a:r>
              <a:rPr lang="en-US" u="sng" dirty="0" smtClean="0"/>
              <a:t>It isn’t always about YOU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The problem with personalizing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B.  </a:t>
            </a:r>
            <a:r>
              <a:rPr lang="en-US" u="sng" dirty="0" smtClean="0"/>
              <a:t>Don’t judge outsides with your insides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 The fundamental attribution error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C.  </a:t>
            </a:r>
            <a:r>
              <a:rPr lang="en-US" u="sng" dirty="0" smtClean="0"/>
              <a:t>The Principle of Least Intervention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Smallest amount as early as possible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strategies (cont’d)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D.  </a:t>
            </a:r>
            <a:r>
              <a:rPr lang="en-US" u="sng" dirty="0" smtClean="0"/>
              <a:t>Self-talk is Good Medicine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 Examples: “My therapist says this is not about me, this is about you.”</a:t>
            </a:r>
          </a:p>
          <a:p>
            <a:pPr>
              <a:buNone/>
            </a:pPr>
            <a:r>
              <a:rPr lang="en-US" dirty="0" smtClean="0"/>
              <a:t>  “You’re going to wear yourself out being that nasty.”</a:t>
            </a:r>
          </a:p>
          <a:p>
            <a:pPr>
              <a:buNone/>
            </a:pPr>
            <a:r>
              <a:rPr lang="en-US" dirty="0" smtClean="0"/>
              <a:t>  “Thank you for sharing your anger, I’m not allowed to accept gifts.”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strategies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  </a:t>
            </a:r>
            <a:r>
              <a:rPr lang="en-US" u="sng" dirty="0" smtClean="0"/>
              <a:t>Owning your problems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Solve the problem vs. Win argument</a:t>
            </a:r>
          </a:p>
          <a:p>
            <a:pPr>
              <a:buNone/>
            </a:pPr>
            <a:r>
              <a:rPr lang="en-US" dirty="0" smtClean="0"/>
              <a:t>Decrease defensiveness, increase receptivity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FORMULA:  "I have a problem.  When you ______ (specific behavior), then _____ (specific consequences) happens, and I feel ___.  And I don’t like that.“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155700"/>
          </a:xfrm>
        </p:spPr>
        <p:txBody>
          <a:bodyPr/>
          <a:lstStyle/>
          <a:p>
            <a:r>
              <a:rPr lang="en-US" dirty="0" smtClean="0"/>
              <a:t>Helpful strategies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F.  </a:t>
            </a:r>
            <a:r>
              <a:rPr lang="en-US" u="sng" dirty="0" smtClean="0"/>
              <a:t>Don’t assume the level of concern until    </a:t>
            </a:r>
          </a:p>
          <a:p>
            <a:pPr>
              <a:buNone/>
            </a:pPr>
            <a:r>
              <a:rPr lang="en-US" u="sng" dirty="0" smtClean="0"/>
              <a:t>you control the degree of knowledge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NOT KNOWING and/or  NOT CARING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G.  </a:t>
            </a:r>
            <a:r>
              <a:rPr lang="en-US" u="sng" dirty="0" smtClean="0"/>
              <a:t>Spiritual Solutions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H.   </a:t>
            </a:r>
            <a:r>
              <a:rPr lang="en-US" u="sng" dirty="0" smtClean="0"/>
              <a:t>Don’t forget counseling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I.  Sense of Humor</a:t>
            </a:r>
            <a:endParaRPr lang="en-US" sz="3200" dirty="0"/>
          </a:p>
        </p:txBody>
      </p:sp>
      <p:pic>
        <p:nvPicPr>
          <p:cNvPr id="4" name="Content Placeholder 3" descr="Funny Pictures of A MouseTrap Complaint Button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514600"/>
            <a:ext cx="28575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I tried it, it didn’t work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When faced with an immoveable obstacle (i.e., the other person):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Deal with it</a:t>
            </a:r>
          </a:p>
          <a:p>
            <a:pPr lvl="0"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Leave the relationship, leave the environment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 lvl="0">
              <a:buFont typeface="Wingdings" pitchFamily="2" charset="2"/>
              <a:buChar char="§"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609600"/>
            <a:ext cx="7543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3200" dirty="0" smtClean="0">
              <a:latin typeface="+mn-lt"/>
            </a:endParaRPr>
          </a:p>
          <a:p>
            <a:pPr>
              <a:buFont typeface="Wingdings" pitchFamily="2" charset="2"/>
              <a:buChar char="§"/>
            </a:pPr>
            <a:endParaRPr lang="en-US" sz="3200" dirty="0" smtClean="0">
              <a:latin typeface="+mn-lt"/>
            </a:endParaRPr>
          </a:p>
          <a:p>
            <a:pPr>
              <a:buFont typeface="Wingdings" pitchFamily="2" charset="2"/>
              <a:buChar char="§"/>
            </a:pPr>
            <a:r>
              <a:rPr lang="en-US" sz="3200" dirty="0" smtClean="0">
                <a:latin typeface="+mn-lt"/>
              </a:rPr>
              <a:t> Change your attitude</a:t>
            </a:r>
          </a:p>
          <a:p>
            <a:endParaRPr lang="en-US" sz="3200" dirty="0" smtClean="0">
              <a:latin typeface="+mn-lt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3200" dirty="0" smtClean="0">
                <a:latin typeface="+mn-lt"/>
              </a:rPr>
              <a:t> Change your behavior</a:t>
            </a:r>
          </a:p>
          <a:p>
            <a:pPr>
              <a:buFont typeface="Wingdings" pitchFamily="2" charset="2"/>
              <a:buChar char="§"/>
            </a:pPr>
            <a:endParaRPr lang="en-US" sz="3200" dirty="0" smtClean="0">
              <a:latin typeface="+mn-lt"/>
            </a:endParaRPr>
          </a:p>
          <a:p>
            <a:endParaRPr lang="en-US" sz="3200" dirty="0" smtClean="0">
              <a:latin typeface="+mn-lt"/>
            </a:endParaRPr>
          </a:p>
          <a:p>
            <a:r>
              <a:rPr lang="en-US" sz="3200" dirty="0" smtClean="0">
                <a:latin typeface="+mn-lt"/>
              </a:rPr>
              <a:t>Is this fair?  No. </a:t>
            </a:r>
          </a:p>
          <a:p>
            <a:r>
              <a:rPr lang="en-US" sz="3200" dirty="0" smtClean="0">
                <a:latin typeface="+mn-lt"/>
              </a:rPr>
              <a:t> </a:t>
            </a:r>
          </a:p>
          <a:p>
            <a:r>
              <a:rPr lang="en-US" sz="3200" dirty="0" smtClean="0">
                <a:latin typeface="+mn-lt"/>
              </a:rPr>
              <a:t>But who said life was fair?</a:t>
            </a:r>
          </a:p>
          <a:p>
            <a:endParaRPr lang="en-US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Anger Management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http://www.youtube.com/watch?v=KcHejBlWtyA&amp;feature=email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Final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010my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724025"/>
            <a:ext cx="4762500" cy="3409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79500"/>
          </a:xfrm>
        </p:spPr>
        <p:txBody>
          <a:bodyPr/>
          <a:lstStyle/>
          <a:p>
            <a:r>
              <a:rPr lang="en-US" dirty="0" smtClean="0"/>
              <a:t>Common themes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A.  Anger is a </a:t>
            </a:r>
            <a:r>
              <a:rPr lang="en-US" sz="2800" b="1" dirty="0" smtClean="0"/>
              <a:t>futile business</a:t>
            </a:r>
          </a:p>
          <a:p>
            <a:pPr>
              <a:buNone/>
            </a:pPr>
            <a:r>
              <a:rPr lang="en-US" sz="2800" dirty="0" smtClean="0"/>
              <a:t> </a:t>
            </a:r>
          </a:p>
          <a:p>
            <a:pPr>
              <a:buNone/>
            </a:pPr>
            <a:r>
              <a:rPr lang="en-US" sz="2800" dirty="0" smtClean="0"/>
              <a:t>B.  Anger has </a:t>
            </a:r>
            <a:r>
              <a:rPr lang="en-US" sz="2800" b="1" dirty="0" smtClean="0"/>
              <a:t>negative consequences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</a:t>
            </a:r>
          </a:p>
          <a:p>
            <a:pPr>
              <a:buNone/>
            </a:pPr>
            <a:r>
              <a:rPr lang="en-US" sz="2800" dirty="0" smtClean="0"/>
              <a:t>C.  </a:t>
            </a:r>
            <a:r>
              <a:rPr lang="en-US" sz="2800" b="1" dirty="0" smtClean="0"/>
              <a:t>True control </a:t>
            </a:r>
            <a:r>
              <a:rPr lang="en-US" sz="2800" dirty="0" smtClean="0"/>
              <a:t>comes from managing your  </a:t>
            </a:r>
          </a:p>
          <a:p>
            <a:pPr>
              <a:buNone/>
            </a:pPr>
            <a:r>
              <a:rPr lang="en-US" sz="2800" dirty="0" smtClean="0"/>
              <a:t>anger, not venting/exploding</a:t>
            </a:r>
          </a:p>
          <a:p>
            <a:pPr>
              <a:buNone/>
            </a:pPr>
            <a:r>
              <a:rPr lang="en-US" sz="2800" dirty="0" smtClean="0"/>
              <a:t> </a:t>
            </a:r>
          </a:p>
          <a:p>
            <a:pPr>
              <a:buNone/>
            </a:pPr>
            <a:r>
              <a:rPr lang="en-US" sz="2800" dirty="0" smtClean="0"/>
              <a:t>D.  B</a:t>
            </a:r>
            <a:r>
              <a:rPr lang="en-US" sz="2800" b="1" dirty="0" smtClean="0"/>
              <a:t>ecome aware of own reactions</a:t>
            </a:r>
            <a:r>
              <a:rPr lang="en-US" sz="2800" dirty="0" smtClean="0"/>
              <a:t> to anger, hostility – a “solvable problem”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Frequency of Anger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A.  Example:  Married couples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B.  The key is that there is a clear difference between </a:t>
            </a:r>
            <a:r>
              <a:rPr lang="en-US" b="1" dirty="0" smtClean="0"/>
              <a:t>feeling angry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	 acting angry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 Do religious groups, teachings prohibit the expression of anger?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Bible Verses about Anger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en-US" sz="2600" dirty="0" smtClean="0"/>
              <a:t>Ephesians 4:26  “Do not let the sun go down on your anger”</a:t>
            </a:r>
          </a:p>
          <a:p>
            <a:pPr>
              <a:buNone/>
            </a:pPr>
            <a:r>
              <a:rPr lang="en-US" sz="2600" dirty="0" smtClean="0"/>
              <a:t>Ephesians 6:4  “Do not provoke your child to anger”</a:t>
            </a:r>
          </a:p>
          <a:p>
            <a:pPr>
              <a:buNone/>
            </a:pPr>
            <a:r>
              <a:rPr lang="en-US" sz="2600" dirty="0" smtClean="0"/>
              <a:t>Proverbs 29:11 A fool gives full vent to his anger</a:t>
            </a:r>
          </a:p>
          <a:p>
            <a:pPr>
              <a:buNone/>
            </a:pPr>
            <a:r>
              <a:rPr lang="en-US" sz="2600" dirty="0" smtClean="0"/>
              <a:t>James 1:19 Be slow to speak and slow to become angry</a:t>
            </a:r>
          </a:p>
          <a:p>
            <a:pPr>
              <a:buNone/>
            </a:pPr>
            <a:r>
              <a:rPr lang="en-US" sz="2600" dirty="0" smtClean="0"/>
              <a:t>Proverbs 14:29  He who is slow to anger has great understanding</a:t>
            </a:r>
          </a:p>
          <a:p>
            <a:pPr>
              <a:buNone/>
            </a:pPr>
            <a:r>
              <a:rPr lang="en-US" sz="2600" dirty="0" smtClean="0"/>
              <a:t>Proverbs 15:1  A gentle answer turns away wrath, but a harsh word stirs up anger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Black Box</a:t>
            </a:r>
            <a:endParaRPr lang="en-US" dirty="0"/>
          </a:p>
        </p:txBody>
      </p:sp>
      <p:pic>
        <p:nvPicPr>
          <p:cNvPr id="4" name="Content Placeholder 3" descr="images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828800"/>
            <a:ext cx="5334000" cy="426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Angry people don’t realize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A.  They choose to be angry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5" name="Picture 4" descr="untitled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743200"/>
            <a:ext cx="2743200" cy="3413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4" descr="http://icanhascheezburger.files.wordpress.com/2008/03/funny-pictures-angry-squirrel-leaves-screaming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657" r="657"/>
          <a:stretch>
            <a:fillRect/>
          </a:stretch>
        </p:blipFill>
        <p:spPr bwMode="auto">
          <a:xfrm>
            <a:off x="1792288" y="612775"/>
            <a:ext cx="5486400" cy="5559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1371600" y="0"/>
            <a:ext cx="5907088" cy="6400800"/>
          </a:xfrm>
        </p:spPr>
        <p:txBody>
          <a:bodyPr/>
          <a:lstStyle/>
          <a:p>
            <a:r>
              <a:rPr lang="en-US" sz="2800" dirty="0" smtClean="0"/>
              <a:t>B.  They become conditioned to 	react angrily</a:t>
            </a:r>
            <a:endParaRPr lang="en-US" sz="2800" dirty="0"/>
          </a:p>
        </p:txBody>
      </p:sp>
      <p:pic>
        <p:nvPicPr>
          <p:cNvPr id="6" name="Picture 2" descr="http://bl137w.blu137.mail.live.com/mail/SafeRedirect.aspx?hm__tg=http://65.55.174.199/att/GetAttachment.aspx&amp;hm__qs=file%3d5c274e4a-af4b-4226-b1a2-eb0ae75d5a5f.jpg%26ct%3daW1hZ2UvanBlZw_3d_3d%26name%3dQVRUMjAxNTg1LmpwZw_3d_3d%26inline%3d1%26rfc%3d0%26empty%3dFalse%26imgsrc%3dcid%253a16.2084911294%2540web36401.mail.mud.yahoo.com&amp;oneredir=1&amp;ip=10.4.26.8&amp;d=d1780&amp;mf=0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1429" b="21429"/>
          <a:stretch>
            <a:fillRect/>
          </a:stretch>
        </p:blipFill>
        <p:spPr bwMode="auto">
          <a:xfrm>
            <a:off x="1676400" y="1219200"/>
            <a:ext cx="5486400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2456</TotalTime>
  <Words>301</Words>
  <Application>Microsoft Office PowerPoint</Application>
  <PresentationFormat>On-screen Show (4:3)</PresentationFormat>
  <Paragraphs>100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Ocean</vt:lpstr>
      <vt:lpstr>Custom Design</vt:lpstr>
      <vt:lpstr>Turning away Wrath</vt:lpstr>
      <vt:lpstr>Anger Management 101</vt:lpstr>
      <vt:lpstr>Common themes</vt:lpstr>
      <vt:lpstr>Nature and Frequency of Anger</vt:lpstr>
      <vt:lpstr>Bible Verses about Anger</vt:lpstr>
      <vt:lpstr>The Black Box</vt:lpstr>
      <vt:lpstr>Angry people don’t realize </vt:lpstr>
      <vt:lpstr>Slide 8</vt:lpstr>
      <vt:lpstr>  </vt:lpstr>
      <vt:lpstr>Slide 10</vt:lpstr>
      <vt:lpstr>Rewinding the video tape</vt:lpstr>
      <vt:lpstr>Benefits of analysis</vt:lpstr>
      <vt:lpstr> Helpful strategies  </vt:lpstr>
      <vt:lpstr>Helpful strategies (cont’d)</vt:lpstr>
      <vt:lpstr>Helpful strategies (cont’d)</vt:lpstr>
      <vt:lpstr>Helpful strategies (cont’d)</vt:lpstr>
      <vt:lpstr>I.  Sense of Humor</vt:lpstr>
      <vt:lpstr>    I tried it, it didn’t work </vt:lpstr>
      <vt:lpstr>Slide 19</vt:lpstr>
      <vt:lpstr>            Final Comments</vt:lpstr>
    </vt:vector>
  </TitlesOfParts>
  <Company>Westminster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Management</dc:title>
  <dc:creator>User</dc:creator>
  <cp:lastModifiedBy>UCA</cp:lastModifiedBy>
  <cp:revision>116</cp:revision>
  <dcterms:created xsi:type="dcterms:W3CDTF">2005-09-09T18:30:06Z</dcterms:created>
  <dcterms:modified xsi:type="dcterms:W3CDTF">2008-11-25T21:32:17Z</dcterms:modified>
</cp:coreProperties>
</file>